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0" r:id="rId2"/>
    <p:sldId id="277" r:id="rId3"/>
    <p:sldId id="278" r:id="rId4"/>
    <p:sldId id="281" r:id="rId5"/>
    <p:sldId id="282" r:id="rId6"/>
    <p:sldId id="284" r:id="rId7"/>
    <p:sldId id="287" r:id="rId8"/>
    <p:sldId id="288" r:id="rId9"/>
    <p:sldId id="289" r:id="rId10"/>
    <p:sldId id="258" r:id="rId11"/>
    <p:sldId id="257" r:id="rId12"/>
    <p:sldId id="260" r:id="rId13"/>
    <p:sldId id="263" r:id="rId14"/>
    <p:sldId id="264" r:id="rId15"/>
    <p:sldId id="265" r:id="rId16"/>
    <p:sldId id="285" r:id="rId17"/>
    <p:sldId id="286" r:id="rId18"/>
    <p:sldId id="267" r:id="rId19"/>
    <p:sldId id="268" r:id="rId20"/>
    <p:sldId id="273" r:id="rId21"/>
    <p:sldId id="275" r:id="rId22"/>
    <p:sldId id="274" r:id="rId23"/>
    <p:sldId id="291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001E"/>
    <a:srgbClr val="F96708"/>
    <a:srgbClr val="BE565C"/>
    <a:srgbClr val="B5BDC0"/>
    <a:srgbClr val="A20B15"/>
    <a:srgbClr val="345CA1"/>
    <a:srgbClr val="ED1B24"/>
    <a:srgbClr val="E03434"/>
    <a:srgbClr val="6B1B2B"/>
    <a:srgbClr val="172E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68" autoAdjust="0"/>
    <p:restoredTop sz="94660"/>
  </p:normalViewPr>
  <p:slideViewPr>
    <p:cSldViewPr snapToGrid="0" showGuides="1">
      <p:cViewPr>
        <p:scale>
          <a:sx n="60" d="100"/>
          <a:sy n="60" d="100"/>
        </p:scale>
        <p:origin x="-72" y="-1332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C71E545-54F4-4166-96EC-30A360ADFD6C}" type="doc">
      <dgm:prSet loTypeId="urn:microsoft.com/office/officeart/2005/8/layout/cycle6" loCatId="relationship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7A30C416-EC18-467D-9320-2CEE8CF8B0EB}">
      <dgm:prSet phldrT="[Текст]" custT="1"/>
      <dgm:spPr>
        <a:noFill/>
        <a:ln>
          <a:noFill/>
        </a:ln>
      </dgm:spPr>
      <dgm:t>
        <a:bodyPr/>
        <a:lstStyle/>
        <a:p>
          <a:r>
            <a:rPr lang="ru-RU" sz="1200" b="1" smtClean="0">
              <a:latin typeface="Segoe UI Light" panose="020B0502040204020203" pitchFamily="34" charset="0"/>
              <a:cs typeface="Segoe UI Light" panose="020B0502040204020203" pitchFamily="34" charset="0"/>
            </a:rPr>
            <a:t>ЖЮРИ, АЛЬТЕРНАТИВНОЕ ЖЮРИ</a:t>
          </a:r>
          <a:endParaRPr lang="ru-RU" sz="1200" b="1" dirty="0" smtClean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618DB12-6A5F-4094-83A7-D6FB62142AF2}" type="parTrans" cxnId="{C0909160-B4CB-4494-816B-8041878A3910}">
      <dgm:prSet/>
      <dgm:spPr/>
      <dgm:t>
        <a:bodyPr/>
        <a:lstStyle/>
        <a:p>
          <a:endParaRPr lang="ru-RU" sz="1200" dirty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7A6BD209-7E4C-403A-99A1-0E2997AD8CE0}" type="sibTrans" cxnId="{C0909160-B4CB-4494-816B-8041878A3910}">
      <dgm:prSet>
        <dgm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 sz="1200" dirty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4373577-6297-416F-B073-B1F0E9ADA45A}">
      <dgm:prSet phldrT="[Текст]" custT="1"/>
      <dgm:spPr>
        <a:noFill/>
        <a:ln>
          <a:noFill/>
        </a:ln>
      </dgm:spPr>
      <dgm:t>
        <a:bodyPr/>
        <a:lstStyle/>
        <a:p>
          <a:r>
            <a:rPr lang="ru-RU" sz="1200" b="1" smtClean="0">
              <a:latin typeface="Segoe UI Light" panose="020B0502040204020203" pitchFamily="34" charset="0"/>
              <a:cs typeface="Segoe UI Light" panose="020B0502040204020203" pitchFamily="34" charset="0"/>
            </a:rPr>
            <a:t>ИНФОРМАЦИОННЫЕ РЕСУРСЫ</a:t>
          </a:r>
          <a:endParaRPr lang="ru-RU" sz="1200" b="1" dirty="0" smtClean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EF7E063-491F-46D2-B240-8276BB495E0D}" type="parTrans" cxnId="{8BA609D2-01B4-4182-B4C1-BA6BB199759B}">
      <dgm:prSet/>
      <dgm:spPr/>
      <dgm:t>
        <a:bodyPr/>
        <a:lstStyle/>
        <a:p>
          <a:endParaRPr lang="ru-RU" sz="1200" dirty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49B38BC-7410-402D-B1AD-D0EAE9149961}" type="sibTrans" cxnId="{8BA609D2-01B4-4182-B4C1-BA6BB199759B}">
      <dgm:prSet>
        <dgm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 sz="1200" dirty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1123CA7-E2F2-4D94-A3A3-F9A59B422D8E}">
      <dgm:prSet phldrT="[Текст]" custT="1"/>
      <dgm:spPr>
        <a:noFill/>
        <a:ln>
          <a:noFill/>
        </a:ln>
      </dgm:spPr>
      <dgm:t>
        <a:bodyPr/>
        <a:lstStyle/>
        <a:p>
          <a:pPr>
            <a:spcAft>
              <a:spcPts val="0"/>
            </a:spcAft>
          </a:pPr>
          <a:r>
            <a:rPr lang="ru-RU" sz="1200" b="1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ГРАДООБРАЗУЮЩИЕ ПРЕДПРИЯТИЕ </a:t>
          </a:r>
        </a:p>
        <a:p>
          <a:pPr>
            <a:spcAft>
              <a:spcPts val="0"/>
            </a:spcAft>
          </a:pPr>
          <a:r>
            <a:rPr lang="ru-RU" sz="1200" b="1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ООО «ГАЗПРОМ  ТРАНСГАЗ ЮГОРСК»</a:t>
          </a:r>
          <a:endParaRPr lang="ru-RU" sz="1200" b="1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0B0F3DE-2F40-427B-B28E-39AF27A500D1}" type="parTrans" cxnId="{1E547A12-CBA9-451E-A78C-654B2F2AC29C}">
      <dgm:prSet/>
      <dgm:spPr/>
      <dgm:t>
        <a:bodyPr/>
        <a:lstStyle/>
        <a:p>
          <a:endParaRPr lang="ru-RU" dirty="0">
            <a:solidFill>
              <a:schemeClr val="tx1"/>
            </a:solidFill>
          </a:endParaRPr>
        </a:p>
      </dgm:t>
    </dgm:pt>
    <dgm:pt modelId="{F97798AC-CDB8-4A2C-B361-4693921A8A36}" type="sibTrans" cxnId="{1E547A12-CBA9-451E-A78C-654B2F2AC29C}">
      <dgm:prSet>
        <dgm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 dirty="0">
            <a:solidFill>
              <a:schemeClr val="tx1"/>
            </a:solidFill>
          </a:endParaRPr>
        </a:p>
      </dgm:t>
    </dgm:pt>
    <dgm:pt modelId="{495A1B3E-C192-4F10-82B6-484CCA688956}">
      <dgm:prSet phldrT="[Текст]" custT="1"/>
      <dgm:spPr>
        <a:noFill/>
        <a:ln>
          <a:noFill/>
        </a:ln>
      </dgm:spPr>
      <dgm:t>
        <a:bodyPr/>
        <a:lstStyle/>
        <a:p>
          <a:r>
            <a:rPr lang="ru-RU" sz="1200" b="1" smtClean="0">
              <a:latin typeface="Segoe UI Light" panose="020B0502040204020203" pitchFamily="34" charset="0"/>
              <a:cs typeface="Segoe UI Light" panose="020B0502040204020203" pitchFamily="34" charset="0"/>
            </a:rPr>
            <a:t> СПОНСОРЫ, МЕЦЕНАТЫ</a:t>
          </a:r>
          <a:endParaRPr lang="ru-RU" sz="1200" b="1" dirty="0" smtClean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0CEEE59-E6D0-49B0-8733-03806BBADC78}" type="parTrans" cxnId="{16127AAB-764E-4604-BE0A-C4BECA3FFB64}">
      <dgm:prSet/>
      <dgm:spPr/>
      <dgm:t>
        <a:bodyPr/>
        <a:lstStyle/>
        <a:p>
          <a:endParaRPr lang="ru-RU" dirty="0">
            <a:solidFill>
              <a:schemeClr val="tx1"/>
            </a:solidFill>
          </a:endParaRPr>
        </a:p>
      </dgm:t>
    </dgm:pt>
    <dgm:pt modelId="{ECD3FF18-FC67-4060-A2A2-1E50A35A09B1}" type="sibTrans" cxnId="{16127AAB-764E-4604-BE0A-C4BECA3FFB64}">
      <dgm:prSet>
        <dgm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 dirty="0">
            <a:solidFill>
              <a:schemeClr val="tx1"/>
            </a:solidFill>
          </a:endParaRPr>
        </a:p>
      </dgm:t>
    </dgm:pt>
    <dgm:pt modelId="{853D9C89-3A81-4613-B4FA-476816300058}">
      <dgm:prSet phldrT="[Текст]" custT="1"/>
      <dgm:spPr>
        <a:noFill/>
        <a:ln>
          <a:noFill/>
        </a:ln>
      </dgm:spPr>
      <dgm:t>
        <a:bodyPr/>
        <a:lstStyle/>
        <a:p>
          <a:r>
            <a:rPr lang="ru-RU" sz="1200" b="1" smtClean="0">
              <a:latin typeface="Segoe UI Light" panose="020B0502040204020203" pitchFamily="34" charset="0"/>
              <a:cs typeface="Segoe UI Light" panose="020B0502040204020203" pitchFamily="34" charset="0"/>
            </a:rPr>
            <a:t>НЕКОММЕРЧЕСКИЕ ОРГАНИЗАЦИИ</a:t>
          </a:r>
          <a:endParaRPr lang="ru-RU" sz="1200" b="1" dirty="0" smtClean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F7C4BC0-8F7B-4D41-8C2A-824D98CA8C04}" type="parTrans" cxnId="{6EA6BE32-76F3-4E67-94D3-BB4C8115663B}">
      <dgm:prSet/>
      <dgm:spPr/>
      <dgm:t>
        <a:bodyPr/>
        <a:lstStyle/>
        <a:p>
          <a:endParaRPr lang="ru-RU" dirty="0">
            <a:solidFill>
              <a:schemeClr val="tx1"/>
            </a:solidFill>
          </a:endParaRPr>
        </a:p>
      </dgm:t>
    </dgm:pt>
    <dgm:pt modelId="{828DB5E0-DD52-4569-861E-1E8ADD1D4214}" type="sibTrans" cxnId="{6EA6BE32-76F3-4E67-94D3-BB4C8115663B}">
      <dgm:prSet>
        <dgm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 dirty="0">
            <a:solidFill>
              <a:schemeClr val="tx1"/>
            </a:solidFill>
          </a:endParaRPr>
        </a:p>
      </dgm:t>
    </dgm:pt>
    <dgm:pt modelId="{972B59A4-B010-4A65-9AD5-0DA63F43B147}">
      <dgm:prSet phldrT="[Текст]" custT="1"/>
      <dgm:spPr>
        <a:noFill/>
        <a:ln>
          <a:noFill/>
        </a:ln>
      </dgm:spPr>
      <dgm:t>
        <a:bodyPr/>
        <a:lstStyle/>
        <a:p>
          <a:r>
            <a:rPr lang="ru-RU" sz="1200" b="1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ВОЛОНТЕРЫ, ДОБРОВОЛЬЦЫ</a:t>
          </a:r>
          <a:endParaRPr lang="ru-RU" sz="1200" b="1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3E13F11C-18F6-4102-BAE3-F2E769610519}" type="parTrans" cxnId="{93FE77CD-7784-4A80-9A15-805879E33959}">
      <dgm:prSet/>
      <dgm:spPr/>
      <dgm:t>
        <a:bodyPr/>
        <a:lstStyle/>
        <a:p>
          <a:endParaRPr lang="ru-RU" dirty="0">
            <a:solidFill>
              <a:schemeClr val="tx1"/>
            </a:solidFill>
          </a:endParaRPr>
        </a:p>
      </dgm:t>
    </dgm:pt>
    <dgm:pt modelId="{1B18A616-5A6F-4E50-B652-4B3BF1B0D8BD}" type="sibTrans" cxnId="{93FE77CD-7784-4A80-9A15-805879E33959}">
      <dgm:prSet>
        <dgm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 dirty="0">
            <a:solidFill>
              <a:srgbClr val="D5001E"/>
            </a:solidFill>
          </a:endParaRPr>
        </a:p>
      </dgm:t>
    </dgm:pt>
    <dgm:pt modelId="{99D128AD-C5F7-45D5-AA4B-3FEF95C942CF}">
      <dgm:prSet phldrT="[Текст]" custT="1"/>
      <dgm:spPr>
        <a:noFill/>
        <a:ln>
          <a:noFill/>
        </a:ln>
      </dgm:spPr>
      <dgm:t>
        <a:bodyPr/>
        <a:lstStyle/>
        <a:p>
          <a:r>
            <a:rPr lang="ru-RU" sz="1200" b="1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ДЕПАРТАМЕНТ КУЛЬТУРЫ ХМАО – ЮГРЫ </a:t>
          </a:r>
        </a:p>
      </dgm:t>
    </dgm:pt>
    <dgm:pt modelId="{B07A107D-F9CD-46E7-99E5-640D69FB7CE5}" type="parTrans" cxnId="{F8CE3B17-5477-4176-952F-539B02CBC963}">
      <dgm:prSet/>
      <dgm:spPr/>
      <dgm:t>
        <a:bodyPr/>
        <a:lstStyle/>
        <a:p>
          <a:endParaRPr lang="ru-RU"/>
        </a:p>
      </dgm:t>
    </dgm:pt>
    <dgm:pt modelId="{ED405600-6E2B-4E81-8477-9F7D82976360}" type="sibTrans" cxnId="{F8CE3B17-5477-4176-952F-539B02CBC963}">
      <dgm:prSet/>
      <dgm:spPr/>
      <dgm:t>
        <a:bodyPr/>
        <a:lstStyle/>
        <a:p>
          <a:endParaRPr lang="ru-RU"/>
        </a:p>
      </dgm:t>
    </dgm:pt>
    <dgm:pt modelId="{E3FEF89C-5EE9-446B-B09C-EAAEB408B8C0}">
      <dgm:prSet phldrT="[Текст]" custT="1"/>
      <dgm:spPr>
        <a:noFill/>
        <a:ln>
          <a:noFill/>
        </a:ln>
      </dgm:spPr>
      <dgm:t>
        <a:bodyPr/>
        <a:lstStyle/>
        <a:p>
          <a:r>
            <a:rPr lang="ru-RU" sz="1200" b="1" smtClean="0">
              <a:latin typeface="Segoe UI Light" panose="020B0502040204020203" pitchFamily="34" charset="0"/>
              <a:cs typeface="Segoe UI Light" panose="020B0502040204020203" pitchFamily="34" charset="0"/>
            </a:rPr>
            <a:t>ГЛАВА ГОРОДА ЮГОРСКА</a:t>
          </a:r>
          <a:endParaRPr lang="ru-RU" sz="1200" b="1" dirty="0" smtClean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C6E1747-2507-4321-8897-55637A58F549}" type="parTrans" cxnId="{4F37900C-6441-4F53-93F2-72A93026B59F}">
      <dgm:prSet/>
      <dgm:spPr/>
      <dgm:t>
        <a:bodyPr/>
        <a:lstStyle/>
        <a:p>
          <a:endParaRPr lang="ru-RU"/>
        </a:p>
      </dgm:t>
    </dgm:pt>
    <dgm:pt modelId="{E71E77FB-A3F2-4DDF-A565-7243F0C874EE}" type="sibTrans" cxnId="{4F37900C-6441-4F53-93F2-72A93026B59F}">
      <dgm:prSet/>
      <dgm:spPr/>
      <dgm:t>
        <a:bodyPr/>
        <a:lstStyle/>
        <a:p>
          <a:endParaRPr lang="ru-RU"/>
        </a:p>
      </dgm:t>
    </dgm:pt>
    <dgm:pt modelId="{E222A8D3-3A4F-4CC5-BAAE-2D802A06CF02}">
      <dgm:prSet phldrT="[Текст]" custT="1"/>
      <dgm:spPr>
        <a:noFill/>
        <a:ln>
          <a:noFill/>
        </a:ln>
      </dgm:spPr>
      <dgm:t>
        <a:bodyPr/>
        <a:lstStyle/>
        <a:p>
          <a:r>
            <a:rPr lang="ru-RU" sz="1200" b="1" smtClean="0">
              <a:latin typeface="Segoe UI Light" panose="020B0502040204020203" pitchFamily="34" charset="0"/>
              <a:cs typeface="Segoe UI Light" panose="020B0502040204020203" pitchFamily="34" charset="0"/>
            </a:rPr>
            <a:t>УПРАВЛЕНИЕ КУЛЬТУРЫ ГОРОДА ЮГОРСКА</a:t>
          </a:r>
          <a:endParaRPr lang="ru-RU" sz="1200" b="1" dirty="0" smtClean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FD1E22B6-860D-41D5-8FE8-96C9CC355861}" type="parTrans" cxnId="{FC1A1CD7-17D1-41C4-BDDB-DB8C5494B2A0}">
      <dgm:prSet/>
      <dgm:spPr/>
      <dgm:t>
        <a:bodyPr/>
        <a:lstStyle/>
        <a:p>
          <a:endParaRPr lang="ru-RU"/>
        </a:p>
      </dgm:t>
    </dgm:pt>
    <dgm:pt modelId="{6D22C04A-5D30-45C8-AB35-3E9CDA1BD99E}" type="sibTrans" cxnId="{FC1A1CD7-17D1-41C4-BDDB-DB8C5494B2A0}">
      <dgm:prSet/>
      <dgm:spPr/>
      <dgm:t>
        <a:bodyPr/>
        <a:lstStyle/>
        <a:p>
          <a:endParaRPr lang="ru-RU"/>
        </a:p>
      </dgm:t>
    </dgm:pt>
    <dgm:pt modelId="{9A38316F-F967-4770-A7A6-FA6C9B94CC04}">
      <dgm:prSet phldrT="[Текст]" custT="1"/>
      <dgm:spPr>
        <a:noFill/>
        <a:ln>
          <a:noFill/>
        </a:ln>
      </dgm:spPr>
      <dgm:t>
        <a:bodyPr/>
        <a:lstStyle/>
        <a:p>
          <a:r>
            <a:rPr lang="ru-RU" sz="1200" b="1" smtClean="0">
              <a:latin typeface="Segoe UI Light" panose="020B0502040204020203" pitchFamily="34" charset="0"/>
              <a:cs typeface="Segoe UI Light" panose="020B0502040204020203" pitchFamily="34" charset="0"/>
            </a:rPr>
            <a:t>ОКРУЖНОЙ ДОМ НАРОДНОГО ТВОРЧЕСТВА</a:t>
          </a:r>
          <a:endParaRPr lang="ru-RU" sz="1200" b="1" dirty="0" smtClean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FD5B163D-A49F-4EDB-A3A4-399511567125}" type="parTrans" cxnId="{634275B0-3C25-4721-98BB-DB6DF513992B}">
      <dgm:prSet/>
      <dgm:spPr/>
      <dgm:t>
        <a:bodyPr/>
        <a:lstStyle/>
        <a:p>
          <a:endParaRPr lang="ru-RU"/>
        </a:p>
      </dgm:t>
    </dgm:pt>
    <dgm:pt modelId="{210AD596-938D-46D7-8C52-C3DEDD3C08F6}" type="sibTrans" cxnId="{634275B0-3C25-4721-98BB-DB6DF513992B}">
      <dgm:prSet/>
      <dgm:spPr/>
      <dgm:t>
        <a:bodyPr/>
        <a:lstStyle/>
        <a:p>
          <a:endParaRPr lang="ru-RU"/>
        </a:p>
      </dgm:t>
    </dgm:pt>
    <dgm:pt modelId="{B7372B2C-5419-407A-A99D-4B1DA4BA4F8B}">
      <dgm:prSet phldrT="[Текст]" custT="1"/>
      <dgm:spPr>
        <a:noFill/>
        <a:ln>
          <a:noFill/>
        </a:ln>
      </dgm:spPr>
      <dgm:t>
        <a:bodyPr/>
        <a:lstStyle/>
        <a:p>
          <a:r>
            <a:rPr lang="ru-RU" sz="1200" b="1" smtClean="0">
              <a:latin typeface="Segoe UI Light" panose="020B0502040204020203" pitchFamily="34" charset="0"/>
              <a:cs typeface="Segoe UI Light" panose="020B0502040204020203" pitchFamily="34" charset="0"/>
            </a:rPr>
            <a:t>РОССИЙСКИЙ ГОСУДАРСТВЕННЫЙ ДОМ НАРОДНОГО ТВОРЧЕСТВА</a:t>
          </a:r>
          <a:endParaRPr lang="ru-RU" sz="1200" b="1" dirty="0" smtClean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794AC92D-9446-4E1A-ACB8-3E032762016E}" type="parTrans" cxnId="{33693FEA-5EC8-4FA4-BCDF-CF5A2D5DD8BE}">
      <dgm:prSet/>
      <dgm:spPr/>
      <dgm:t>
        <a:bodyPr/>
        <a:lstStyle/>
        <a:p>
          <a:endParaRPr lang="ru-RU"/>
        </a:p>
      </dgm:t>
    </dgm:pt>
    <dgm:pt modelId="{9595EAA4-74FB-4C88-91A7-74F6E65D4C34}" type="sibTrans" cxnId="{33693FEA-5EC8-4FA4-BCDF-CF5A2D5DD8BE}">
      <dgm:prSet/>
      <dgm:spPr/>
      <dgm:t>
        <a:bodyPr/>
        <a:lstStyle/>
        <a:p>
          <a:endParaRPr lang="ru-RU"/>
        </a:p>
      </dgm:t>
    </dgm:pt>
    <dgm:pt modelId="{4BFD90AE-FF0D-4AF3-9901-FFABD6669D60}" type="pres">
      <dgm:prSet presAssocID="{EC71E545-54F4-4166-96EC-30A360ADFD6C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11B5B14-A343-48F7-83AA-8588AB144443}" type="pres">
      <dgm:prSet presAssocID="{99D128AD-C5F7-45D5-AA4B-3FEF95C942CF}" presName="node" presStyleLbl="node1" presStyleIdx="0" presStyleCnt="11" custScaleX="1440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D11BFC-5DB9-4D31-A0A0-998B214A689A}" type="pres">
      <dgm:prSet presAssocID="{99D128AD-C5F7-45D5-AA4B-3FEF95C942CF}" presName="spNode" presStyleCnt="0"/>
      <dgm:spPr/>
      <dgm:t>
        <a:bodyPr/>
        <a:lstStyle/>
        <a:p>
          <a:endParaRPr lang="ru-RU"/>
        </a:p>
      </dgm:t>
    </dgm:pt>
    <dgm:pt modelId="{FDA0B858-029B-47D5-B9CC-8CC197F5CF03}" type="pres">
      <dgm:prSet presAssocID="{ED405600-6E2B-4E81-8477-9F7D82976360}" presName="sibTrans" presStyleLbl="sibTrans1D1" presStyleIdx="0" presStyleCnt="11"/>
      <dgm:spPr/>
      <dgm:t>
        <a:bodyPr/>
        <a:lstStyle/>
        <a:p>
          <a:endParaRPr lang="ru-RU"/>
        </a:p>
      </dgm:t>
    </dgm:pt>
    <dgm:pt modelId="{96352E1B-E60B-4C73-95EE-10782EBDF6BC}" type="pres">
      <dgm:prSet presAssocID="{E3FEF89C-5EE9-446B-B09C-EAAEB408B8C0}" presName="node" presStyleLbl="node1" presStyleIdx="1" presStyleCnt="11" custScaleX="1743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A66CB6-1662-4B05-B281-0CC2EEAB5049}" type="pres">
      <dgm:prSet presAssocID="{E3FEF89C-5EE9-446B-B09C-EAAEB408B8C0}" presName="spNode" presStyleCnt="0"/>
      <dgm:spPr/>
      <dgm:t>
        <a:bodyPr/>
        <a:lstStyle/>
        <a:p>
          <a:endParaRPr lang="ru-RU"/>
        </a:p>
      </dgm:t>
    </dgm:pt>
    <dgm:pt modelId="{F26B31A0-A176-4B8B-881D-3CC816F4D558}" type="pres">
      <dgm:prSet presAssocID="{E71E77FB-A3F2-4DDF-A565-7243F0C874EE}" presName="sibTrans" presStyleLbl="sibTrans1D1" presStyleIdx="1" presStyleCnt="11"/>
      <dgm:spPr/>
      <dgm:t>
        <a:bodyPr/>
        <a:lstStyle/>
        <a:p>
          <a:endParaRPr lang="ru-RU"/>
        </a:p>
      </dgm:t>
    </dgm:pt>
    <dgm:pt modelId="{8B7AE582-C686-4934-B5B0-3C536E15C874}" type="pres">
      <dgm:prSet presAssocID="{E222A8D3-3A4F-4CC5-BAAE-2D802A06CF02}" presName="node" presStyleLbl="node1" presStyleIdx="2" presStyleCnt="11" custScaleX="1757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070C8B-2DD3-4321-B309-DABC312C587A}" type="pres">
      <dgm:prSet presAssocID="{E222A8D3-3A4F-4CC5-BAAE-2D802A06CF02}" presName="spNode" presStyleCnt="0"/>
      <dgm:spPr/>
      <dgm:t>
        <a:bodyPr/>
        <a:lstStyle/>
        <a:p>
          <a:endParaRPr lang="ru-RU"/>
        </a:p>
      </dgm:t>
    </dgm:pt>
    <dgm:pt modelId="{5A85DF10-23E8-4916-AD86-FC15F3F0AA86}" type="pres">
      <dgm:prSet presAssocID="{6D22C04A-5D30-45C8-AB35-3E9CDA1BD99E}" presName="sibTrans" presStyleLbl="sibTrans1D1" presStyleIdx="2" presStyleCnt="11"/>
      <dgm:spPr/>
      <dgm:t>
        <a:bodyPr/>
        <a:lstStyle/>
        <a:p>
          <a:endParaRPr lang="ru-RU"/>
        </a:p>
      </dgm:t>
    </dgm:pt>
    <dgm:pt modelId="{C6317058-ABAA-4163-BF83-7A59306946F6}" type="pres">
      <dgm:prSet presAssocID="{9A38316F-F967-4770-A7A6-FA6C9B94CC04}" presName="node" presStyleLbl="node1" presStyleIdx="3" presStyleCnt="11" custScaleX="1763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2C8C79-1706-4BA4-B020-78A7B523E957}" type="pres">
      <dgm:prSet presAssocID="{9A38316F-F967-4770-A7A6-FA6C9B94CC04}" presName="spNode" presStyleCnt="0"/>
      <dgm:spPr/>
      <dgm:t>
        <a:bodyPr/>
        <a:lstStyle/>
        <a:p>
          <a:endParaRPr lang="ru-RU"/>
        </a:p>
      </dgm:t>
    </dgm:pt>
    <dgm:pt modelId="{DF32FD3C-E1F6-4025-B34F-C3A3B47E9DDF}" type="pres">
      <dgm:prSet presAssocID="{210AD596-938D-46D7-8C52-C3DEDD3C08F6}" presName="sibTrans" presStyleLbl="sibTrans1D1" presStyleIdx="3" presStyleCnt="11"/>
      <dgm:spPr/>
      <dgm:t>
        <a:bodyPr/>
        <a:lstStyle/>
        <a:p>
          <a:endParaRPr lang="ru-RU"/>
        </a:p>
      </dgm:t>
    </dgm:pt>
    <dgm:pt modelId="{13FBADE1-938B-44F8-AB35-9DF9631BB392}" type="pres">
      <dgm:prSet presAssocID="{B7372B2C-5419-407A-A99D-4B1DA4BA4F8B}" presName="node" presStyleLbl="node1" presStyleIdx="4" presStyleCnt="11" custScaleX="2026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345067-A46A-4C6A-AE68-25C573B53AFD}" type="pres">
      <dgm:prSet presAssocID="{B7372B2C-5419-407A-A99D-4B1DA4BA4F8B}" presName="spNode" presStyleCnt="0"/>
      <dgm:spPr/>
      <dgm:t>
        <a:bodyPr/>
        <a:lstStyle/>
        <a:p>
          <a:endParaRPr lang="ru-RU"/>
        </a:p>
      </dgm:t>
    </dgm:pt>
    <dgm:pt modelId="{115CAD8A-F7F8-4CEC-B57A-C8A5E9CE2ADF}" type="pres">
      <dgm:prSet presAssocID="{9595EAA4-74FB-4C88-91A7-74F6E65D4C34}" presName="sibTrans" presStyleLbl="sibTrans1D1" presStyleIdx="4" presStyleCnt="11"/>
      <dgm:spPr/>
      <dgm:t>
        <a:bodyPr/>
        <a:lstStyle/>
        <a:p>
          <a:endParaRPr lang="ru-RU"/>
        </a:p>
      </dgm:t>
    </dgm:pt>
    <dgm:pt modelId="{697C4C4D-A782-450F-B424-59606FCAFF21}" type="pres">
      <dgm:prSet presAssocID="{7A30C416-EC18-467D-9320-2CEE8CF8B0EB}" presName="node" presStyleLbl="node1" presStyleIdx="5" presStyleCnt="11" custScaleX="1519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7C4238-E256-4E10-8D24-74BA29FE3E22}" type="pres">
      <dgm:prSet presAssocID="{7A30C416-EC18-467D-9320-2CEE8CF8B0EB}" presName="spNode" presStyleCnt="0"/>
      <dgm:spPr/>
      <dgm:t>
        <a:bodyPr/>
        <a:lstStyle/>
        <a:p>
          <a:endParaRPr lang="ru-RU"/>
        </a:p>
      </dgm:t>
    </dgm:pt>
    <dgm:pt modelId="{5211AF17-C049-4708-880A-93FCB19150F2}" type="pres">
      <dgm:prSet presAssocID="{7A6BD209-7E4C-403A-99A1-0E2997AD8CE0}" presName="sibTrans" presStyleLbl="sibTrans1D1" presStyleIdx="5" presStyleCnt="11"/>
      <dgm:spPr/>
      <dgm:t>
        <a:bodyPr/>
        <a:lstStyle/>
        <a:p>
          <a:endParaRPr lang="ru-RU"/>
        </a:p>
      </dgm:t>
    </dgm:pt>
    <dgm:pt modelId="{BC8AD09C-6ED0-4400-8262-5A7F8BB51911}" type="pres">
      <dgm:prSet presAssocID="{84373577-6297-416F-B073-B1F0E9ADA45A}" presName="node" presStyleLbl="node1" presStyleIdx="6" presStyleCnt="11" custScaleX="179396" custRadScaleRad="102213" custRadScaleInc="521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47019F-F2D1-41B2-B5C4-D352E318EBB8}" type="pres">
      <dgm:prSet presAssocID="{84373577-6297-416F-B073-B1F0E9ADA45A}" presName="spNode" presStyleCnt="0"/>
      <dgm:spPr/>
      <dgm:t>
        <a:bodyPr/>
        <a:lstStyle/>
        <a:p>
          <a:endParaRPr lang="ru-RU"/>
        </a:p>
      </dgm:t>
    </dgm:pt>
    <dgm:pt modelId="{E9293F09-A373-42D4-BF6C-D975FFAFA4A7}" type="pres">
      <dgm:prSet presAssocID="{249B38BC-7410-402D-B1AD-D0EAE9149961}" presName="sibTrans" presStyleLbl="sibTrans1D1" presStyleIdx="6" presStyleCnt="11"/>
      <dgm:spPr/>
      <dgm:t>
        <a:bodyPr/>
        <a:lstStyle/>
        <a:p>
          <a:endParaRPr lang="ru-RU"/>
        </a:p>
      </dgm:t>
    </dgm:pt>
    <dgm:pt modelId="{DAC4C6EC-DA6E-4B6E-8A92-8058D19A4C45}" type="pres">
      <dgm:prSet presAssocID="{853D9C89-3A81-4613-B4FA-476816300058}" presName="node" presStyleLbl="node1" presStyleIdx="7" presStyleCnt="11" custScaleX="1904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76DBFF-77AC-4CF6-BE1C-5D8CE94C8E35}" type="pres">
      <dgm:prSet presAssocID="{853D9C89-3A81-4613-B4FA-476816300058}" presName="spNode" presStyleCnt="0"/>
      <dgm:spPr/>
      <dgm:t>
        <a:bodyPr/>
        <a:lstStyle/>
        <a:p>
          <a:endParaRPr lang="ru-RU"/>
        </a:p>
      </dgm:t>
    </dgm:pt>
    <dgm:pt modelId="{386D0505-C920-4278-8851-DAB3972084DE}" type="pres">
      <dgm:prSet presAssocID="{828DB5E0-DD52-4569-861E-1E8ADD1D4214}" presName="sibTrans" presStyleLbl="sibTrans1D1" presStyleIdx="7" presStyleCnt="11"/>
      <dgm:spPr/>
      <dgm:t>
        <a:bodyPr/>
        <a:lstStyle/>
        <a:p>
          <a:endParaRPr lang="ru-RU"/>
        </a:p>
      </dgm:t>
    </dgm:pt>
    <dgm:pt modelId="{C0AB73B8-80C8-4ED2-A84C-7A72C03CEF68}" type="pres">
      <dgm:prSet presAssocID="{495A1B3E-C192-4F10-82B6-484CCA688956}" presName="node" presStyleLbl="node1" presStyleIdx="8" presStyleCnt="11" custScaleX="1763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71ADC0-A0FF-4D2C-9EE2-3B59D5F90ABA}" type="pres">
      <dgm:prSet presAssocID="{495A1B3E-C192-4F10-82B6-484CCA688956}" presName="spNode" presStyleCnt="0"/>
      <dgm:spPr/>
      <dgm:t>
        <a:bodyPr/>
        <a:lstStyle/>
        <a:p>
          <a:endParaRPr lang="ru-RU"/>
        </a:p>
      </dgm:t>
    </dgm:pt>
    <dgm:pt modelId="{E2FF631C-D787-4435-9E1D-8CF0FE021191}" type="pres">
      <dgm:prSet presAssocID="{ECD3FF18-FC67-4060-A2A2-1E50A35A09B1}" presName="sibTrans" presStyleLbl="sibTrans1D1" presStyleIdx="8" presStyleCnt="11"/>
      <dgm:spPr/>
      <dgm:t>
        <a:bodyPr/>
        <a:lstStyle/>
        <a:p>
          <a:endParaRPr lang="ru-RU"/>
        </a:p>
      </dgm:t>
    </dgm:pt>
    <dgm:pt modelId="{789172CC-7928-4C0E-BD7E-15D1D734962B}" type="pres">
      <dgm:prSet presAssocID="{A1123CA7-E2F2-4D94-A3A3-F9A59B422D8E}" presName="node" presStyleLbl="node1" presStyleIdx="9" presStyleCnt="11" custScaleX="1911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5E949C-CBFB-4773-9AC7-7CA9AB52A919}" type="pres">
      <dgm:prSet presAssocID="{A1123CA7-E2F2-4D94-A3A3-F9A59B422D8E}" presName="spNode" presStyleCnt="0"/>
      <dgm:spPr/>
      <dgm:t>
        <a:bodyPr/>
        <a:lstStyle/>
        <a:p>
          <a:endParaRPr lang="ru-RU"/>
        </a:p>
      </dgm:t>
    </dgm:pt>
    <dgm:pt modelId="{DA23550B-ED3F-49A9-BD23-6C00C1213982}" type="pres">
      <dgm:prSet presAssocID="{F97798AC-CDB8-4A2C-B361-4693921A8A36}" presName="sibTrans" presStyleLbl="sibTrans1D1" presStyleIdx="9" presStyleCnt="11"/>
      <dgm:spPr/>
      <dgm:t>
        <a:bodyPr/>
        <a:lstStyle/>
        <a:p>
          <a:endParaRPr lang="ru-RU"/>
        </a:p>
      </dgm:t>
    </dgm:pt>
    <dgm:pt modelId="{3E993F47-E1EA-412D-8371-A6B28361ED1E}" type="pres">
      <dgm:prSet presAssocID="{972B59A4-B010-4A65-9AD5-0DA63F43B147}" presName="node" presStyleLbl="node1" presStyleIdx="10" presStyleCnt="11" custScaleX="184332" custScaleY="653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2D99C9-CEE0-440E-912E-49DB8499ADEC}" type="pres">
      <dgm:prSet presAssocID="{972B59A4-B010-4A65-9AD5-0DA63F43B147}" presName="spNode" presStyleCnt="0"/>
      <dgm:spPr/>
      <dgm:t>
        <a:bodyPr/>
        <a:lstStyle/>
        <a:p>
          <a:endParaRPr lang="ru-RU"/>
        </a:p>
      </dgm:t>
    </dgm:pt>
    <dgm:pt modelId="{F5121231-480A-4B5E-9BCD-F0D76D0DFBD4}" type="pres">
      <dgm:prSet presAssocID="{1B18A616-5A6F-4E50-B652-4B3BF1B0D8BD}" presName="sibTrans" presStyleLbl="sibTrans1D1" presStyleIdx="10" presStyleCnt="11"/>
      <dgm:spPr/>
      <dgm:t>
        <a:bodyPr/>
        <a:lstStyle/>
        <a:p>
          <a:endParaRPr lang="ru-RU"/>
        </a:p>
      </dgm:t>
    </dgm:pt>
  </dgm:ptLst>
  <dgm:cxnLst>
    <dgm:cxn modelId="{B17718D5-94D0-46A2-A1AB-A6978DE647D6}" type="presOf" srcId="{E3FEF89C-5EE9-446B-B09C-EAAEB408B8C0}" destId="{96352E1B-E60B-4C73-95EE-10782EBDF6BC}" srcOrd="0" destOrd="0" presId="urn:microsoft.com/office/officeart/2005/8/layout/cycle6"/>
    <dgm:cxn modelId="{3A1D5915-AC09-48E8-8F15-3040D22AC6BE}" type="presOf" srcId="{9595EAA4-74FB-4C88-91A7-74F6E65D4C34}" destId="{115CAD8A-F7F8-4CEC-B57A-C8A5E9CE2ADF}" srcOrd="0" destOrd="0" presId="urn:microsoft.com/office/officeart/2005/8/layout/cycle6"/>
    <dgm:cxn modelId="{390C2AFA-6E4E-4BEF-86F0-9257914FC294}" type="presOf" srcId="{249B38BC-7410-402D-B1AD-D0EAE9149961}" destId="{E9293F09-A373-42D4-BF6C-D975FFAFA4A7}" srcOrd="0" destOrd="0" presId="urn:microsoft.com/office/officeart/2005/8/layout/cycle6"/>
    <dgm:cxn modelId="{E4B4854C-4C0F-47CE-8777-EAAF223515BD}" type="presOf" srcId="{E222A8D3-3A4F-4CC5-BAAE-2D802A06CF02}" destId="{8B7AE582-C686-4934-B5B0-3C536E15C874}" srcOrd="0" destOrd="0" presId="urn:microsoft.com/office/officeart/2005/8/layout/cycle6"/>
    <dgm:cxn modelId="{269FC1A2-F43E-4FB7-B102-7C4619C71335}" type="presOf" srcId="{ED405600-6E2B-4E81-8477-9F7D82976360}" destId="{FDA0B858-029B-47D5-B9CC-8CC197F5CF03}" srcOrd="0" destOrd="0" presId="urn:microsoft.com/office/officeart/2005/8/layout/cycle6"/>
    <dgm:cxn modelId="{01A23017-1987-483A-AB3A-57C67AAB85EA}" type="presOf" srcId="{6D22C04A-5D30-45C8-AB35-3E9CDA1BD99E}" destId="{5A85DF10-23E8-4916-AD86-FC15F3F0AA86}" srcOrd="0" destOrd="0" presId="urn:microsoft.com/office/officeart/2005/8/layout/cycle6"/>
    <dgm:cxn modelId="{1E547A12-CBA9-451E-A78C-654B2F2AC29C}" srcId="{EC71E545-54F4-4166-96EC-30A360ADFD6C}" destId="{A1123CA7-E2F2-4D94-A3A3-F9A59B422D8E}" srcOrd="9" destOrd="0" parTransId="{C0B0F3DE-2F40-427B-B28E-39AF27A500D1}" sibTransId="{F97798AC-CDB8-4A2C-B361-4693921A8A36}"/>
    <dgm:cxn modelId="{25B0B459-CC9F-4E33-B9B1-5CB6FC86D262}" type="presOf" srcId="{495A1B3E-C192-4F10-82B6-484CCA688956}" destId="{C0AB73B8-80C8-4ED2-A84C-7A72C03CEF68}" srcOrd="0" destOrd="0" presId="urn:microsoft.com/office/officeart/2005/8/layout/cycle6"/>
    <dgm:cxn modelId="{5B510173-8C8B-488C-8FD2-8FFFF65C73BA}" type="presOf" srcId="{7A6BD209-7E4C-403A-99A1-0E2997AD8CE0}" destId="{5211AF17-C049-4708-880A-93FCB19150F2}" srcOrd="0" destOrd="0" presId="urn:microsoft.com/office/officeart/2005/8/layout/cycle6"/>
    <dgm:cxn modelId="{FC1A1CD7-17D1-41C4-BDDB-DB8C5494B2A0}" srcId="{EC71E545-54F4-4166-96EC-30A360ADFD6C}" destId="{E222A8D3-3A4F-4CC5-BAAE-2D802A06CF02}" srcOrd="2" destOrd="0" parTransId="{FD1E22B6-860D-41D5-8FE8-96C9CC355861}" sibTransId="{6D22C04A-5D30-45C8-AB35-3E9CDA1BD99E}"/>
    <dgm:cxn modelId="{16127AAB-764E-4604-BE0A-C4BECA3FFB64}" srcId="{EC71E545-54F4-4166-96EC-30A360ADFD6C}" destId="{495A1B3E-C192-4F10-82B6-484CCA688956}" srcOrd="8" destOrd="0" parTransId="{10CEEE59-E6D0-49B0-8733-03806BBADC78}" sibTransId="{ECD3FF18-FC67-4060-A2A2-1E50A35A09B1}"/>
    <dgm:cxn modelId="{7B0A0FD1-8938-4493-AEA6-A4865DD2AE73}" type="presOf" srcId="{828DB5E0-DD52-4569-861E-1E8ADD1D4214}" destId="{386D0505-C920-4278-8851-DAB3972084DE}" srcOrd="0" destOrd="0" presId="urn:microsoft.com/office/officeart/2005/8/layout/cycle6"/>
    <dgm:cxn modelId="{A34BF2C4-772C-4445-9354-B43D0BB42A1E}" type="presOf" srcId="{210AD596-938D-46D7-8C52-C3DEDD3C08F6}" destId="{DF32FD3C-E1F6-4025-B34F-C3A3B47E9DDF}" srcOrd="0" destOrd="0" presId="urn:microsoft.com/office/officeart/2005/8/layout/cycle6"/>
    <dgm:cxn modelId="{8BA609D2-01B4-4182-B4C1-BA6BB199759B}" srcId="{EC71E545-54F4-4166-96EC-30A360ADFD6C}" destId="{84373577-6297-416F-B073-B1F0E9ADA45A}" srcOrd="6" destOrd="0" parTransId="{1EF7E063-491F-46D2-B240-8276BB495E0D}" sibTransId="{249B38BC-7410-402D-B1AD-D0EAE9149961}"/>
    <dgm:cxn modelId="{46C53C1C-FB22-439D-9CEE-76BBC4DBA3DC}" type="presOf" srcId="{972B59A4-B010-4A65-9AD5-0DA63F43B147}" destId="{3E993F47-E1EA-412D-8371-A6B28361ED1E}" srcOrd="0" destOrd="0" presId="urn:microsoft.com/office/officeart/2005/8/layout/cycle6"/>
    <dgm:cxn modelId="{634275B0-3C25-4721-98BB-DB6DF513992B}" srcId="{EC71E545-54F4-4166-96EC-30A360ADFD6C}" destId="{9A38316F-F967-4770-A7A6-FA6C9B94CC04}" srcOrd="3" destOrd="0" parTransId="{FD5B163D-A49F-4EDB-A3A4-399511567125}" sibTransId="{210AD596-938D-46D7-8C52-C3DEDD3C08F6}"/>
    <dgm:cxn modelId="{D6F643A1-EFC8-4F66-A0AC-0C72340111B7}" type="presOf" srcId="{1B18A616-5A6F-4E50-B652-4B3BF1B0D8BD}" destId="{F5121231-480A-4B5E-9BCD-F0D76D0DFBD4}" srcOrd="0" destOrd="0" presId="urn:microsoft.com/office/officeart/2005/8/layout/cycle6"/>
    <dgm:cxn modelId="{F8CE3B17-5477-4176-952F-539B02CBC963}" srcId="{EC71E545-54F4-4166-96EC-30A360ADFD6C}" destId="{99D128AD-C5F7-45D5-AA4B-3FEF95C942CF}" srcOrd="0" destOrd="0" parTransId="{B07A107D-F9CD-46E7-99E5-640D69FB7CE5}" sibTransId="{ED405600-6E2B-4E81-8477-9F7D82976360}"/>
    <dgm:cxn modelId="{5576BC2B-4514-4BD3-90BB-3A4FC39B8044}" type="presOf" srcId="{A1123CA7-E2F2-4D94-A3A3-F9A59B422D8E}" destId="{789172CC-7928-4C0E-BD7E-15D1D734962B}" srcOrd="0" destOrd="0" presId="urn:microsoft.com/office/officeart/2005/8/layout/cycle6"/>
    <dgm:cxn modelId="{93FE77CD-7784-4A80-9A15-805879E33959}" srcId="{EC71E545-54F4-4166-96EC-30A360ADFD6C}" destId="{972B59A4-B010-4A65-9AD5-0DA63F43B147}" srcOrd="10" destOrd="0" parTransId="{3E13F11C-18F6-4102-BAE3-F2E769610519}" sibTransId="{1B18A616-5A6F-4E50-B652-4B3BF1B0D8BD}"/>
    <dgm:cxn modelId="{CD938A49-B005-46C0-98EC-2315036F9FD2}" type="presOf" srcId="{99D128AD-C5F7-45D5-AA4B-3FEF95C942CF}" destId="{B11B5B14-A343-48F7-83AA-8588AB144443}" srcOrd="0" destOrd="0" presId="urn:microsoft.com/office/officeart/2005/8/layout/cycle6"/>
    <dgm:cxn modelId="{7F08A25F-92B0-47AF-A063-4B3EE27117A3}" type="presOf" srcId="{9A38316F-F967-4770-A7A6-FA6C9B94CC04}" destId="{C6317058-ABAA-4163-BF83-7A59306946F6}" srcOrd="0" destOrd="0" presId="urn:microsoft.com/office/officeart/2005/8/layout/cycle6"/>
    <dgm:cxn modelId="{C8E046D8-2336-45E3-B562-8FF7D10ED594}" type="presOf" srcId="{853D9C89-3A81-4613-B4FA-476816300058}" destId="{DAC4C6EC-DA6E-4B6E-8A92-8058D19A4C45}" srcOrd="0" destOrd="0" presId="urn:microsoft.com/office/officeart/2005/8/layout/cycle6"/>
    <dgm:cxn modelId="{FE7248A2-25C9-4779-9D89-2373DCAC1213}" type="presOf" srcId="{B7372B2C-5419-407A-A99D-4B1DA4BA4F8B}" destId="{13FBADE1-938B-44F8-AB35-9DF9631BB392}" srcOrd="0" destOrd="0" presId="urn:microsoft.com/office/officeart/2005/8/layout/cycle6"/>
    <dgm:cxn modelId="{F483CF93-87A3-4B9E-A63A-07C9A8880C75}" type="presOf" srcId="{84373577-6297-416F-B073-B1F0E9ADA45A}" destId="{BC8AD09C-6ED0-4400-8262-5A7F8BB51911}" srcOrd="0" destOrd="0" presId="urn:microsoft.com/office/officeart/2005/8/layout/cycle6"/>
    <dgm:cxn modelId="{3B3934FA-26C3-4820-B0B8-EAB73A3CAD43}" type="presOf" srcId="{EC71E545-54F4-4166-96EC-30A360ADFD6C}" destId="{4BFD90AE-FF0D-4AF3-9901-FFABD6669D60}" srcOrd="0" destOrd="0" presId="urn:microsoft.com/office/officeart/2005/8/layout/cycle6"/>
    <dgm:cxn modelId="{EB471EC1-43CF-46AF-8A11-271E0977BBCC}" type="presOf" srcId="{ECD3FF18-FC67-4060-A2A2-1E50A35A09B1}" destId="{E2FF631C-D787-4435-9E1D-8CF0FE021191}" srcOrd="0" destOrd="0" presId="urn:microsoft.com/office/officeart/2005/8/layout/cycle6"/>
    <dgm:cxn modelId="{C0909160-B4CB-4494-816B-8041878A3910}" srcId="{EC71E545-54F4-4166-96EC-30A360ADFD6C}" destId="{7A30C416-EC18-467D-9320-2CEE8CF8B0EB}" srcOrd="5" destOrd="0" parTransId="{5618DB12-6A5F-4094-83A7-D6FB62142AF2}" sibTransId="{7A6BD209-7E4C-403A-99A1-0E2997AD8CE0}"/>
    <dgm:cxn modelId="{B52CCB8A-44CD-4A6B-8B47-D8BC16B4D94C}" type="presOf" srcId="{7A30C416-EC18-467D-9320-2CEE8CF8B0EB}" destId="{697C4C4D-A782-450F-B424-59606FCAFF21}" srcOrd="0" destOrd="0" presId="urn:microsoft.com/office/officeart/2005/8/layout/cycle6"/>
    <dgm:cxn modelId="{200FBD7B-F919-4996-9A27-113D4AC6129C}" type="presOf" srcId="{F97798AC-CDB8-4A2C-B361-4693921A8A36}" destId="{DA23550B-ED3F-49A9-BD23-6C00C1213982}" srcOrd="0" destOrd="0" presId="urn:microsoft.com/office/officeart/2005/8/layout/cycle6"/>
    <dgm:cxn modelId="{229A7219-4D11-4156-95A8-532BDD0EB65A}" type="presOf" srcId="{E71E77FB-A3F2-4DDF-A565-7243F0C874EE}" destId="{F26B31A0-A176-4B8B-881D-3CC816F4D558}" srcOrd="0" destOrd="0" presId="urn:microsoft.com/office/officeart/2005/8/layout/cycle6"/>
    <dgm:cxn modelId="{4F37900C-6441-4F53-93F2-72A93026B59F}" srcId="{EC71E545-54F4-4166-96EC-30A360ADFD6C}" destId="{E3FEF89C-5EE9-446B-B09C-EAAEB408B8C0}" srcOrd="1" destOrd="0" parTransId="{1C6E1747-2507-4321-8897-55637A58F549}" sibTransId="{E71E77FB-A3F2-4DDF-A565-7243F0C874EE}"/>
    <dgm:cxn modelId="{33693FEA-5EC8-4FA4-BCDF-CF5A2D5DD8BE}" srcId="{EC71E545-54F4-4166-96EC-30A360ADFD6C}" destId="{B7372B2C-5419-407A-A99D-4B1DA4BA4F8B}" srcOrd="4" destOrd="0" parTransId="{794AC92D-9446-4E1A-ACB8-3E032762016E}" sibTransId="{9595EAA4-74FB-4C88-91A7-74F6E65D4C34}"/>
    <dgm:cxn modelId="{6EA6BE32-76F3-4E67-94D3-BB4C8115663B}" srcId="{EC71E545-54F4-4166-96EC-30A360ADFD6C}" destId="{853D9C89-3A81-4613-B4FA-476816300058}" srcOrd="7" destOrd="0" parTransId="{2F7C4BC0-8F7B-4D41-8C2A-824D98CA8C04}" sibTransId="{828DB5E0-DD52-4569-861E-1E8ADD1D4214}"/>
    <dgm:cxn modelId="{9D6F5F76-FA3F-4A68-BD98-FB8B86A79FE6}" type="presParOf" srcId="{4BFD90AE-FF0D-4AF3-9901-FFABD6669D60}" destId="{B11B5B14-A343-48F7-83AA-8588AB144443}" srcOrd="0" destOrd="0" presId="urn:microsoft.com/office/officeart/2005/8/layout/cycle6"/>
    <dgm:cxn modelId="{47CC3A86-6BDC-4338-855D-4CE35F6BE971}" type="presParOf" srcId="{4BFD90AE-FF0D-4AF3-9901-FFABD6669D60}" destId="{C3D11BFC-5DB9-4D31-A0A0-998B214A689A}" srcOrd="1" destOrd="0" presId="urn:microsoft.com/office/officeart/2005/8/layout/cycle6"/>
    <dgm:cxn modelId="{6683CC2D-E7AD-4ADF-9330-69914E87BC56}" type="presParOf" srcId="{4BFD90AE-FF0D-4AF3-9901-FFABD6669D60}" destId="{FDA0B858-029B-47D5-B9CC-8CC197F5CF03}" srcOrd="2" destOrd="0" presId="urn:microsoft.com/office/officeart/2005/8/layout/cycle6"/>
    <dgm:cxn modelId="{A6A4DB6B-FC77-43BF-B300-8253316420D7}" type="presParOf" srcId="{4BFD90AE-FF0D-4AF3-9901-FFABD6669D60}" destId="{96352E1B-E60B-4C73-95EE-10782EBDF6BC}" srcOrd="3" destOrd="0" presId="urn:microsoft.com/office/officeart/2005/8/layout/cycle6"/>
    <dgm:cxn modelId="{36A7A5C6-5C3D-4229-843D-3CA2E3884969}" type="presParOf" srcId="{4BFD90AE-FF0D-4AF3-9901-FFABD6669D60}" destId="{D7A66CB6-1662-4B05-B281-0CC2EEAB5049}" srcOrd="4" destOrd="0" presId="urn:microsoft.com/office/officeart/2005/8/layout/cycle6"/>
    <dgm:cxn modelId="{52F4ED16-C6E0-47D8-8CE5-51EFF3B1991B}" type="presParOf" srcId="{4BFD90AE-FF0D-4AF3-9901-FFABD6669D60}" destId="{F26B31A0-A176-4B8B-881D-3CC816F4D558}" srcOrd="5" destOrd="0" presId="urn:microsoft.com/office/officeart/2005/8/layout/cycle6"/>
    <dgm:cxn modelId="{15BD80F7-A337-4EDF-A2D9-3268D205F7C4}" type="presParOf" srcId="{4BFD90AE-FF0D-4AF3-9901-FFABD6669D60}" destId="{8B7AE582-C686-4934-B5B0-3C536E15C874}" srcOrd="6" destOrd="0" presId="urn:microsoft.com/office/officeart/2005/8/layout/cycle6"/>
    <dgm:cxn modelId="{2246FC02-1107-460F-B2BC-EBF44608DFE1}" type="presParOf" srcId="{4BFD90AE-FF0D-4AF3-9901-FFABD6669D60}" destId="{BC070C8B-2DD3-4321-B309-DABC312C587A}" srcOrd="7" destOrd="0" presId="urn:microsoft.com/office/officeart/2005/8/layout/cycle6"/>
    <dgm:cxn modelId="{742403E5-60F7-4312-9EBF-3350FC51878A}" type="presParOf" srcId="{4BFD90AE-FF0D-4AF3-9901-FFABD6669D60}" destId="{5A85DF10-23E8-4916-AD86-FC15F3F0AA86}" srcOrd="8" destOrd="0" presId="urn:microsoft.com/office/officeart/2005/8/layout/cycle6"/>
    <dgm:cxn modelId="{A28B17C4-F0CE-46D1-B2A5-3256EB7A8E69}" type="presParOf" srcId="{4BFD90AE-FF0D-4AF3-9901-FFABD6669D60}" destId="{C6317058-ABAA-4163-BF83-7A59306946F6}" srcOrd="9" destOrd="0" presId="urn:microsoft.com/office/officeart/2005/8/layout/cycle6"/>
    <dgm:cxn modelId="{A9F231CE-15F9-4270-ACC2-554E46197D92}" type="presParOf" srcId="{4BFD90AE-FF0D-4AF3-9901-FFABD6669D60}" destId="{6B2C8C79-1706-4BA4-B020-78A7B523E957}" srcOrd="10" destOrd="0" presId="urn:microsoft.com/office/officeart/2005/8/layout/cycle6"/>
    <dgm:cxn modelId="{7F2AFDA9-D20C-4B14-BCF1-12E19C3342B2}" type="presParOf" srcId="{4BFD90AE-FF0D-4AF3-9901-FFABD6669D60}" destId="{DF32FD3C-E1F6-4025-B34F-C3A3B47E9DDF}" srcOrd="11" destOrd="0" presId="urn:microsoft.com/office/officeart/2005/8/layout/cycle6"/>
    <dgm:cxn modelId="{2E53BAF2-488D-4CAD-BE2A-93B316CA76A5}" type="presParOf" srcId="{4BFD90AE-FF0D-4AF3-9901-FFABD6669D60}" destId="{13FBADE1-938B-44F8-AB35-9DF9631BB392}" srcOrd="12" destOrd="0" presId="urn:microsoft.com/office/officeart/2005/8/layout/cycle6"/>
    <dgm:cxn modelId="{13F84858-6CBA-441A-B3C6-E816D32B0BDF}" type="presParOf" srcId="{4BFD90AE-FF0D-4AF3-9901-FFABD6669D60}" destId="{79345067-A46A-4C6A-AE68-25C573B53AFD}" srcOrd="13" destOrd="0" presId="urn:microsoft.com/office/officeart/2005/8/layout/cycle6"/>
    <dgm:cxn modelId="{31AEAA3A-5750-43FF-B742-D3117AAA958E}" type="presParOf" srcId="{4BFD90AE-FF0D-4AF3-9901-FFABD6669D60}" destId="{115CAD8A-F7F8-4CEC-B57A-C8A5E9CE2ADF}" srcOrd="14" destOrd="0" presId="urn:microsoft.com/office/officeart/2005/8/layout/cycle6"/>
    <dgm:cxn modelId="{78FCE914-5C2C-47C5-96D3-96E530BA23BA}" type="presParOf" srcId="{4BFD90AE-FF0D-4AF3-9901-FFABD6669D60}" destId="{697C4C4D-A782-450F-B424-59606FCAFF21}" srcOrd="15" destOrd="0" presId="urn:microsoft.com/office/officeart/2005/8/layout/cycle6"/>
    <dgm:cxn modelId="{F553DFE4-CBF2-4D41-AFF8-C3244FE12B34}" type="presParOf" srcId="{4BFD90AE-FF0D-4AF3-9901-FFABD6669D60}" destId="{647C4238-E256-4E10-8D24-74BA29FE3E22}" srcOrd="16" destOrd="0" presId="urn:microsoft.com/office/officeart/2005/8/layout/cycle6"/>
    <dgm:cxn modelId="{37A51B68-D6CF-4640-AD0F-B5B457F64AF1}" type="presParOf" srcId="{4BFD90AE-FF0D-4AF3-9901-FFABD6669D60}" destId="{5211AF17-C049-4708-880A-93FCB19150F2}" srcOrd="17" destOrd="0" presId="urn:microsoft.com/office/officeart/2005/8/layout/cycle6"/>
    <dgm:cxn modelId="{AB11978F-A806-423C-8E52-B2E01A791CD6}" type="presParOf" srcId="{4BFD90AE-FF0D-4AF3-9901-FFABD6669D60}" destId="{BC8AD09C-6ED0-4400-8262-5A7F8BB51911}" srcOrd="18" destOrd="0" presId="urn:microsoft.com/office/officeart/2005/8/layout/cycle6"/>
    <dgm:cxn modelId="{374CB552-946E-437F-A969-432F63E6AF3E}" type="presParOf" srcId="{4BFD90AE-FF0D-4AF3-9901-FFABD6669D60}" destId="{FF47019F-F2D1-41B2-B5C4-D352E318EBB8}" srcOrd="19" destOrd="0" presId="urn:microsoft.com/office/officeart/2005/8/layout/cycle6"/>
    <dgm:cxn modelId="{41D58032-BFD9-47A8-9E1C-D7000C77A5E1}" type="presParOf" srcId="{4BFD90AE-FF0D-4AF3-9901-FFABD6669D60}" destId="{E9293F09-A373-42D4-BF6C-D975FFAFA4A7}" srcOrd="20" destOrd="0" presId="urn:microsoft.com/office/officeart/2005/8/layout/cycle6"/>
    <dgm:cxn modelId="{5FA490E8-BB7A-4CB3-9404-E3166B1C5377}" type="presParOf" srcId="{4BFD90AE-FF0D-4AF3-9901-FFABD6669D60}" destId="{DAC4C6EC-DA6E-4B6E-8A92-8058D19A4C45}" srcOrd="21" destOrd="0" presId="urn:microsoft.com/office/officeart/2005/8/layout/cycle6"/>
    <dgm:cxn modelId="{01778FFE-D04F-4BCC-B496-1A1726D69593}" type="presParOf" srcId="{4BFD90AE-FF0D-4AF3-9901-FFABD6669D60}" destId="{7476DBFF-77AC-4CF6-BE1C-5D8CE94C8E35}" srcOrd="22" destOrd="0" presId="urn:microsoft.com/office/officeart/2005/8/layout/cycle6"/>
    <dgm:cxn modelId="{6B73C9D0-22C8-4A98-9C29-EC6A518764C2}" type="presParOf" srcId="{4BFD90AE-FF0D-4AF3-9901-FFABD6669D60}" destId="{386D0505-C920-4278-8851-DAB3972084DE}" srcOrd="23" destOrd="0" presId="urn:microsoft.com/office/officeart/2005/8/layout/cycle6"/>
    <dgm:cxn modelId="{74EA7FCF-9572-477E-AF28-6292476A982A}" type="presParOf" srcId="{4BFD90AE-FF0D-4AF3-9901-FFABD6669D60}" destId="{C0AB73B8-80C8-4ED2-A84C-7A72C03CEF68}" srcOrd="24" destOrd="0" presId="urn:microsoft.com/office/officeart/2005/8/layout/cycle6"/>
    <dgm:cxn modelId="{D2F9D1A1-A1E5-4798-A91B-BEB8DB660755}" type="presParOf" srcId="{4BFD90AE-FF0D-4AF3-9901-FFABD6669D60}" destId="{4471ADC0-A0FF-4D2C-9EE2-3B59D5F90ABA}" srcOrd="25" destOrd="0" presId="urn:microsoft.com/office/officeart/2005/8/layout/cycle6"/>
    <dgm:cxn modelId="{07BF2F21-E8FB-44EA-A32E-7A207EDDD549}" type="presParOf" srcId="{4BFD90AE-FF0D-4AF3-9901-FFABD6669D60}" destId="{E2FF631C-D787-4435-9E1D-8CF0FE021191}" srcOrd="26" destOrd="0" presId="urn:microsoft.com/office/officeart/2005/8/layout/cycle6"/>
    <dgm:cxn modelId="{8886B15D-D9FB-465A-A2C5-E846AD5DB274}" type="presParOf" srcId="{4BFD90AE-FF0D-4AF3-9901-FFABD6669D60}" destId="{789172CC-7928-4C0E-BD7E-15D1D734962B}" srcOrd="27" destOrd="0" presId="urn:microsoft.com/office/officeart/2005/8/layout/cycle6"/>
    <dgm:cxn modelId="{1418C7C8-FDC1-49A4-BFC9-06181C988B3E}" type="presParOf" srcId="{4BFD90AE-FF0D-4AF3-9901-FFABD6669D60}" destId="{FA5E949C-CBFB-4773-9AC7-7CA9AB52A919}" srcOrd="28" destOrd="0" presId="urn:microsoft.com/office/officeart/2005/8/layout/cycle6"/>
    <dgm:cxn modelId="{AD5E8270-6234-4D83-8E69-C600C3C284E3}" type="presParOf" srcId="{4BFD90AE-FF0D-4AF3-9901-FFABD6669D60}" destId="{DA23550B-ED3F-49A9-BD23-6C00C1213982}" srcOrd="29" destOrd="0" presId="urn:microsoft.com/office/officeart/2005/8/layout/cycle6"/>
    <dgm:cxn modelId="{34174403-4244-4555-9948-3406CF4DFD98}" type="presParOf" srcId="{4BFD90AE-FF0D-4AF3-9901-FFABD6669D60}" destId="{3E993F47-E1EA-412D-8371-A6B28361ED1E}" srcOrd="30" destOrd="0" presId="urn:microsoft.com/office/officeart/2005/8/layout/cycle6"/>
    <dgm:cxn modelId="{E439097C-6C3E-4265-B61A-B2E15F60863B}" type="presParOf" srcId="{4BFD90AE-FF0D-4AF3-9901-FFABD6669D60}" destId="{6D2D99C9-CEE0-440E-912E-49DB8499ADEC}" srcOrd="31" destOrd="0" presId="urn:microsoft.com/office/officeart/2005/8/layout/cycle6"/>
    <dgm:cxn modelId="{0733ACF4-2EA5-4744-BF75-AA3E473E2EC8}" type="presParOf" srcId="{4BFD90AE-FF0D-4AF3-9901-FFABD6669D60}" destId="{F5121231-480A-4B5E-9BCD-F0D76D0DFBD4}" srcOrd="32" destOrd="0" presId="urn:microsoft.com/office/officeart/2005/8/layout/cycle6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920B836-C975-44BB-B9A2-46320BE29E9D}" type="doc">
      <dgm:prSet loTypeId="urn:microsoft.com/office/officeart/2005/8/layout/gear1" loCatId="cycle" qsTypeId="urn:microsoft.com/office/officeart/2005/8/quickstyle/simple1" qsCatId="simple" csTypeId="urn:microsoft.com/office/officeart/2005/8/colors/accent1_2" csCatId="accent1" phldr="1"/>
      <dgm:spPr/>
    </dgm:pt>
    <dgm:pt modelId="{04FAAAB8-0332-481C-9BB1-ED7AB56DAE31}">
      <dgm:prSet phldrT="[Текст]" phldr="1"/>
      <dgm:spPr>
        <a:solidFill>
          <a:srgbClr val="D5001E"/>
        </a:solidFill>
      </dgm:spPr>
      <dgm:t>
        <a:bodyPr/>
        <a:lstStyle/>
        <a:p>
          <a:endParaRPr lang="ru-RU">
            <a:solidFill>
              <a:srgbClr val="C00000"/>
            </a:solidFill>
          </a:endParaRPr>
        </a:p>
      </dgm:t>
    </dgm:pt>
    <dgm:pt modelId="{23E627B7-0E2F-4F4C-9ACC-22BFD94C34A8}" type="parTrans" cxnId="{0FEAD81B-F008-4370-9577-C9D63F18DF94}">
      <dgm:prSet/>
      <dgm:spPr/>
      <dgm:t>
        <a:bodyPr/>
        <a:lstStyle/>
        <a:p>
          <a:endParaRPr lang="ru-RU"/>
        </a:p>
      </dgm:t>
    </dgm:pt>
    <dgm:pt modelId="{691FFA21-7056-4F65-B585-1E5AE8089338}" type="sibTrans" cxnId="{0FEAD81B-F008-4370-9577-C9D63F18DF94}">
      <dgm:prSet/>
      <dgm:spPr/>
      <dgm:t>
        <a:bodyPr/>
        <a:lstStyle/>
        <a:p>
          <a:endParaRPr lang="ru-RU"/>
        </a:p>
      </dgm:t>
    </dgm:pt>
    <dgm:pt modelId="{C2F9F1CA-2405-4E36-A793-471C8CA91975}">
      <dgm:prSet phldrT="[Текст]" phldr="1"/>
      <dgm:spPr/>
      <dgm:t>
        <a:bodyPr/>
        <a:lstStyle/>
        <a:p>
          <a:endParaRPr lang="ru-RU" dirty="0"/>
        </a:p>
      </dgm:t>
    </dgm:pt>
    <dgm:pt modelId="{31F3A0F7-59DF-4485-9A61-C140F634423E}" type="parTrans" cxnId="{4030CA68-AC16-4727-8988-E6D9F35F4298}">
      <dgm:prSet/>
      <dgm:spPr/>
      <dgm:t>
        <a:bodyPr/>
        <a:lstStyle/>
        <a:p>
          <a:endParaRPr lang="ru-RU"/>
        </a:p>
      </dgm:t>
    </dgm:pt>
    <dgm:pt modelId="{1E1CEA18-0919-4A1E-9637-074A4C179A49}" type="sibTrans" cxnId="{4030CA68-AC16-4727-8988-E6D9F35F4298}">
      <dgm:prSet/>
      <dgm:spPr/>
      <dgm:t>
        <a:bodyPr/>
        <a:lstStyle/>
        <a:p>
          <a:endParaRPr lang="ru-RU"/>
        </a:p>
      </dgm:t>
    </dgm:pt>
    <dgm:pt modelId="{77F0C8C0-E335-45A8-9BC6-38291083ADFF}">
      <dgm:prSet phldrT="[Текст]" phldr="1"/>
      <dgm:spPr>
        <a:solidFill>
          <a:srgbClr val="D5001E"/>
        </a:solidFill>
      </dgm:spPr>
      <dgm:t>
        <a:bodyPr/>
        <a:lstStyle/>
        <a:p>
          <a:endParaRPr lang="ru-RU" dirty="0"/>
        </a:p>
      </dgm:t>
    </dgm:pt>
    <dgm:pt modelId="{BAF018BD-C6B2-4E39-89DD-323FBE07AF50}" type="sibTrans" cxnId="{4B4114BB-DD25-443D-9DAA-20FAF0506EE2}">
      <dgm:prSet/>
      <dgm:spPr/>
      <dgm:t>
        <a:bodyPr/>
        <a:lstStyle/>
        <a:p>
          <a:endParaRPr lang="ru-RU"/>
        </a:p>
      </dgm:t>
    </dgm:pt>
    <dgm:pt modelId="{883613C7-708E-4CEF-91E8-BDA414BE0303}" type="parTrans" cxnId="{4B4114BB-DD25-443D-9DAA-20FAF0506EE2}">
      <dgm:prSet/>
      <dgm:spPr/>
      <dgm:t>
        <a:bodyPr/>
        <a:lstStyle/>
        <a:p>
          <a:endParaRPr lang="ru-RU"/>
        </a:p>
      </dgm:t>
    </dgm:pt>
    <dgm:pt modelId="{D9233935-2C48-4ADE-9C65-4901C8834134}" type="pres">
      <dgm:prSet presAssocID="{7920B836-C975-44BB-B9A2-46320BE29E9D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C85FA748-F20C-49F6-817C-F918FFA31E17}" type="pres">
      <dgm:prSet presAssocID="{77F0C8C0-E335-45A8-9BC6-38291083ADFF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376242-F023-4299-AB00-66229124B199}" type="pres">
      <dgm:prSet presAssocID="{77F0C8C0-E335-45A8-9BC6-38291083ADFF}" presName="gear1srcNode" presStyleLbl="node1" presStyleIdx="0" presStyleCnt="3"/>
      <dgm:spPr/>
      <dgm:t>
        <a:bodyPr/>
        <a:lstStyle/>
        <a:p>
          <a:endParaRPr lang="ru-RU"/>
        </a:p>
      </dgm:t>
    </dgm:pt>
    <dgm:pt modelId="{D8F87D98-E188-47BA-BAE1-B30092FC4242}" type="pres">
      <dgm:prSet presAssocID="{77F0C8C0-E335-45A8-9BC6-38291083ADFF}" presName="gear1dstNode" presStyleLbl="node1" presStyleIdx="0" presStyleCnt="3"/>
      <dgm:spPr/>
      <dgm:t>
        <a:bodyPr/>
        <a:lstStyle/>
        <a:p>
          <a:endParaRPr lang="ru-RU"/>
        </a:p>
      </dgm:t>
    </dgm:pt>
    <dgm:pt modelId="{848B7B53-58A9-4AF0-B4D8-5F4AB23F74BB}" type="pres">
      <dgm:prSet presAssocID="{04FAAAB8-0332-481C-9BB1-ED7AB56DAE31}" presName="gear2" presStyleLbl="node1" presStyleIdx="1" presStyleCnt="3" custLinFactNeighborX="4712" custLinFactNeighborY="36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8EFAC2-8B76-4AEC-989A-A12C8B367C1D}" type="pres">
      <dgm:prSet presAssocID="{04FAAAB8-0332-481C-9BB1-ED7AB56DAE31}" presName="gear2srcNode" presStyleLbl="node1" presStyleIdx="1" presStyleCnt="3"/>
      <dgm:spPr/>
      <dgm:t>
        <a:bodyPr/>
        <a:lstStyle/>
        <a:p>
          <a:endParaRPr lang="ru-RU"/>
        </a:p>
      </dgm:t>
    </dgm:pt>
    <dgm:pt modelId="{6F79B67B-9F7D-489B-ABFB-73FFA98177D8}" type="pres">
      <dgm:prSet presAssocID="{04FAAAB8-0332-481C-9BB1-ED7AB56DAE31}" presName="gear2dstNode" presStyleLbl="node1" presStyleIdx="1" presStyleCnt="3"/>
      <dgm:spPr/>
      <dgm:t>
        <a:bodyPr/>
        <a:lstStyle/>
        <a:p>
          <a:endParaRPr lang="ru-RU"/>
        </a:p>
      </dgm:t>
    </dgm:pt>
    <dgm:pt modelId="{39612545-624A-4878-9573-ED8675060B05}" type="pres">
      <dgm:prSet presAssocID="{C2F9F1CA-2405-4E36-A793-471C8CA91975}" presName="gear3" presStyleLbl="node1" presStyleIdx="2" presStyleCnt="3"/>
      <dgm:spPr/>
      <dgm:t>
        <a:bodyPr/>
        <a:lstStyle/>
        <a:p>
          <a:endParaRPr lang="ru-RU"/>
        </a:p>
      </dgm:t>
    </dgm:pt>
    <dgm:pt modelId="{6B871817-BFE3-4E32-90E1-89332CAA65AE}" type="pres">
      <dgm:prSet presAssocID="{C2F9F1CA-2405-4E36-A793-471C8CA91975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BDE9EB-C2F9-4859-8983-4FFE3C6AE707}" type="pres">
      <dgm:prSet presAssocID="{C2F9F1CA-2405-4E36-A793-471C8CA91975}" presName="gear3srcNode" presStyleLbl="node1" presStyleIdx="2" presStyleCnt="3"/>
      <dgm:spPr/>
      <dgm:t>
        <a:bodyPr/>
        <a:lstStyle/>
        <a:p>
          <a:endParaRPr lang="ru-RU"/>
        </a:p>
      </dgm:t>
    </dgm:pt>
    <dgm:pt modelId="{A68AC901-04D9-4DD5-A342-B0746C9E31FD}" type="pres">
      <dgm:prSet presAssocID="{C2F9F1CA-2405-4E36-A793-471C8CA91975}" presName="gear3dstNode" presStyleLbl="node1" presStyleIdx="2" presStyleCnt="3"/>
      <dgm:spPr/>
      <dgm:t>
        <a:bodyPr/>
        <a:lstStyle/>
        <a:p>
          <a:endParaRPr lang="ru-RU"/>
        </a:p>
      </dgm:t>
    </dgm:pt>
    <dgm:pt modelId="{7ADC4CE2-902C-440C-83AC-48626DD156E6}" type="pres">
      <dgm:prSet presAssocID="{BAF018BD-C6B2-4E39-89DD-323FBE07AF50}" presName="connector1" presStyleLbl="sibTrans2D1" presStyleIdx="0" presStyleCnt="3"/>
      <dgm:spPr/>
      <dgm:t>
        <a:bodyPr/>
        <a:lstStyle/>
        <a:p>
          <a:endParaRPr lang="ru-RU"/>
        </a:p>
      </dgm:t>
    </dgm:pt>
    <dgm:pt modelId="{DBD2694B-A96F-4529-88C4-21AF5CC890C6}" type="pres">
      <dgm:prSet presAssocID="{691FFA21-7056-4F65-B585-1E5AE8089338}" presName="connector2" presStyleLbl="sibTrans2D1" presStyleIdx="1" presStyleCnt="3"/>
      <dgm:spPr/>
      <dgm:t>
        <a:bodyPr/>
        <a:lstStyle/>
        <a:p>
          <a:endParaRPr lang="ru-RU"/>
        </a:p>
      </dgm:t>
    </dgm:pt>
    <dgm:pt modelId="{E618BCAC-068B-4BEA-825C-00D993FD9206}" type="pres">
      <dgm:prSet presAssocID="{1E1CEA18-0919-4A1E-9637-074A4C179A49}" presName="connector3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7E989A6C-CBF5-46B8-8207-143371DDE811}" type="presOf" srcId="{C2F9F1CA-2405-4E36-A793-471C8CA91975}" destId="{6B871817-BFE3-4E32-90E1-89332CAA65AE}" srcOrd="1" destOrd="0" presId="urn:microsoft.com/office/officeart/2005/8/layout/gear1"/>
    <dgm:cxn modelId="{6E421EF8-D935-4CB4-863C-70BB3B4740D8}" type="presOf" srcId="{77F0C8C0-E335-45A8-9BC6-38291083ADFF}" destId="{C85FA748-F20C-49F6-817C-F918FFA31E17}" srcOrd="0" destOrd="0" presId="urn:microsoft.com/office/officeart/2005/8/layout/gear1"/>
    <dgm:cxn modelId="{0D88DF8C-91FA-410C-8CCB-CF9587D75CD2}" type="presOf" srcId="{C2F9F1CA-2405-4E36-A793-471C8CA91975}" destId="{02BDE9EB-C2F9-4859-8983-4FFE3C6AE707}" srcOrd="2" destOrd="0" presId="urn:microsoft.com/office/officeart/2005/8/layout/gear1"/>
    <dgm:cxn modelId="{4B868FBA-CEEC-461A-8E7F-09718EC1FA0C}" type="presOf" srcId="{C2F9F1CA-2405-4E36-A793-471C8CA91975}" destId="{A68AC901-04D9-4DD5-A342-B0746C9E31FD}" srcOrd="3" destOrd="0" presId="urn:microsoft.com/office/officeart/2005/8/layout/gear1"/>
    <dgm:cxn modelId="{5612D18D-1AAC-4F78-B948-278BD106932D}" type="presOf" srcId="{C2F9F1CA-2405-4E36-A793-471C8CA91975}" destId="{39612545-624A-4878-9573-ED8675060B05}" srcOrd="0" destOrd="0" presId="urn:microsoft.com/office/officeart/2005/8/layout/gear1"/>
    <dgm:cxn modelId="{D7F24BBA-B487-460A-B4CC-4B0A6DAE6042}" type="presOf" srcId="{77F0C8C0-E335-45A8-9BC6-38291083ADFF}" destId="{63376242-F023-4299-AB00-66229124B199}" srcOrd="1" destOrd="0" presId="urn:microsoft.com/office/officeart/2005/8/layout/gear1"/>
    <dgm:cxn modelId="{EB782EDF-D4FA-4CD4-BC41-E516F04E0D62}" type="presOf" srcId="{04FAAAB8-0332-481C-9BB1-ED7AB56DAE31}" destId="{718EFAC2-8B76-4AEC-989A-A12C8B367C1D}" srcOrd="1" destOrd="0" presId="urn:microsoft.com/office/officeart/2005/8/layout/gear1"/>
    <dgm:cxn modelId="{4B4114BB-DD25-443D-9DAA-20FAF0506EE2}" srcId="{7920B836-C975-44BB-B9A2-46320BE29E9D}" destId="{77F0C8C0-E335-45A8-9BC6-38291083ADFF}" srcOrd="0" destOrd="0" parTransId="{883613C7-708E-4CEF-91E8-BDA414BE0303}" sibTransId="{BAF018BD-C6B2-4E39-89DD-323FBE07AF50}"/>
    <dgm:cxn modelId="{0FEAD81B-F008-4370-9577-C9D63F18DF94}" srcId="{7920B836-C975-44BB-B9A2-46320BE29E9D}" destId="{04FAAAB8-0332-481C-9BB1-ED7AB56DAE31}" srcOrd="1" destOrd="0" parTransId="{23E627B7-0E2F-4F4C-9ACC-22BFD94C34A8}" sibTransId="{691FFA21-7056-4F65-B585-1E5AE8089338}"/>
    <dgm:cxn modelId="{4030CA68-AC16-4727-8988-E6D9F35F4298}" srcId="{7920B836-C975-44BB-B9A2-46320BE29E9D}" destId="{C2F9F1CA-2405-4E36-A793-471C8CA91975}" srcOrd="2" destOrd="0" parTransId="{31F3A0F7-59DF-4485-9A61-C140F634423E}" sibTransId="{1E1CEA18-0919-4A1E-9637-074A4C179A49}"/>
    <dgm:cxn modelId="{2C35783E-F80B-430F-A0B2-66E4EC9F3463}" type="presOf" srcId="{691FFA21-7056-4F65-B585-1E5AE8089338}" destId="{DBD2694B-A96F-4529-88C4-21AF5CC890C6}" srcOrd="0" destOrd="0" presId="urn:microsoft.com/office/officeart/2005/8/layout/gear1"/>
    <dgm:cxn modelId="{5830006D-3DBB-4039-80DB-493E5356089E}" type="presOf" srcId="{04FAAAB8-0332-481C-9BB1-ED7AB56DAE31}" destId="{6F79B67B-9F7D-489B-ABFB-73FFA98177D8}" srcOrd="2" destOrd="0" presId="urn:microsoft.com/office/officeart/2005/8/layout/gear1"/>
    <dgm:cxn modelId="{BB894048-711C-4CA5-81F3-F95AC2F8DD30}" type="presOf" srcId="{77F0C8C0-E335-45A8-9BC6-38291083ADFF}" destId="{D8F87D98-E188-47BA-BAE1-B30092FC4242}" srcOrd="2" destOrd="0" presId="urn:microsoft.com/office/officeart/2005/8/layout/gear1"/>
    <dgm:cxn modelId="{970EF5FD-38D4-4B2D-B8BA-D8FF0D68D7E6}" type="presOf" srcId="{7920B836-C975-44BB-B9A2-46320BE29E9D}" destId="{D9233935-2C48-4ADE-9C65-4901C8834134}" srcOrd="0" destOrd="0" presId="urn:microsoft.com/office/officeart/2005/8/layout/gear1"/>
    <dgm:cxn modelId="{097C25EF-3687-40C4-8C51-8CD394375548}" type="presOf" srcId="{1E1CEA18-0919-4A1E-9637-074A4C179A49}" destId="{E618BCAC-068B-4BEA-825C-00D993FD9206}" srcOrd="0" destOrd="0" presId="urn:microsoft.com/office/officeart/2005/8/layout/gear1"/>
    <dgm:cxn modelId="{C06D4C26-9BED-4D3F-BAA0-9CFE782ECA12}" type="presOf" srcId="{04FAAAB8-0332-481C-9BB1-ED7AB56DAE31}" destId="{848B7B53-58A9-4AF0-B4D8-5F4AB23F74BB}" srcOrd="0" destOrd="0" presId="urn:microsoft.com/office/officeart/2005/8/layout/gear1"/>
    <dgm:cxn modelId="{BCF20847-5C92-44FE-B0BB-C67E98CB2987}" type="presOf" srcId="{BAF018BD-C6B2-4E39-89DD-323FBE07AF50}" destId="{7ADC4CE2-902C-440C-83AC-48626DD156E6}" srcOrd="0" destOrd="0" presId="urn:microsoft.com/office/officeart/2005/8/layout/gear1"/>
    <dgm:cxn modelId="{FF7BBED6-D96E-4E4B-9854-69E626C41077}" type="presParOf" srcId="{D9233935-2C48-4ADE-9C65-4901C8834134}" destId="{C85FA748-F20C-49F6-817C-F918FFA31E17}" srcOrd="0" destOrd="0" presId="urn:microsoft.com/office/officeart/2005/8/layout/gear1"/>
    <dgm:cxn modelId="{249DA912-4113-4CAC-8146-74F43CE71EFE}" type="presParOf" srcId="{D9233935-2C48-4ADE-9C65-4901C8834134}" destId="{63376242-F023-4299-AB00-66229124B199}" srcOrd="1" destOrd="0" presId="urn:microsoft.com/office/officeart/2005/8/layout/gear1"/>
    <dgm:cxn modelId="{C7C9DFA5-3D3A-4B49-B417-6F19FBFCD79D}" type="presParOf" srcId="{D9233935-2C48-4ADE-9C65-4901C8834134}" destId="{D8F87D98-E188-47BA-BAE1-B30092FC4242}" srcOrd="2" destOrd="0" presId="urn:microsoft.com/office/officeart/2005/8/layout/gear1"/>
    <dgm:cxn modelId="{EAB2DF2F-4440-4A66-AC07-6C321A99B94F}" type="presParOf" srcId="{D9233935-2C48-4ADE-9C65-4901C8834134}" destId="{848B7B53-58A9-4AF0-B4D8-5F4AB23F74BB}" srcOrd="3" destOrd="0" presId="urn:microsoft.com/office/officeart/2005/8/layout/gear1"/>
    <dgm:cxn modelId="{ABA37930-864E-4A00-B428-65CDC328DE17}" type="presParOf" srcId="{D9233935-2C48-4ADE-9C65-4901C8834134}" destId="{718EFAC2-8B76-4AEC-989A-A12C8B367C1D}" srcOrd="4" destOrd="0" presId="urn:microsoft.com/office/officeart/2005/8/layout/gear1"/>
    <dgm:cxn modelId="{2306A3A0-5CDE-41B1-87BA-53EDCCC5567E}" type="presParOf" srcId="{D9233935-2C48-4ADE-9C65-4901C8834134}" destId="{6F79B67B-9F7D-489B-ABFB-73FFA98177D8}" srcOrd="5" destOrd="0" presId="urn:microsoft.com/office/officeart/2005/8/layout/gear1"/>
    <dgm:cxn modelId="{00998958-3CF0-48B9-BB4B-A93B674F90CB}" type="presParOf" srcId="{D9233935-2C48-4ADE-9C65-4901C8834134}" destId="{39612545-624A-4878-9573-ED8675060B05}" srcOrd="6" destOrd="0" presId="urn:microsoft.com/office/officeart/2005/8/layout/gear1"/>
    <dgm:cxn modelId="{8FAAFFA0-F883-4673-BF61-63347EA53498}" type="presParOf" srcId="{D9233935-2C48-4ADE-9C65-4901C8834134}" destId="{6B871817-BFE3-4E32-90E1-89332CAA65AE}" srcOrd="7" destOrd="0" presId="urn:microsoft.com/office/officeart/2005/8/layout/gear1"/>
    <dgm:cxn modelId="{83A27A27-34E9-44BC-BDA8-8CB3F35F6B07}" type="presParOf" srcId="{D9233935-2C48-4ADE-9C65-4901C8834134}" destId="{02BDE9EB-C2F9-4859-8983-4FFE3C6AE707}" srcOrd="8" destOrd="0" presId="urn:microsoft.com/office/officeart/2005/8/layout/gear1"/>
    <dgm:cxn modelId="{B2EF129C-038F-4604-8335-76FDCC050752}" type="presParOf" srcId="{D9233935-2C48-4ADE-9C65-4901C8834134}" destId="{A68AC901-04D9-4DD5-A342-B0746C9E31FD}" srcOrd="9" destOrd="0" presId="urn:microsoft.com/office/officeart/2005/8/layout/gear1"/>
    <dgm:cxn modelId="{5E1AC355-9792-46B0-BDCD-FC5410E02111}" type="presParOf" srcId="{D9233935-2C48-4ADE-9C65-4901C8834134}" destId="{7ADC4CE2-902C-440C-83AC-48626DD156E6}" srcOrd="10" destOrd="0" presId="urn:microsoft.com/office/officeart/2005/8/layout/gear1"/>
    <dgm:cxn modelId="{520E778D-F408-4FD0-AE8A-9CEDA5BBDDBF}" type="presParOf" srcId="{D9233935-2C48-4ADE-9C65-4901C8834134}" destId="{DBD2694B-A96F-4529-88C4-21AF5CC890C6}" srcOrd="11" destOrd="0" presId="urn:microsoft.com/office/officeart/2005/8/layout/gear1"/>
    <dgm:cxn modelId="{A06B2A65-EE5D-4B85-8D90-F2685F311528}" type="presParOf" srcId="{D9233935-2C48-4ADE-9C65-4901C8834134}" destId="{E618BCAC-068B-4BEA-825C-00D993FD9206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1B5B14-A343-48F7-83AA-8588AB144443}">
      <dsp:nvSpPr>
        <dsp:cNvPr id="0" name=""/>
        <dsp:cNvSpPr/>
      </dsp:nvSpPr>
      <dsp:spPr>
        <a:xfrm>
          <a:off x="3958594" y="1774"/>
          <a:ext cx="1364804" cy="615702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ДЕПАРТАМЕНТ КУЛЬТУРЫ ХМАО – ЮГРЫ </a:t>
          </a:r>
        </a:p>
      </dsp:txBody>
      <dsp:txXfrm>
        <a:off x="3988650" y="31830"/>
        <a:ext cx="1304692" cy="555590"/>
      </dsp:txXfrm>
    </dsp:sp>
    <dsp:sp modelId="{FDA0B858-029B-47D5-B9CC-8CC197F5CF03}">
      <dsp:nvSpPr>
        <dsp:cNvPr id="0" name=""/>
        <dsp:cNvSpPr/>
      </dsp:nvSpPr>
      <dsp:spPr>
        <a:xfrm>
          <a:off x="1868706" y="309626"/>
          <a:ext cx="5544580" cy="5544580"/>
        </a:xfrm>
        <a:custGeom>
          <a:avLst/>
          <a:gdLst/>
          <a:ahLst/>
          <a:cxnLst/>
          <a:rect l="0" t="0" r="0" b="0"/>
          <a:pathLst>
            <a:path>
              <a:moveTo>
                <a:pt x="3456341" y="85718"/>
              </a:moveTo>
              <a:arcTo wR="2772290" hR="2772290" stAng="17057103" swAng="206873"/>
            </a:path>
          </a:pathLst>
        </a:custGeom>
        <a:noFill/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352E1B-E60B-4C73-95EE-10782EBDF6BC}">
      <dsp:nvSpPr>
        <dsp:cNvPr id="0" name=""/>
        <dsp:cNvSpPr/>
      </dsp:nvSpPr>
      <dsp:spPr>
        <a:xfrm>
          <a:off x="5314271" y="441865"/>
          <a:ext cx="1651077" cy="615702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>
              <a:latin typeface="Segoe UI Light" panose="020B0502040204020203" pitchFamily="34" charset="0"/>
              <a:cs typeface="Segoe UI Light" panose="020B0502040204020203" pitchFamily="34" charset="0"/>
            </a:rPr>
            <a:t>ГЛАВА ГОРОДА ЮГОРСКА</a:t>
          </a:r>
          <a:endParaRPr lang="ru-RU" sz="1200" b="1" kern="1200" dirty="0" smtClean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5344327" y="471921"/>
        <a:ext cx="1590965" cy="555590"/>
      </dsp:txXfrm>
    </dsp:sp>
    <dsp:sp modelId="{F26B31A0-A176-4B8B-881D-3CC816F4D558}">
      <dsp:nvSpPr>
        <dsp:cNvPr id="0" name=""/>
        <dsp:cNvSpPr/>
      </dsp:nvSpPr>
      <dsp:spPr>
        <a:xfrm>
          <a:off x="1868706" y="309626"/>
          <a:ext cx="5544580" cy="5544580"/>
        </a:xfrm>
        <a:custGeom>
          <a:avLst/>
          <a:gdLst/>
          <a:ahLst/>
          <a:cxnLst/>
          <a:rect l="0" t="0" r="0" b="0"/>
          <a:pathLst>
            <a:path>
              <a:moveTo>
                <a:pt x="4671714" y="752939"/>
              </a:moveTo>
              <a:arcTo wR="2772290" hR="2772290" stAng="18794827" swAng="890118"/>
            </a:path>
          </a:pathLst>
        </a:custGeom>
        <a:noFill/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7AE582-C686-4934-B5B0-3C536E15C874}">
      <dsp:nvSpPr>
        <dsp:cNvPr id="0" name=""/>
        <dsp:cNvSpPr/>
      </dsp:nvSpPr>
      <dsp:spPr>
        <a:xfrm>
          <a:off x="6330491" y="1622413"/>
          <a:ext cx="1664537" cy="615702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>
              <a:latin typeface="Segoe UI Light" panose="020B0502040204020203" pitchFamily="34" charset="0"/>
              <a:cs typeface="Segoe UI Light" panose="020B0502040204020203" pitchFamily="34" charset="0"/>
            </a:rPr>
            <a:t>УПРАВЛЕНИЕ КУЛЬТУРЫ ГОРОДА ЮГОРСКА</a:t>
          </a:r>
          <a:endParaRPr lang="ru-RU" sz="1200" b="1" kern="1200" dirty="0" smtClean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6360547" y="1652469"/>
        <a:ext cx="1604425" cy="555590"/>
      </dsp:txXfrm>
    </dsp:sp>
    <dsp:sp modelId="{5A85DF10-23E8-4916-AD86-FC15F3F0AA86}">
      <dsp:nvSpPr>
        <dsp:cNvPr id="0" name=""/>
        <dsp:cNvSpPr/>
      </dsp:nvSpPr>
      <dsp:spPr>
        <a:xfrm>
          <a:off x="1868706" y="309626"/>
          <a:ext cx="5544580" cy="5544580"/>
        </a:xfrm>
        <a:custGeom>
          <a:avLst/>
          <a:gdLst/>
          <a:ahLst/>
          <a:cxnLst/>
          <a:rect l="0" t="0" r="0" b="0"/>
          <a:pathLst>
            <a:path>
              <a:moveTo>
                <a:pt x="5415891" y="1937444"/>
              </a:moveTo>
              <a:arcTo wR="2772290" hR="2772290" stAng="20548438" swAng="1147424"/>
            </a:path>
          </a:pathLst>
        </a:custGeom>
        <a:noFill/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317058-ABAA-4163-BF83-7A59306946F6}">
      <dsp:nvSpPr>
        <dsp:cNvPr id="0" name=""/>
        <dsp:cNvSpPr/>
      </dsp:nvSpPr>
      <dsp:spPr>
        <a:xfrm>
          <a:off x="6549631" y="3168602"/>
          <a:ext cx="1670874" cy="615702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>
              <a:latin typeface="Segoe UI Light" panose="020B0502040204020203" pitchFamily="34" charset="0"/>
              <a:cs typeface="Segoe UI Light" panose="020B0502040204020203" pitchFamily="34" charset="0"/>
            </a:rPr>
            <a:t>ОКРУЖНОЙ ДОМ НАРОДНОГО ТВОРЧЕСТВА</a:t>
          </a:r>
          <a:endParaRPr lang="ru-RU" sz="1200" b="1" kern="1200" dirty="0" smtClean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6579687" y="3198658"/>
        <a:ext cx="1610762" cy="555590"/>
      </dsp:txXfrm>
    </dsp:sp>
    <dsp:sp modelId="{DF32FD3C-E1F6-4025-B34F-C3A3B47E9DDF}">
      <dsp:nvSpPr>
        <dsp:cNvPr id="0" name=""/>
        <dsp:cNvSpPr/>
      </dsp:nvSpPr>
      <dsp:spPr>
        <a:xfrm>
          <a:off x="1868706" y="309626"/>
          <a:ext cx="5544580" cy="5544580"/>
        </a:xfrm>
        <a:custGeom>
          <a:avLst/>
          <a:gdLst/>
          <a:ahLst/>
          <a:cxnLst/>
          <a:rect l="0" t="0" r="0" b="0"/>
          <a:pathLst>
            <a:path>
              <a:moveTo>
                <a:pt x="5451882" y="3483190"/>
              </a:moveTo>
              <a:arcTo wR="2772290" hR="2772290" stAng="891502" swAng="1074207"/>
            </a:path>
          </a:pathLst>
        </a:custGeom>
        <a:noFill/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FBADE1-938B-44F8-AB35-9DF9631BB392}">
      <dsp:nvSpPr>
        <dsp:cNvPr id="0" name=""/>
        <dsp:cNvSpPr/>
      </dsp:nvSpPr>
      <dsp:spPr>
        <a:xfrm>
          <a:off x="5776316" y="4589528"/>
          <a:ext cx="1919675" cy="615702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>
              <a:latin typeface="Segoe UI Light" panose="020B0502040204020203" pitchFamily="34" charset="0"/>
              <a:cs typeface="Segoe UI Light" panose="020B0502040204020203" pitchFamily="34" charset="0"/>
            </a:rPr>
            <a:t>РОССИЙСКИЙ ГОСУДАРСТВЕННЫЙ ДОМ НАРОДНОГО ТВОРЧЕСТВА</a:t>
          </a:r>
          <a:endParaRPr lang="ru-RU" sz="1200" b="1" kern="1200" dirty="0" smtClean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5806372" y="4619584"/>
        <a:ext cx="1859563" cy="555590"/>
      </dsp:txXfrm>
    </dsp:sp>
    <dsp:sp modelId="{115CAD8A-F7F8-4CEC-B57A-C8A5E9CE2ADF}">
      <dsp:nvSpPr>
        <dsp:cNvPr id="0" name=""/>
        <dsp:cNvSpPr/>
      </dsp:nvSpPr>
      <dsp:spPr>
        <a:xfrm>
          <a:off x="1868706" y="309626"/>
          <a:ext cx="5544580" cy="5544580"/>
        </a:xfrm>
        <a:custGeom>
          <a:avLst/>
          <a:gdLst/>
          <a:ahLst/>
          <a:cxnLst/>
          <a:rect l="0" t="0" r="0" b="0"/>
          <a:pathLst>
            <a:path>
              <a:moveTo>
                <a:pt x="4551754" y="4898107"/>
              </a:moveTo>
              <a:arcTo wR="2772290" hR="2772290" stAng="3004092" swAng="473669"/>
            </a:path>
          </a:pathLst>
        </a:custGeom>
        <a:noFill/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7C4C4D-A782-450F-B424-59606FCAFF21}">
      <dsp:nvSpPr>
        <dsp:cNvPr id="0" name=""/>
        <dsp:cNvSpPr/>
      </dsp:nvSpPr>
      <dsp:spPr>
        <a:xfrm>
          <a:off x="4702403" y="5434057"/>
          <a:ext cx="1439275" cy="615702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>
              <a:latin typeface="Segoe UI Light" panose="020B0502040204020203" pitchFamily="34" charset="0"/>
              <a:cs typeface="Segoe UI Light" panose="020B0502040204020203" pitchFamily="34" charset="0"/>
            </a:rPr>
            <a:t>ЖЮРИ, АЛЬТЕРНАТИВНОЕ ЖЮРИ</a:t>
          </a:r>
          <a:endParaRPr lang="ru-RU" sz="1200" b="1" kern="1200" dirty="0" smtClean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4732459" y="5464113"/>
        <a:ext cx="1379163" cy="555590"/>
      </dsp:txXfrm>
    </dsp:sp>
    <dsp:sp modelId="{5211AF17-C049-4708-880A-93FCB19150F2}">
      <dsp:nvSpPr>
        <dsp:cNvPr id="0" name=""/>
        <dsp:cNvSpPr/>
      </dsp:nvSpPr>
      <dsp:spPr>
        <a:xfrm>
          <a:off x="1261129" y="390873"/>
          <a:ext cx="5544580" cy="5544580"/>
        </a:xfrm>
        <a:custGeom>
          <a:avLst/>
          <a:gdLst/>
          <a:ahLst/>
          <a:cxnLst/>
          <a:rect l="0" t="0" r="0" b="0"/>
          <a:pathLst>
            <a:path>
              <a:moveTo>
                <a:pt x="3438546" y="5463329"/>
              </a:moveTo>
              <a:arcTo wR="2772290" hR="2772290" stAng="4565649" swAng="341683"/>
            </a:path>
          </a:pathLst>
        </a:custGeom>
        <a:noFill/>
        <a:ln w="63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dsp:style>
    </dsp:sp>
    <dsp:sp modelId="{BC8AD09C-6ED0-4400-8262-5A7F8BB51911}">
      <dsp:nvSpPr>
        <dsp:cNvPr id="0" name=""/>
        <dsp:cNvSpPr/>
      </dsp:nvSpPr>
      <dsp:spPr>
        <a:xfrm>
          <a:off x="2727278" y="5400332"/>
          <a:ext cx="1699301" cy="615702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>
              <a:latin typeface="Segoe UI Light" panose="020B0502040204020203" pitchFamily="34" charset="0"/>
              <a:cs typeface="Segoe UI Light" panose="020B0502040204020203" pitchFamily="34" charset="0"/>
            </a:rPr>
            <a:t>ИНФОРМАЦИОННЫЕ РЕСУРСЫ</a:t>
          </a:r>
          <a:endParaRPr lang="ru-RU" sz="1200" b="1" kern="1200" dirty="0" smtClean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2757334" y="5430388"/>
        <a:ext cx="1639189" cy="555590"/>
      </dsp:txXfrm>
    </dsp:sp>
    <dsp:sp modelId="{E9293F09-A373-42D4-BF6C-D975FFAFA4A7}">
      <dsp:nvSpPr>
        <dsp:cNvPr id="0" name=""/>
        <dsp:cNvSpPr/>
      </dsp:nvSpPr>
      <dsp:spPr>
        <a:xfrm>
          <a:off x="2341107" y="820103"/>
          <a:ext cx="5544580" cy="5544580"/>
        </a:xfrm>
        <a:custGeom>
          <a:avLst/>
          <a:gdLst/>
          <a:ahLst/>
          <a:cxnLst/>
          <a:rect l="0" t="0" r="0" b="0"/>
          <a:pathLst>
            <a:path>
              <a:moveTo>
                <a:pt x="669019" y="4578347"/>
              </a:moveTo>
              <a:arcTo wR="2772290" hR="2772290" stAng="8360859" swAng="301553"/>
            </a:path>
          </a:pathLst>
        </a:custGeom>
        <a:noFill/>
        <a:ln w="63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dsp:style>
    </dsp:sp>
    <dsp:sp modelId="{DAC4C6EC-DA6E-4B6E-8A92-8058D19A4C45}">
      <dsp:nvSpPr>
        <dsp:cNvPr id="0" name=""/>
        <dsp:cNvSpPr/>
      </dsp:nvSpPr>
      <dsp:spPr>
        <a:xfrm>
          <a:off x="1643636" y="4589528"/>
          <a:ext cx="1804406" cy="615702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>
              <a:latin typeface="Segoe UI Light" panose="020B0502040204020203" pitchFamily="34" charset="0"/>
              <a:cs typeface="Segoe UI Light" panose="020B0502040204020203" pitchFamily="34" charset="0"/>
            </a:rPr>
            <a:t>НЕКОММЕРЧЕСКИЕ ОРГАНИЗАЦИИ</a:t>
          </a:r>
          <a:endParaRPr lang="ru-RU" sz="1200" b="1" kern="1200" dirty="0" smtClean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1673692" y="4619584"/>
        <a:ext cx="1744294" cy="555590"/>
      </dsp:txXfrm>
    </dsp:sp>
    <dsp:sp modelId="{386D0505-C920-4278-8851-DAB3972084DE}">
      <dsp:nvSpPr>
        <dsp:cNvPr id="0" name=""/>
        <dsp:cNvSpPr/>
      </dsp:nvSpPr>
      <dsp:spPr>
        <a:xfrm>
          <a:off x="1868706" y="309626"/>
          <a:ext cx="5544580" cy="5544580"/>
        </a:xfrm>
        <a:custGeom>
          <a:avLst/>
          <a:gdLst/>
          <a:ahLst/>
          <a:cxnLst/>
          <a:rect l="0" t="0" r="0" b="0"/>
          <a:pathLst>
            <a:path>
              <a:moveTo>
                <a:pt x="440995" y="4272509"/>
              </a:moveTo>
              <a:arcTo wR="2772290" hR="2772290" stAng="8834291" swAng="1074207"/>
            </a:path>
          </a:pathLst>
        </a:custGeom>
        <a:noFill/>
        <a:ln w="63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dsp:style>
    </dsp:sp>
    <dsp:sp modelId="{C0AB73B8-80C8-4ED2-A84C-7A72C03CEF68}">
      <dsp:nvSpPr>
        <dsp:cNvPr id="0" name=""/>
        <dsp:cNvSpPr/>
      </dsp:nvSpPr>
      <dsp:spPr>
        <a:xfrm>
          <a:off x="1061487" y="3168602"/>
          <a:ext cx="1670874" cy="615702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>
              <a:latin typeface="Segoe UI Light" panose="020B0502040204020203" pitchFamily="34" charset="0"/>
              <a:cs typeface="Segoe UI Light" panose="020B0502040204020203" pitchFamily="34" charset="0"/>
            </a:rPr>
            <a:t> СПОНСОРЫ, МЕЦЕНАТЫ</a:t>
          </a:r>
          <a:endParaRPr lang="ru-RU" sz="1200" b="1" kern="1200" dirty="0" smtClean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1091543" y="3198658"/>
        <a:ext cx="1610762" cy="555590"/>
      </dsp:txXfrm>
    </dsp:sp>
    <dsp:sp modelId="{E2FF631C-D787-4435-9E1D-8CF0FE021191}">
      <dsp:nvSpPr>
        <dsp:cNvPr id="0" name=""/>
        <dsp:cNvSpPr/>
      </dsp:nvSpPr>
      <dsp:spPr>
        <a:xfrm>
          <a:off x="1868706" y="309626"/>
          <a:ext cx="5544580" cy="5544580"/>
        </a:xfrm>
        <a:custGeom>
          <a:avLst/>
          <a:gdLst/>
          <a:ahLst/>
          <a:cxnLst/>
          <a:rect l="0" t="0" r="0" b="0"/>
          <a:pathLst>
            <a:path>
              <a:moveTo>
                <a:pt x="1077" y="2849585"/>
              </a:moveTo>
              <a:arcTo wR="2772290" hR="2772290" stAng="10704138" swAng="1147424"/>
            </a:path>
          </a:pathLst>
        </a:custGeom>
        <a:noFill/>
        <a:ln w="63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dsp:style>
    </dsp:sp>
    <dsp:sp modelId="{789172CC-7928-4C0E-BD7E-15D1D734962B}">
      <dsp:nvSpPr>
        <dsp:cNvPr id="0" name=""/>
        <dsp:cNvSpPr/>
      </dsp:nvSpPr>
      <dsp:spPr>
        <a:xfrm>
          <a:off x="1213799" y="1622413"/>
          <a:ext cx="1810866" cy="615702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200" b="1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ГРАДООБРАЗУЮЩИЕ ПРЕДПРИЯТИЕ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200" b="1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ООО «ГАЗПРОМ  ТРАНСГАЗ ЮГОРСК»</a:t>
          </a:r>
          <a:endParaRPr lang="ru-RU" sz="1200" b="1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1243855" y="1652469"/>
        <a:ext cx="1750754" cy="555590"/>
      </dsp:txXfrm>
    </dsp:sp>
    <dsp:sp modelId="{DA23550B-ED3F-49A9-BD23-6C00C1213982}">
      <dsp:nvSpPr>
        <dsp:cNvPr id="0" name=""/>
        <dsp:cNvSpPr/>
      </dsp:nvSpPr>
      <dsp:spPr>
        <a:xfrm>
          <a:off x="1868706" y="309626"/>
          <a:ext cx="5544580" cy="5544580"/>
        </a:xfrm>
        <a:custGeom>
          <a:avLst/>
          <a:gdLst/>
          <a:ahLst/>
          <a:cxnLst/>
          <a:rect l="0" t="0" r="0" b="0"/>
          <a:pathLst>
            <a:path>
              <a:moveTo>
                <a:pt x="419987" y="1305230"/>
              </a:moveTo>
              <a:arcTo wR="2772290" hR="2772290" stAng="12717031" swAng="1086027"/>
            </a:path>
          </a:pathLst>
        </a:custGeom>
        <a:noFill/>
        <a:ln w="63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dsp:style>
    </dsp:sp>
    <dsp:sp modelId="{3E993F47-E1EA-412D-8371-A6B28361ED1E}">
      <dsp:nvSpPr>
        <dsp:cNvPr id="0" name=""/>
        <dsp:cNvSpPr/>
      </dsp:nvSpPr>
      <dsp:spPr>
        <a:xfrm>
          <a:off x="2269155" y="548502"/>
          <a:ext cx="1746056" cy="402429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ВОЛОНТЕРЫ, ДОБРОВОЛЬЦЫ</a:t>
          </a:r>
          <a:endParaRPr lang="ru-RU" sz="1200" b="1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2288800" y="568147"/>
        <a:ext cx="1706766" cy="363139"/>
      </dsp:txXfrm>
    </dsp:sp>
    <dsp:sp modelId="{F5121231-480A-4B5E-9BCD-F0D76D0DFBD4}">
      <dsp:nvSpPr>
        <dsp:cNvPr id="0" name=""/>
        <dsp:cNvSpPr/>
      </dsp:nvSpPr>
      <dsp:spPr>
        <a:xfrm>
          <a:off x="1868706" y="309626"/>
          <a:ext cx="5544580" cy="5544580"/>
        </a:xfrm>
        <a:custGeom>
          <a:avLst/>
          <a:gdLst/>
          <a:ahLst/>
          <a:cxnLst/>
          <a:rect l="0" t="0" r="0" b="0"/>
          <a:pathLst>
            <a:path>
              <a:moveTo>
                <a:pt x="1650787" y="236974"/>
              </a:moveTo>
              <a:arcTo wR="2772290" hR="2772290" stAng="14768261" swAng="570928"/>
            </a:path>
          </a:pathLst>
        </a:custGeom>
        <a:noFill/>
        <a:ln w="63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40C92-F9A9-4E7D-96D9-303A8207A8B9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490F5-E07E-4038-BCC6-0FC9751334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633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40C92-F9A9-4E7D-96D9-303A8207A8B9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490F5-E07E-4038-BCC6-0FC9751334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6005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40C92-F9A9-4E7D-96D9-303A8207A8B9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490F5-E07E-4038-BCC6-0FC9751334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004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40C92-F9A9-4E7D-96D9-303A8207A8B9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490F5-E07E-4038-BCC6-0FC9751334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976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40C92-F9A9-4E7D-96D9-303A8207A8B9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490F5-E07E-4038-BCC6-0FC9751334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3304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40C92-F9A9-4E7D-96D9-303A8207A8B9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490F5-E07E-4038-BCC6-0FC9751334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3900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40C92-F9A9-4E7D-96D9-303A8207A8B9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490F5-E07E-4038-BCC6-0FC9751334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2699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40C92-F9A9-4E7D-96D9-303A8207A8B9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490F5-E07E-4038-BCC6-0FC9751334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238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40C92-F9A9-4E7D-96D9-303A8207A8B9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490F5-E07E-4038-BCC6-0FC9751334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27966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40C92-F9A9-4E7D-96D9-303A8207A8B9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490F5-E07E-4038-BCC6-0FC9751334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86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40C92-F9A9-4E7D-96D9-303A8207A8B9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490F5-E07E-4038-BCC6-0FC9751334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241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40C92-F9A9-4E7D-96D9-303A8207A8B9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8490F5-E07E-4038-BCC6-0FC9751334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4852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27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32.png"/><Relationship Id="rId5" Type="http://schemas.openxmlformats.org/officeDocument/2006/relationships/image" Target="../media/image25.png"/><Relationship Id="rId10" Type="http://schemas.openxmlformats.org/officeDocument/2006/relationships/image" Target="../media/image31.png"/><Relationship Id="rId4" Type="http://schemas.microsoft.com/office/2007/relationships/hdphoto" Target="../media/hdphoto4.wdp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36.png"/><Relationship Id="rId7" Type="http://schemas.openxmlformats.org/officeDocument/2006/relationships/image" Target="../media/image37.png"/><Relationship Id="rId12" Type="http://schemas.openxmlformats.org/officeDocument/2006/relationships/image" Target="../media/image3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32.png"/><Relationship Id="rId5" Type="http://schemas.openxmlformats.org/officeDocument/2006/relationships/image" Target="../media/image25.png"/><Relationship Id="rId15" Type="http://schemas.openxmlformats.org/officeDocument/2006/relationships/image" Target="../media/image30.png"/><Relationship Id="rId10" Type="http://schemas.openxmlformats.org/officeDocument/2006/relationships/image" Target="../media/image28.png"/><Relationship Id="rId4" Type="http://schemas.microsoft.com/office/2007/relationships/hdphoto" Target="../media/hdphoto5.wdp"/><Relationship Id="rId9" Type="http://schemas.openxmlformats.org/officeDocument/2006/relationships/image" Target="../media/image33.png"/><Relationship Id="rId1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25.png"/><Relationship Id="rId4" Type="http://schemas.openxmlformats.org/officeDocument/2006/relationships/image" Target="../media/image44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17.png"/><Relationship Id="rId18" Type="http://schemas.microsoft.com/office/2007/relationships/hdphoto" Target="../media/hdphoto7.wdp"/><Relationship Id="rId3" Type="http://schemas.openxmlformats.org/officeDocument/2006/relationships/image" Target="../media/image46.jpg"/><Relationship Id="rId7" Type="http://schemas.openxmlformats.org/officeDocument/2006/relationships/image" Target="../media/image50.jpg"/><Relationship Id="rId12" Type="http://schemas.openxmlformats.org/officeDocument/2006/relationships/image" Target="../media/image53.png"/><Relationship Id="rId17" Type="http://schemas.openxmlformats.org/officeDocument/2006/relationships/image" Target="../media/image56.png"/><Relationship Id="rId2" Type="http://schemas.openxmlformats.org/officeDocument/2006/relationships/image" Target="../media/image45.jpg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11" Type="http://schemas.openxmlformats.org/officeDocument/2006/relationships/image" Target="../media/image52.png"/><Relationship Id="rId5" Type="http://schemas.openxmlformats.org/officeDocument/2006/relationships/image" Target="../media/image48.jpg"/><Relationship Id="rId15" Type="http://schemas.openxmlformats.org/officeDocument/2006/relationships/image" Target="../media/image55.png"/><Relationship Id="rId10" Type="http://schemas.openxmlformats.org/officeDocument/2006/relationships/image" Target="../media/image51.png"/><Relationship Id="rId4" Type="http://schemas.openxmlformats.org/officeDocument/2006/relationships/image" Target="../media/image47.jpg"/><Relationship Id="rId9" Type="http://schemas.openxmlformats.org/officeDocument/2006/relationships/image" Target="../media/image5.png"/><Relationship Id="rId14" Type="http://schemas.openxmlformats.org/officeDocument/2006/relationships/image" Target="../media/image5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7" Type="http://schemas.openxmlformats.org/officeDocument/2006/relationships/image" Target="../media/image13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5.png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13" Type="http://schemas.openxmlformats.org/officeDocument/2006/relationships/image" Target="../media/image64.png"/><Relationship Id="rId18" Type="http://schemas.openxmlformats.org/officeDocument/2006/relationships/image" Target="../media/image17.png"/><Relationship Id="rId3" Type="http://schemas.microsoft.com/office/2007/relationships/hdphoto" Target="../media/hdphoto8.wdp"/><Relationship Id="rId7" Type="http://schemas.openxmlformats.org/officeDocument/2006/relationships/diagramLayout" Target="../diagrams/layout1.xml"/><Relationship Id="rId12" Type="http://schemas.microsoft.com/office/2007/relationships/hdphoto" Target="../media/hdphoto9.wdp"/><Relationship Id="rId17" Type="http://schemas.openxmlformats.org/officeDocument/2006/relationships/image" Target="../media/image68.png"/><Relationship Id="rId2" Type="http://schemas.openxmlformats.org/officeDocument/2006/relationships/image" Target="../media/image62.jpeg"/><Relationship Id="rId16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.xml"/><Relationship Id="rId11" Type="http://schemas.openxmlformats.org/officeDocument/2006/relationships/image" Target="../media/image63.png"/><Relationship Id="rId5" Type="http://schemas.openxmlformats.org/officeDocument/2006/relationships/image" Target="../media/image5.png"/><Relationship Id="rId15" Type="http://schemas.openxmlformats.org/officeDocument/2006/relationships/image" Target="../media/image66.png"/><Relationship Id="rId10" Type="http://schemas.microsoft.com/office/2007/relationships/diagramDrawing" Target="../diagrams/drawing1.xml"/><Relationship Id="rId4" Type="http://schemas.openxmlformats.org/officeDocument/2006/relationships/image" Target="../media/image25.png"/><Relationship Id="rId9" Type="http://schemas.openxmlformats.org/officeDocument/2006/relationships/diagramColors" Target="../diagrams/colors1.xml"/><Relationship Id="rId14" Type="http://schemas.openxmlformats.org/officeDocument/2006/relationships/image" Target="../media/image6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7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vk.com/teatralnaya_vesna" TargetMode="Externa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13" Type="http://schemas.openxmlformats.org/officeDocument/2006/relationships/image" Target="../media/image72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63.png"/><Relationship Id="rId12" Type="http://schemas.openxmlformats.org/officeDocument/2006/relationships/image" Target="../media/image67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11" Type="http://schemas.openxmlformats.org/officeDocument/2006/relationships/image" Target="../media/image66.png"/><Relationship Id="rId5" Type="http://schemas.openxmlformats.org/officeDocument/2006/relationships/diagramColors" Target="../diagrams/colors2.xml"/><Relationship Id="rId10" Type="http://schemas.openxmlformats.org/officeDocument/2006/relationships/image" Target="../media/image65.pn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64.png"/><Relationship Id="rId1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0-tub-ru.yandex.net/i?id=6331dba90b942eb5d5dd370d23734aaa-l&amp;n=13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2" t="1695" r="9964" b="1695"/>
          <a:stretch/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Блок-схема: данные 4"/>
          <p:cNvSpPr/>
          <p:nvPr/>
        </p:nvSpPr>
        <p:spPr>
          <a:xfrm>
            <a:off x="8518357" y="0"/>
            <a:ext cx="3649579" cy="6858001"/>
          </a:xfrm>
          <a:prstGeom prst="flowChartInputOutput">
            <a:avLst/>
          </a:prstGeom>
          <a:blipFill dpi="0" rotWithShape="1">
            <a:blip r:embed="rId4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-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4990" t="-58772" r="-36547" b="-15614"/>
            </a:stretch>
          </a:blip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443630" y="1949120"/>
            <a:ext cx="973102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РЕСУРСНЫЕ ЦЕНТРЫ. </a:t>
            </a:r>
          </a:p>
          <a:p>
            <a:pPr algn="ctr"/>
            <a:endParaRPr lang="ru-RU" sz="40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ru-RU" sz="4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МЕХАНИЗМ РЕАЛИЗАЦИИ КУЛЬТУРНОЙ ПОЛИТИКИ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668888" y="5988755"/>
            <a:ext cx="50348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ХМАО – Югра,</a:t>
            </a:r>
          </a:p>
          <a:p>
            <a:pPr algn="ctr"/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г</a:t>
            </a:r>
            <a:r>
              <a:rPr lang="ru-RU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. Югорск,  2019 год</a:t>
            </a:r>
            <a:endParaRPr lang="ru-RU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07744" y="282770"/>
            <a:ext cx="59765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Управление культуры администрации города Югорска</a:t>
            </a:r>
          </a:p>
        </p:txBody>
      </p:sp>
      <p:sp>
        <p:nvSpPr>
          <p:cNvPr id="6" name="Овал 5"/>
          <p:cNvSpPr/>
          <p:nvPr/>
        </p:nvSpPr>
        <p:spPr>
          <a:xfrm>
            <a:off x="4808209" y="2727948"/>
            <a:ext cx="360000" cy="360000"/>
          </a:xfrm>
          <a:prstGeom prst="ellipse">
            <a:avLst/>
          </a:prstGeom>
          <a:solidFill>
            <a:srgbClr val="D50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799946" y="2727948"/>
            <a:ext cx="360000" cy="360000"/>
          </a:xfrm>
          <a:prstGeom prst="ellipse">
            <a:avLst/>
          </a:prstGeom>
          <a:solidFill>
            <a:srgbClr val="D50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677952" y="2727948"/>
            <a:ext cx="360000" cy="360000"/>
          </a:xfrm>
          <a:prstGeom prst="ellipse">
            <a:avLst/>
          </a:prstGeom>
          <a:solidFill>
            <a:srgbClr val="D50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038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7" b="10519"/>
          <a:stretch/>
        </p:blipFill>
        <p:spPr>
          <a:xfrm>
            <a:off x="0" y="1"/>
            <a:ext cx="12199450" cy="6857999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10362" y="2587484"/>
            <a:ext cx="12097591" cy="1312964"/>
          </a:xfrm>
          <a:prstGeom prst="rect">
            <a:avLst/>
          </a:prstGeom>
          <a:noFill/>
          <a:ln w="38100"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УВЛЕЧЕННЫЕ ТЕАТРОМ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52" b="78905"/>
          <a:stretch/>
        </p:blipFill>
        <p:spPr>
          <a:xfrm>
            <a:off x="10694919" y="68262"/>
            <a:ext cx="555465" cy="6404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" t="12972" r="59317" b="14377"/>
          <a:stretch/>
        </p:blipFill>
        <p:spPr>
          <a:xfrm>
            <a:off x="11313994" y="100432"/>
            <a:ext cx="783597" cy="658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59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Овал 80"/>
          <p:cNvSpPr/>
          <p:nvPr/>
        </p:nvSpPr>
        <p:spPr>
          <a:xfrm>
            <a:off x="6973670" y="5792713"/>
            <a:ext cx="720000" cy="720000"/>
          </a:xfrm>
          <a:prstGeom prst="ellipse">
            <a:avLst/>
          </a:prstGeom>
          <a:solidFill>
            <a:srgbClr val="D50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74" name="Овал 73"/>
          <p:cNvSpPr/>
          <p:nvPr/>
        </p:nvSpPr>
        <p:spPr>
          <a:xfrm>
            <a:off x="5721170" y="670732"/>
            <a:ext cx="720000" cy="720000"/>
          </a:xfrm>
          <a:prstGeom prst="ellipse">
            <a:avLst/>
          </a:prstGeom>
          <a:solidFill>
            <a:srgbClr val="D5001E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rgbClr val="FF0000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36484" y="2459283"/>
            <a:ext cx="3979409" cy="95410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/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ЧАРОДЕИ</a:t>
            </a:r>
            <a:endParaRPr lang="ru-RU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r"/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«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Образцовый художественный коллектив» детский театр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кукол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«Чародеи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»</a:t>
            </a:r>
          </a:p>
          <a:p>
            <a:pPr algn="r"/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волонтеры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236483" y="790622"/>
            <a:ext cx="3967924" cy="5232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/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ЗЁРНЫШКО</a:t>
            </a:r>
          </a:p>
          <a:p>
            <a:pPr algn="r"/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Крох-театр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«Зёрнышко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»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8011565" y="826414"/>
            <a:ext cx="3717976" cy="5232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для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малышей с постоянным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репертуаром</a:t>
            </a:r>
          </a:p>
          <a:p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для детей с РАС</a:t>
            </a:r>
          </a:p>
        </p:txBody>
      </p:sp>
      <p:sp>
        <p:nvSpPr>
          <p:cNvPr id="73" name="Прямоугольник 72"/>
          <p:cNvSpPr/>
          <p:nvPr/>
        </p:nvSpPr>
        <p:spPr>
          <a:xfrm>
            <a:off x="8011563" y="2559839"/>
            <a:ext cx="3019352" cy="30777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для детей и подростков</a:t>
            </a:r>
          </a:p>
        </p:txBody>
      </p:sp>
      <p:sp>
        <p:nvSpPr>
          <p:cNvPr id="78" name="Овал 77"/>
          <p:cNvSpPr/>
          <p:nvPr/>
        </p:nvSpPr>
        <p:spPr>
          <a:xfrm>
            <a:off x="5313264" y="2524603"/>
            <a:ext cx="720000" cy="720000"/>
          </a:xfrm>
          <a:prstGeom prst="ellipse">
            <a:avLst/>
          </a:prstGeom>
          <a:solidFill>
            <a:srgbClr val="D5001E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7454" y="754274"/>
            <a:ext cx="537642" cy="537642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3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436">
                        <a14:foregroundMark x1="66432" y1="43760" x2="66432" y2="43760"/>
                        <a14:foregroundMark x1="77433" y1="13270" x2="77433" y2="132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1915" y="2683414"/>
            <a:ext cx="498609" cy="444984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52" b="78905"/>
          <a:stretch/>
        </p:blipFill>
        <p:spPr>
          <a:xfrm>
            <a:off x="10694919" y="68262"/>
            <a:ext cx="555465" cy="640458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" t="12972" r="59317" b="14377"/>
          <a:stretch/>
        </p:blipFill>
        <p:spPr>
          <a:xfrm>
            <a:off x="11313994" y="100432"/>
            <a:ext cx="783597" cy="658253"/>
          </a:xfrm>
          <a:prstGeom prst="rect">
            <a:avLst/>
          </a:prstGeom>
        </p:spPr>
      </p:pic>
      <p:sp>
        <p:nvSpPr>
          <p:cNvPr id="38" name="Прямоугольник 37"/>
          <p:cNvSpPr/>
          <p:nvPr/>
        </p:nvSpPr>
        <p:spPr>
          <a:xfrm>
            <a:off x="236484" y="1672678"/>
            <a:ext cx="3967924" cy="5232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/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ЧИДУДЕЙ</a:t>
            </a:r>
          </a:p>
          <a:p>
            <a:pPr algn="r"/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Любительское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объединение «</a:t>
            </a:r>
            <a:r>
              <a:rPr lang="ru-RU" sz="1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ЧиДуДей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»</a:t>
            </a:r>
          </a:p>
        </p:txBody>
      </p:sp>
      <p:sp>
        <p:nvSpPr>
          <p:cNvPr id="39" name="Овал 38"/>
          <p:cNvSpPr/>
          <p:nvPr/>
        </p:nvSpPr>
        <p:spPr>
          <a:xfrm>
            <a:off x="6150879" y="1560208"/>
            <a:ext cx="720000" cy="720000"/>
          </a:xfrm>
          <a:prstGeom prst="ellipse">
            <a:avLst/>
          </a:prstGeom>
          <a:solidFill>
            <a:srgbClr val="D50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8011563" y="1571019"/>
            <a:ext cx="3717978" cy="73866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для школьников и воспитанников дошкольных учреждений</a:t>
            </a:r>
          </a:p>
          <a:p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для детей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с ОВЗ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42" name="Рисунок 41"/>
          <p:cNvPicPr>
            <a:picLocks noChangeAspect="1"/>
          </p:cNvPicPr>
          <p:nvPr/>
        </p:nvPicPr>
        <p:blipFill>
          <a:blip r:embed="rId3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436">
                        <a14:foregroundMark x1="66432" y1="43760" x2="66432" y2="43760"/>
                        <a14:foregroundMark x1="77433" y1="13270" x2="77433" y2="132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5266" y="1713402"/>
            <a:ext cx="498609" cy="444984"/>
          </a:xfrm>
          <a:prstGeom prst="rect">
            <a:avLst/>
          </a:prstGeom>
        </p:spPr>
      </p:pic>
      <p:sp>
        <p:nvSpPr>
          <p:cNvPr id="43" name="Прямоугольник 42"/>
          <p:cNvSpPr/>
          <p:nvPr/>
        </p:nvSpPr>
        <p:spPr>
          <a:xfrm>
            <a:off x="1" y="4677604"/>
            <a:ext cx="4204407" cy="11695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/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СЮРПРИЗ</a:t>
            </a:r>
          </a:p>
          <a:p>
            <a:pPr algn="r"/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Театральная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судия «Сюрприз» </a:t>
            </a:r>
            <a:endParaRPr lang="ru-RU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r"/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(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Школа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№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6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)</a:t>
            </a:r>
            <a:endParaRPr lang="ru-RU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r"/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волонтеры</a:t>
            </a:r>
          </a:p>
          <a:p>
            <a:pPr algn="r"/>
            <a:endParaRPr lang="ru-RU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4" name="Овал 43"/>
          <p:cNvSpPr/>
          <p:nvPr/>
        </p:nvSpPr>
        <p:spPr>
          <a:xfrm>
            <a:off x="6612473" y="3477864"/>
            <a:ext cx="720000" cy="720000"/>
          </a:xfrm>
          <a:prstGeom prst="ellipse">
            <a:avLst/>
          </a:prstGeom>
          <a:solidFill>
            <a:srgbClr val="D50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8011565" y="4708767"/>
            <a:ext cx="3019352" cy="30777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для детей и их родителей</a:t>
            </a:r>
          </a:p>
        </p:txBody>
      </p:sp>
      <p:pic>
        <p:nvPicPr>
          <p:cNvPr id="47" name="Рисунок 4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10805" y="3595952"/>
            <a:ext cx="565669" cy="469385"/>
          </a:xfrm>
          <a:prstGeom prst="rect">
            <a:avLst/>
          </a:prstGeom>
        </p:spPr>
      </p:pic>
      <p:sp>
        <p:nvSpPr>
          <p:cNvPr id="48" name="Прямоугольник 47"/>
          <p:cNvSpPr/>
          <p:nvPr/>
        </p:nvSpPr>
        <p:spPr>
          <a:xfrm>
            <a:off x="406177" y="5786287"/>
            <a:ext cx="3798232" cy="13849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/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ЮХТ</a:t>
            </a:r>
            <a:endParaRPr lang="ru-RU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r"/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Югорских Художественный Театр</a:t>
            </a:r>
          </a:p>
          <a:p>
            <a:pPr algn="r"/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Волонтеры</a:t>
            </a:r>
          </a:p>
          <a:p>
            <a:pPr algn="r"/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Югорск  - территория культуры</a:t>
            </a:r>
          </a:p>
          <a:p>
            <a:pPr algn="r"/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r"/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9" name="Овал 48"/>
          <p:cNvSpPr/>
          <p:nvPr/>
        </p:nvSpPr>
        <p:spPr>
          <a:xfrm>
            <a:off x="5304726" y="5748821"/>
            <a:ext cx="720000" cy="720000"/>
          </a:xfrm>
          <a:prstGeom prst="ellipse">
            <a:avLst/>
          </a:prstGeom>
          <a:solidFill>
            <a:srgbClr val="D5001E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50" name="Рисунок 4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439" y="5837101"/>
            <a:ext cx="531322" cy="531322"/>
          </a:xfrm>
          <a:prstGeom prst="rect">
            <a:avLst/>
          </a:prstGeom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51" name="Прямоугольник 50"/>
          <p:cNvSpPr/>
          <p:nvPr/>
        </p:nvSpPr>
        <p:spPr>
          <a:xfrm>
            <a:off x="8030156" y="5746858"/>
            <a:ext cx="3306859" cy="5232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для  молодежи</a:t>
            </a:r>
          </a:p>
          <a:p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для аудитории среднего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возраста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236484" y="3571189"/>
            <a:ext cx="3979409" cy="13849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/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ИСТОК</a:t>
            </a:r>
          </a:p>
          <a:p>
            <a:pPr algn="r"/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Любительское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объединение </a:t>
            </a:r>
            <a:endParaRPr lang="ru-RU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r"/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«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Православный театр «Исток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»</a:t>
            </a:r>
          </a:p>
          <a:p>
            <a:pPr algn="r"/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НКО</a:t>
            </a:r>
          </a:p>
          <a:p>
            <a:pPr algn="r"/>
            <a:endParaRPr lang="ru-RU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171450" indent="-171450" algn="r">
              <a:buFontTx/>
              <a:buChar char="-"/>
            </a:pP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5" name="Овал 54"/>
          <p:cNvSpPr/>
          <p:nvPr/>
        </p:nvSpPr>
        <p:spPr>
          <a:xfrm>
            <a:off x="5800794" y="3486767"/>
            <a:ext cx="720000" cy="720000"/>
          </a:xfrm>
          <a:prstGeom prst="ellipse">
            <a:avLst/>
          </a:prstGeom>
          <a:solidFill>
            <a:srgbClr val="D5001E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8011565" y="3553268"/>
            <a:ext cx="3192067" cy="5232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для детей</a:t>
            </a:r>
          </a:p>
          <a:p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семейный репертуар </a:t>
            </a:r>
          </a:p>
        </p:txBody>
      </p:sp>
      <p:sp>
        <p:nvSpPr>
          <p:cNvPr id="58" name="Овал 57"/>
          <p:cNvSpPr/>
          <p:nvPr/>
        </p:nvSpPr>
        <p:spPr>
          <a:xfrm>
            <a:off x="4983593" y="3486767"/>
            <a:ext cx="720000" cy="720000"/>
          </a:xfrm>
          <a:prstGeom prst="ellipse">
            <a:avLst/>
          </a:prstGeom>
          <a:solidFill>
            <a:srgbClr val="D5001E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59" name="Рисунок 58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436">
                        <a14:foregroundMark x1="66432" y1="43760" x2="66432" y2="43760"/>
                        <a14:foregroundMark x1="77433" y1="13270" x2="77433" y2="132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3557" y="3624275"/>
            <a:ext cx="498609" cy="444984"/>
          </a:xfrm>
          <a:prstGeom prst="rect">
            <a:avLst/>
          </a:prstGeom>
        </p:spPr>
      </p:pic>
      <p:sp>
        <p:nvSpPr>
          <p:cNvPr id="60" name="Овал 59"/>
          <p:cNvSpPr/>
          <p:nvPr/>
        </p:nvSpPr>
        <p:spPr>
          <a:xfrm>
            <a:off x="5769138" y="4620370"/>
            <a:ext cx="720000" cy="720000"/>
          </a:xfrm>
          <a:prstGeom prst="ellipse">
            <a:avLst/>
          </a:prstGeom>
          <a:solidFill>
            <a:srgbClr val="D5001E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63" name="Рисунок 62"/>
          <p:cNvPicPr>
            <a:picLocks noChangeAspect="1"/>
          </p:cNvPicPr>
          <p:nvPr/>
        </p:nvPicPr>
        <p:blipFill>
          <a:blip r:embed="rId3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436">
                        <a14:foregroundMark x1="66432" y1="43760" x2="66432" y2="43760"/>
                        <a14:foregroundMark x1="77433" y1="13270" x2="77433" y2="132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7789" y="4779181"/>
            <a:ext cx="498609" cy="444984"/>
          </a:xfrm>
          <a:prstGeom prst="rect">
            <a:avLst/>
          </a:prstGeom>
        </p:spPr>
      </p:pic>
      <p:sp>
        <p:nvSpPr>
          <p:cNvPr id="66" name="Овал 65"/>
          <p:cNvSpPr/>
          <p:nvPr/>
        </p:nvSpPr>
        <p:spPr>
          <a:xfrm>
            <a:off x="4900389" y="4645548"/>
            <a:ext cx="720000" cy="694822"/>
          </a:xfrm>
          <a:prstGeom prst="ellipse">
            <a:avLst/>
          </a:prstGeom>
          <a:solidFill>
            <a:srgbClr val="D50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67" name="Рисунок 6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98721" y="4763636"/>
            <a:ext cx="565669" cy="469385"/>
          </a:xfrm>
          <a:prstGeom prst="rect">
            <a:avLst/>
          </a:prstGeom>
        </p:spPr>
      </p:pic>
      <p:sp>
        <p:nvSpPr>
          <p:cNvPr id="68" name="Овал 67"/>
          <p:cNvSpPr/>
          <p:nvPr/>
        </p:nvSpPr>
        <p:spPr>
          <a:xfrm>
            <a:off x="4903434" y="666107"/>
            <a:ext cx="716955" cy="699742"/>
          </a:xfrm>
          <a:prstGeom prst="ellipse">
            <a:avLst/>
          </a:prstGeom>
          <a:solidFill>
            <a:srgbClr val="D5001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6" name="Рисунок 7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26605" y="767986"/>
            <a:ext cx="510219" cy="510219"/>
          </a:xfrm>
          <a:prstGeom prst="rect">
            <a:avLst/>
          </a:prstGeom>
        </p:spPr>
      </p:pic>
      <p:sp>
        <p:nvSpPr>
          <p:cNvPr id="77" name="Овал 76"/>
          <p:cNvSpPr/>
          <p:nvPr/>
        </p:nvSpPr>
        <p:spPr>
          <a:xfrm>
            <a:off x="6559034" y="644830"/>
            <a:ext cx="720000" cy="720000"/>
          </a:xfrm>
          <a:prstGeom prst="ellipse">
            <a:avLst/>
          </a:prstGeom>
          <a:solidFill>
            <a:srgbClr val="D5001E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rgbClr val="FF0000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85" name="Рисунок 8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426" y="786518"/>
            <a:ext cx="400554" cy="400554"/>
          </a:xfrm>
          <a:prstGeom prst="rect">
            <a:avLst/>
          </a:prstGeom>
        </p:spPr>
      </p:pic>
      <p:sp>
        <p:nvSpPr>
          <p:cNvPr id="86" name="Овал 85"/>
          <p:cNvSpPr/>
          <p:nvPr/>
        </p:nvSpPr>
        <p:spPr>
          <a:xfrm>
            <a:off x="6140393" y="2526289"/>
            <a:ext cx="716955" cy="699742"/>
          </a:xfrm>
          <a:prstGeom prst="ellipse">
            <a:avLst/>
          </a:prstGeom>
          <a:solidFill>
            <a:srgbClr val="D5001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Овал 87"/>
          <p:cNvSpPr/>
          <p:nvPr/>
        </p:nvSpPr>
        <p:spPr>
          <a:xfrm>
            <a:off x="6138630" y="5748821"/>
            <a:ext cx="720000" cy="720000"/>
          </a:xfrm>
          <a:prstGeom prst="ellipse">
            <a:avLst/>
          </a:prstGeom>
          <a:solidFill>
            <a:srgbClr val="D50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89" name="Рисунок 88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26" b="14228"/>
          <a:stretch/>
        </p:blipFill>
        <p:spPr>
          <a:xfrm>
            <a:off x="6236039" y="5885600"/>
            <a:ext cx="515990" cy="428378"/>
          </a:xfrm>
          <a:prstGeom prst="rect">
            <a:avLst/>
          </a:prstGeom>
        </p:spPr>
      </p:pic>
      <p:sp>
        <p:nvSpPr>
          <p:cNvPr id="90" name="TextBox 89"/>
          <p:cNvSpPr txBox="1"/>
          <p:nvPr/>
        </p:nvSpPr>
        <p:spPr>
          <a:xfrm>
            <a:off x="1644246" y="126881"/>
            <a:ext cx="27922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#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КТО</a:t>
            </a:r>
            <a: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_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ИГРАЕТ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7798620" y="167948"/>
            <a:ext cx="20741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#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ДЛЯ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_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КОГО</a:t>
            </a:r>
            <a:endParaRPr lang="ru-RU" sz="2800" dirty="0"/>
          </a:p>
        </p:txBody>
      </p:sp>
      <p:sp>
        <p:nvSpPr>
          <p:cNvPr id="52" name="Овал 51"/>
          <p:cNvSpPr/>
          <p:nvPr/>
        </p:nvSpPr>
        <p:spPr>
          <a:xfrm>
            <a:off x="5364441" y="1574508"/>
            <a:ext cx="716955" cy="699742"/>
          </a:xfrm>
          <a:prstGeom prst="ellipse">
            <a:avLst/>
          </a:prstGeom>
          <a:solidFill>
            <a:srgbClr val="D5001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3" name="Рисунок 5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87612" y="1676387"/>
            <a:ext cx="510219" cy="510219"/>
          </a:xfrm>
          <a:prstGeom prst="rect">
            <a:avLst/>
          </a:prstGeom>
        </p:spPr>
      </p:pic>
      <p:pic>
        <p:nvPicPr>
          <p:cNvPr id="62" name="Рисунок 61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11" r="22792"/>
          <a:stretch/>
        </p:blipFill>
        <p:spPr>
          <a:xfrm>
            <a:off x="6231470" y="2599594"/>
            <a:ext cx="536046" cy="575710"/>
          </a:xfrm>
          <a:prstGeom prst="rect">
            <a:avLst/>
          </a:prstGeom>
        </p:spPr>
      </p:pic>
      <p:pic>
        <p:nvPicPr>
          <p:cNvPr id="64" name="Рисунок 63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11" r="22792"/>
          <a:stretch/>
        </p:blipFill>
        <p:spPr>
          <a:xfrm>
            <a:off x="5092826" y="3554078"/>
            <a:ext cx="536046" cy="575710"/>
          </a:xfrm>
          <a:prstGeom prst="rect">
            <a:avLst/>
          </a:prstGeom>
        </p:spPr>
      </p:pic>
      <p:sp>
        <p:nvSpPr>
          <p:cNvPr id="69" name="Овал 68"/>
          <p:cNvSpPr/>
          <p:nvPr/>
        </p:nvSpPr>
        <p:spPr>
          <a:xfrm>
            <a:off x="6607914" y="4645309"/>
            <a:ext cx="716955" cy="699742"/>
          </a:xfrm>
          <a:prstGeom prst="ellipse">
            <a:avLst/>
          </a:prstGeom>
          <a:solidFill>
            <a:srgbClr val="D5001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0" name="Рисунок 69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11" r="22792"/>
          <a:stretch/>
        </p:blipFill>
        <p:spPr>
          <a:xfrm>
            <a:off x="6698991" y="4718614"/>
            <a:ext cx="536046" cy="575710"/>
          </a:xfrm>
          <a:prstGeom prst="rect">
            <a:avLst/>
          </a:prstGeom>
        </p:spPr>
      </p:pic>
      <p:sp>
        <p:nvSpPr>
          <p:cNvPr id="72" name="Овал 71"/>
          <p:cNvSpPr/>
          <p:nvPr/>
        </p:nvSpPr>
        <p:spPr>
          <a:xfrm>
            <a:off x="4428309" y="5719408"/>
            <a:ext cx="716955" cy="699742"/>
          </a:xfrm>
          <a:prstGeom prst="ellipse">
            <a:avLst/>
          </a:prstGeom>
          <a:solidFill>
            <a:srgbClr val="D5001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5" name="Рисунок 74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11" r="22792"/>
          <a:stretch/>
        </p:blipFill>
        <p:spPr>
          <a:xfrm>
            <a:off x="4519386" y="5792713"/>
            <a:ext cx="536046" cy="575710"/>
          </a:xfrm>
          <a:prstGeom prst="rect">
            <a:avLst/>
          </a:prstGeom>
        </p:spPr>
      </p:pic>
      <p:pic>
        <p:nvPicPr>
          <p:cNvPr id="79" name="Рисунок 78"/>
          <p:cNvPicPr>
            <a:picLocks noChangeAspect="1"/>
          </p:cNvPicPr>
          <p:nvPr/>
        </p:nvPicPr>
        <p:blipFill>
          <a:blip r:embed="rId1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2014" y="6008468"/>
            <a:ext cx="456933" cy="392007"/>
          </a:xfrm>
          <a:prstGeom prst="rect">
            <a:avLst/>
          </a:prstGeom>
        </p:spPr>
      </p:pic>
      <p:pic>
        <p:nvPicPr>
          <p:cNvPr id="80" name="Рисунок 79"/>
          <p:cNvPicPr>
            <a:picLocks noChangeAspect="1"/>
          </p:cNvPicPr>
          <p:nvPr/>
        </p:nvPicPr>
        <p:blipFill>
          <a:blip r:embed="rId14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8388" y="5908178"/>
            <a:ext cx="267252" cy="333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26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-47298" y="5652883"/>
            <a:ext cx="4030926" cy="9541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/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СИТЦЕВАЯ РУСЬ</a:t>
            </a:r>
          </a:p>
          <a:p>
            <a:pPr algn="r"/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Театр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русского костюма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«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Ситцевая Русь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»</a:t>
            </a:r>
          </a:p>
          <a:p>
            <a:pPr algn="r"/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НКО</a:t>
            </a:r>
          </a:p>
          <a:p>
            <a:pPr algn="r"/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артисты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с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ОВЗ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5712500" y="2839923"/>
            <a:ext cx="720000" cy="720000"/>
          </a:xfrm>
          <a:prstGeom prst="ellipse">
            <a:avLst/>
          </a:prstGeom>
          <a:solidFill>
            <a:srgbClr val="D50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rgbClr val="FF0000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48" name="Рисунок 4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7892" y="2981611"/>
            <a:ext cx="400554" cy="400554"/>
          </a:xfrm>
          <a:prstGeom prst="rect">
            <a:avLst/>
          </a:prstGeom>
        </p:spPr>
      </p:pic>
      <p:sp>
        <p:nvSpPr>
          <p:cNvPr id="37" name="Прямоугольник 36"/>
          <p:cNvSpPr/>
          <p:nvPr/>
        </p:nvSpPr>
        <p:spPr>
          <a:xfrm>
            <a:off x="118753" y="4649637"/>
            <a:ext cx="3924982" cy="95410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/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ТУЛПАР</a:t>
            </a:r>
          </a:p>
          <a:p>
            <a:pPr algn="r"/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Самодеятельный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театр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татарской </a:t>
            </a:r>
          </a:p>
          <a:p>
            <a:pPr algn="r"/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культуры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«Тулпар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»</a:t>
            </a:r>
          </a:p>
          <a:p>
            <a:pPr algn="r"/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НКО 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895171" y="3018800"/>
            <a:ext cx="3120270" cy="5232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/>
            <a:r>
              <a:rPr lang="ru-RU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НОРД</a:t>
            </a:r>
          </a:p>
          <a:p>
            <a:pPr algn="r"/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Театральный центр «Норд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»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8016696" y="2816474"/>
            <a:ext cx="3019352" cy="73866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для семейного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досуга</a:t>
            </a:r>
          </a:p>
          <a:p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для разновозрастной аудитории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с постоянным репертуаром</a:t>
            </a:r>
          </a:p>
        </p:txBody>
      </p:sp>
      <p:sp>
        <p:nvSpPr>
          <p:cNvPr id="25" name="Овал 24"/>
          <p:cNvSpPr/>
          <p:nvPr/>
        </p:nvSpPr>
        <p:spPr>
          <a:xfrm>
            <a:off x="5698852" y="4777700"/>
            <a:ext cx="720000" cy="720000"/>
          </a:xfrm>
          <a:prstGeom prst="ellipse">
            <a:avLst/>
          </a:prstGeom>
          <a:solidFill>
            <a:srgbClr val="D50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6149237" y="5741179"/>
            <a:ext cx="720000" cy="720000"/>
          </a:xfrm>
          <a:prstGeom prst="ellipse">
            <a:avLst/>
          </a:prstGeom>
          <a:solidFill>
            <a:srgbClr val="D50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3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71250" l="12133" r="92067">
                        <a14:foregroundMark x1="40000" y1="41262" x2="40000" y2="41262"/>
                        <a14:foregroundMark x1="52091" y1="41262" x2="52091" y2="41262"/>
                        <a14:foregroundMark x1="59545" y1="37766" x2="59545" y2="37766"/>
                        <a14:foregroundMark x1="50727" y1="46888" x2="50727" y2="46888"/>
                        <a14:foregroundMark x1="39091" y1="52003" x2="39091" y2="52003"/>
                        <a14:foregroundMark x1="46818" y1="56351" x2="46818" y2="56351"/>
                        <a14:foregroundMark x1="47909" y1="58994" x2="47909" y2="58994"/>
                      </a14:backgroundRemoval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87" t="13888" r="24795" b="36497"/>
          <a:stretch/>
        </p:blipFill>
        <p:spPr>
          <a:xfrm>
            <a:off x="5709386" y="4828836"/>
            <a:ext cx="677665" cy="66886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8016696" y="4740834"/>
            <a:ext cx="3019353" cy="73866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для ценителей татарской национальной культуры </a:t>
            </a:r>
          </a:p>
          <a:p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для аудитории среднего возраста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027134" y="5625586"/>
            <a:ext cx="3019353" cy="95410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для любителей русской культуры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для семейного досуга</a:t>
            </a:r>
          </a:p>
          <a:p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для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разновозрастной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аудитории</a:t>
            </a:r>
          </a:p>
          <a:p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д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ля граждан с ОВЗ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010852" y="4759289"/>
            <a:ext cx="6096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>
              <a:latin typeface="Times New Roman" panose="02020603050405020304" pitchFamily="18" charset="0"/>
            </a:endParaRPr>
          </a:p>
          <a:p>
            <a:endParaRPr lang="ru-RU" sz="800" dirty="0">
              <a:latin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010852" y="4759289"/>
            <a:ext cx="6096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>
              <a:latin typeface="Times New Roman" panose="02020603050405020304" pitchFamily="18" charset="0"/>
            </a:endParaRPr>
          </a:p>
          <a:p>
            <a:endParaRPr lang="ru-RU" sz="800" dirty="0">
              <a:latin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</a:rPr>
              <a:t> </a:t>
            </a: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52" b="78905"/>
          <a:stretch/>
        </p:blipFill>
        <p:spPr>
          <a:xfrm>
            <a:off x="10694919" y="68262"/>
            <a:ext cx="555465" cy="640458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" t="12972" r="59317" b="14377"/>
          <a:stretch/>
        </p:blipFill>
        <p:spPr>
          <a:xfrm>
            <a:off x="11313994" y="100432"/>
            <a:ext cx="783597" cy="658253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3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71250" l="12133" r="92067">
                        <a14:foregroundMark x1="40000" y1="41262" x2="40000" y2="41262"/>
                        <a14:foregroundMark x1="52091" y1="41262" x2="52091" y2="41262"/>
                        <a14:foregroundMark x1="59545" y1="37766" x2="59545" y2="37766"/>
                        <a14:foregroundMark x1="50727" y1="46888" x2="50727" y2="46888"/>
                        <a14:foregroundMark x1="39091" y1="52003" x2="39091" y2="52003"/>
                        <a14:foregroundMark x1="46818" y1="56351" x2="46818" y2="56351"/>
                        <a14:foregroundMark x1="47909" y1="58994" x2="47909" y2="58994"/>
                      </a14:backgroundRemoval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87" t="13888" r="24795" b="36497"/>
          <a:stretch/>
        </p:blipFill>
        <p:spPr>
          <a:xfrm>
            <a:off x="6146123" y="5802010"/>
            <a:ext cx="677665" cy="668864"/>
          </a:xfrm>
          <a:prstGeom prst="rect">
            <a:avLst/>
          </a:prstGeom>
          <a:noFill/>
        </p:spPr>
      </p:pic>
      <p:sp>
        <p:nvSpPr>
          <p:cNvPr id="32" name="Прямоугольник 31"/>
          <p:cNvSpPr/>
          <p:nvPr/>
        </p:nvSpPr>
        <p:spPr>
          <a:xfrm>
            <a:off x="1006571" y="934385"/>
            <a:ext cx="3008870" cy="5232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/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ГРАНИ</a:t>
            </a:r>
          </a:p>
          <a:p>
            <a:pPr algn="r"/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Театр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поэзии и музыки «Грани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»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8007207" y="999974"/>
            <a:ext cx="3028841" cy="5232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для разновозрастной аудитории</a:t>
            </a:r>
          </a:p>
          <a:p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для социально активных граждан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3" name="Овал 52"/>
          <p:cNvSpPr/>
          <p:nvPr/>
        </p:nvSpPr>
        <p:spPr>
          <a:xfrm>
            <a:off x="5706001" y="1862777"/>
            <a:ext cx="720000" cy="720000"/>
          </a:xfrm>
          <a:prstGeom prst="ellipse">
            <a:avLst/>
          </a:prstGeom>
          <a:solidFill>
            <a:srgbClr val="D5001E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1034865" y="1720159"/>
            <a:ext cx="3008870" cy="11695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/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ВЕРСИЯ</a:t>
            </a:r>
          </a:p>
          <a:p>
            <a:pPr algn="r"/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Народный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самодеятельный театр «Версия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»</a:t>
            </a:r>
          </a:p>
          <a:p>
            <a:pPr algn="r"/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Югорск  - территория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культуры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r"/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волонтеры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55" name="Рисунок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673" y="2023634"/>
            <a:ext cx="507702" cy="507702"/>
          </a:xfrm>
          <a:prstGeom prst="rect">
            <a:avLst/>
          </a:prstGeom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7287" y="1958733"/>
            <a:ext cx="531322" cy="531322"/>
          </a:xfrm>
          <a:prstGeom prst="rect">
            <a:avLst/>
          </a:prstGeom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58" name="Прямоугольник 57"/>
          <p:cNvSpPr/>
          <p:nvPr/>
        </p:nvSpPr>
        <p:spPr>
          <a:xfrm>
            <a:off x="8016696" y="1873910"/>
            <a:ext cx="3019352" cy="30777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для разновозрастной аудитории</a:t>
            </a:r>
          </a:p>
        </p:txBody>
      </p:sp>
      <p:sp>
        <p:nvSpPr>
          <p:cNvPr id="60" name="Овал 59"/>
          <p:cNvSpPr/>
          <p:nvPr/>
        </p:nvSpPr>
        <p:spPr>
          <a:xfrm>
            <a:off x="4895675" y="4794732"/>
            <a:ext cx="720000" cy="720000"/>
          </a:xfrm>
          <a:prstGeom prst="ellipse">
            <a:avLst/>
          </a:prstGeom>
          <a:solidFill>
            <a:srgbClr val="D50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rgbClr val="FF0000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59" name="Рисунок 5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11" r="22792"/>
          <a:stretch/>
        </p:blipFill>
        <p:spPr>
          <a:xfrm>
            <a:off x="4996521" y="4841719"/>
            <a:ext cx="536046" cy="575710"/>
          </a:xfrm>
          <a:prstGeom prst="rect">
            <a:avLst/>
          </a:prstGeom>
        </p:spPr>
      </p:pic>
      <p:sp>
        <p:nvSpPr>
          <p:cNvPr id="63" name="Овал 62"/>
          <p:cNvSpPr/>
          <p:nvPr/>
        </p:nvSpPr>
        <p:spPr>
          <a:xfrm>
            <a:off x="5291239" y="901584"/>
            <a:ext cx="720000" cy="720000"/>
          </a:xfrm>
          <a:prstGeom prst="ellipse">
            <a:avLst/>
          </a:prstGeom>
          <a:solidFill>
            <a:srgbClr val="D50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rgbClr val="FF0000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64" name="Рисунок 6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11" r="22792"/>
          <a:stretch/>
        </p:blipFill>
        <p:spPr>
          <a:xfrm>
            <a:off x="5392085" y="948571"/>
            <a:ext cx="536046" cy="575710"/>
          </a:xfrm>
          <a:prstGeom prst="rect">
            <a:avLst/>
          </a:prstGeom>
        </p:spPr>
      </p:pic>
      <p:sp>
        <p:nvSpPr>
          <p:cNvPr id="69" name="Овал 68"/>
          <p:cNvSpPr/>
          <p:nvPr/>
        </p:nvSpPr>
        <p:spPr>
          <a:xfrm>
            <a:off x="6531966" y="2835138"/>
            <a:ext cx="720000" cy="720000"/>
          </a:xfrm>
          <a:prstGeom prst="ellipse">
            <a:avLst/>
          </a:prstGeom>
          <a:solidFill>
            <a:srgbClr val="D50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70" name="Рисунок 6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630298" y="2953226"/>
            <a:ext cx="565669" cy="469385"/>
          </a:xfrm>
          <a:prstGeom prst="rect">
            <a:avLst/>
          </a:prstGeom>
        </p:spPr>
      </p:pic>
      <p:sp>
        <p:nvSpPr>
          <p:cNvPr id="71" name="Овал 70"/>
          <p:cNvSpPr/>
          <p:nvPr/>
        </p:nvSpPr>
        <p:spPr>
          <a:xfrm>
            <a:off x="7007340" y="5712746"/>
            <a:ext cx="720000" cy="720000"/>
          </a:xfrm>
          <a:prstGeom prst="ellipse">
            <a:avLst/>
          </a:prstGeom>
          <a:solidFill>
            <a:srgbClr val="D50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72" name="Рисунок 7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05672" y="5830834"/>
            <a:ext cx="565669" cy="469385"/>
          </a:xfrm>
          <a:prstGeom prst="rect">
            <a:avLst/>
          </a:prstGeom>
        </p:spPr>
      </p:pic>
      <p:sp>
        <p:nvSpPr>
          <p:cNvPr id="75" name="Овал 74"/>
          <p:cNvSpPr/>
          <p:nvPr/>
        </p:nvSpPr>
        <p:spPr>
          <a:xfrm>
            <a:off x="6149719" y="904203"/>
            <a:ext cx="720000" cy="720000"/>
          </a:xfrm>
          <a:prstGeom prst="ellipse">
            <a:avLst/>
          </a:prstGeom>
          <a:solidFill>
            <a:srgbClr val="D5001E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76" name="Рисунок 7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4391" y="1065060"/>
            <a:ext cx="507702" cy="507702"/>
          </a:xfrm>
          <a:prstGeom prst="rect">
            <a:avLst/>
          </a:prstGeom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77" name="Рисунок 7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1005" y="1000159"/>
            <a:ext cx="531322" cy="531322"/>
          </a:xfrm>
          <a:prstGeom prst="rect">
            <a:avLst/>
          </a:prstGeom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81" name="Овал 80"/>
          <p:cNvSpPr/>
          <p:nvPr/>
        </p:nvSpPr>
        <p:spPr>
          <a:xfrm>
            <a:off x="5311500" y="5725871"/>
            <a:ext cx="720000" cy="720000"/>
          </a:xfrm>
          <a:prstGeom prst="ellipse">
            <a:avLst/>
          </a:prstGeom>
          <a:solidFill>
            <a:srgbClr val="D5001E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84" name="Овал 83"/>
          <p:cNvSpPr/>
          <p:nvPr/>
        </p:nvSpPr>
        <p:spPr>
          <a:xfrm>
            <a:off x="6518318" y="4773146"/>
            <a:ext cx="720000" cy="720000"/>
          </a:xfrm>
          <a:prstGeom prst="ellipse">
            <a:avLst/>
          </a:prstGeom>
          <a:solidFill>
            <a:srgbClr val="D50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26" b="14228"/>
          <a:stretch/>
        </p:blipFill>
        <p:spPr>
          <a:xfrm>
            <a:off x="6615727" y="4909925"/>
            <a:ext cx="515990" cy="428378"/>
          </a:xfrm>
          <a:prstGeom prst="rect">
            <a:avLst/>
          </a:prstGeom>
        </p:spPr>
      </p:pic>
      <p:sp>
        <p:nvSpPr>
          <p:cNvPr id="85" name="Овал 84"/>
          <p:cNvSpPr/>
          <p:nvPr/>
        </p:nvSpPr>
        <p:spPr>
          <a:xfrm>
            <a:off x="4894469" y="2844584"/>
            <a:ext cx="711792" cy="720000"/>
          </a:xfrm>
          <a:prstGeom prst="ellipse">
            <a:avLst/>
          </a:prstGeom>
          <a:solidFill>
            <a:srgbClr val="D5001E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86" name="Рисунок 8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141" y="3005441"/>
            <a:ext cx="501914" cy="507702"/>
          </a:xfrm>
          <a:prstGeom prst="rect">
            <a:avLst/>
          </a:prstGeom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87" name="Рисунок 8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5755" y="2940540"/>
            <a:ext cx="525265" cy="531322"/>
          </a:xfrm>
          <a:prstGeom prst="rect">
            <a:avLst/>
          </a:prstGeom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47" name="Овал 46"/>
          <p:cNvSpPr/>
          <p:nvPr/>
        </p:nvSpPr>
        <p:spPr>
          <a:xfrm>
            <a:off x="6559430" y="1814584"/>
            <a:ext cx="720000" cy="720000"/>
          </a:xfrm>
          <a:prstGeom prst="ellipse">
            <a:avLst/>
          </a:prstGeom>
          <a:solidFill>
            <a:srgbClr val="D50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49" name="Рисунок 48"/>
          <p:cNvPicPr>
            <a:picLocks noChangeAspect="1"/>
          </p:cNvPicPr>
          <p:nvPr/>
        </p:nvPicPr>
        <p:blipFill>
          <a:blip r:embed="rId1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3540" y="2030339"/>
            <a:ext cx="456933" cy="392007"/>
          </a:xfrm>
          <a:prstGeom prst="rect">
            <a:avLst/>
          </a:prstGeom>
        </p:spPr>
      </p:pic>
      <p:pic>
        <p:nvPicPr>
          <p:cNvPr id="50" name="Рисунок 49"/>
          <p:cNvPicPr>
            <a:picLocks noChangeAspect="1"/>
          </p:cNvPicPr>
          <p:nvPr/>
        </p:nvPicPr>
        <p:blipFill>
          <a:blip r:embed="rId14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9914" y="1930049"/>
            <a:ext cx="267252" cy="333733"/>
          </a:xfrm>
          <a:prstGeom prst="rect">
            <a:avLst/>
          </a:prstGeom>
        </p:spPr>
      </p:pic>
      <p:sp>
        <p:nvSpPr>
          <p:cNvPr id="51" name="Овал 50"/>
          <p:cNvSpPr/>
          <p:nvPr/>
        </p:nvSpPr>
        <p:spPr>
          <a:xfrm>
            <a:off x="4481310" y="5728882"/>
            <a:ext cx="716955" cy="699742"/>
          </a:xfrm>
          <a:prstGeom prst="ellipse">
            <a:avLst/>
          </a:prstGeom>
          <a:solidFill>
            <a:srgbClr val="D5001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2" name="Рисунок 5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04481" y="5830761"/>
            <a:ext cx="510219" cy="510219"/>
          </a:xfrm>
          <a:prstGeom prst="rect">
            <a:avLst/>
          </a:prstGeom>
        </p:spPr>
      </p:pic>
      <p:pic>
        <p:nvPicPr>
          <p:cNvPr id="65" name="Рисунок 6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11" r="22792"/>
          <a:stretch/>
        </p:blipFill>
        <p:spPr>
          <a:xfrm>
            <a:off x="5430367" y="5790898"/>
            <a:ext cx="536046" cy="575710"/>
          </a:xfrm>
          <a:prstGeom prst="rect">
            <a:avLst/>
          </a:prstGeom>
        </p:spPr>
      </p:pic>
      <p:sp>
        <p:nvSpPr>
          <p:cNvPr id="66" name="Овал 65"/>
          <p:cNvSpPr/>
          <p:nvPr/>
        </p:nvSpPr>
        <p:spPr>
          <a:xfrm>
            <a:off x="4876692" y="1867358"/>
            <a:ext cx="720000" cy="720000"/>
          </a:xfrm>
          <a:prstGeom prst="ellipse">
            <a:avLst/>
          </a:prstGeom>
          <a:solidFill>
            <a:srgbClr val="D50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rgbClr val="FF0000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67" name="Рисунок 6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11" r="22792"/>
          <a:stretch/>
        </p:blipFill>
        <p:spPr>
          <a:xfrm>
            <a:off x="4977538" y="1914345"/>
            <a:ext cx="536046" cy="575710"/>
          </a:xfrm>
          <a:prstGeom prst="rect">
            <a:avLst/>
          </a:prstGeom>
        </p:spPr>
      </p:pic>
      <p:sp>
        <p:nvSpPr>
          <p:cNvPr id="68" name="Прямоугольник 67"/>
          <p:cNvSpPr/>
          <p:nvPr/>
        </p:nvSpPr>
        <p:spPr>
          <a:xfrm>
            <a:off x="118753" y="3813692"/>
            <a:ext cx="3896688" cy="73866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/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«ХАТЭ ИОШ»</a:t>
            </a:r>
          </a:p>
          <a:p>
            <a:pPr algn="r"/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клуб реконструкции быта и обычаев КМНС</a:t>
            </a:r>
          </a:p>
          <a:p>
            <a:pPr algn="r"/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НКО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016696" y="3738277"/>
            <a:ext cx="287686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для ценителей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традиционной культуры КМНС</a:t>
            </a:r>
          </a:p>
          <a:p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для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разновозрастной аудитории</a:t>
            </a:r>
          </a:p>
        </p:txBody>
      </p:sp>
      <p:sp>
        <p:nvSpPr>
          <p:cNvPr id="73" name="Овал 72"/>
          <p:cNvSpPr/>
          <p:nvPr/>
        </p:nvSpPr>
        <p:spPr>
          <a:xfrm>
            <a:off x="5699971" y="3778991"/>
            <a:ext cx="720000" cy="720000"/>
          </a:xfrm>
          <a:prstGeom prst="ellipse">
            <a:avLst/>
          </a:prstGeom>
          <a:solidFill>
            <a:srgbClr val="D50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74" name="Рисунок 73"/>
          <p:cNvPicPr>
            <a:picLocks noChangeAspect="1"/>
          </p:cNvPicPr>
          <p:nvPr/>
        </p:nvPicPr>
        <p:blipFill rotWithShape="1">
          <a:blip r:embed="rId3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71250" l="12133" r="92067">
                        <a14:foregroundMark x1="40000" y1="41262" x2="40000" y2="41262"/>
                        <a14:foregroundMark x1="52091" y1="41262" x2="52091" y2="41262"/>
                        <a14:foregroundMark x1="59545" y1="37766" x2="59545" y2="37766"/>
                        <a14:foregroundMark x1="50727" y1="46888" x2="50727" y2="46888"/>
                        <a14:foregroundMark x1="39091" y1="52003" x2="39091" y2="52003"/>
                        <a14:foregroundMark x1="46818" y1="56351" x2="46818" y2="56351"/>
                        <a14:foregroundMark x1="47909" y1="58994" x2="47909" y2="58994"/>
                      </a14:backgroundRemoval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87" t="13888" r="24795" b="36497"/>
          <a:stretch/>
        </p:blipFill>
        <p:spPr>
          <a:xfrm>
            <a:off x="5710505" y="3830127"/>
            <a:ext cx="677665" cy="668864"/>
          </a:xfrm>
          <a:prstGeom prst="rect">
            <a:avLst/>
          </a:prstGeom>
          <a:noFill/>
        </p:spPr>
      </p:pic>
      <p:sp>
        <p:nvSpPr>
          <p:cNvPr id="78" name="Овал 77"/>
          <p:cNvSpPr/>
          <p:nvPr/>
        </p:nvSpPr>
        <p:spPr>
          <a:xfrm>
            <a:off x="6543153" y="3756941"/>
            <a:ext cx="720000" cy="720000"/>
          </a:xfrm>
          <a:prstGeom prst="ellipse">
            <a:avLst/>
          </a:prstGeom>
          <a:solidFill>
            <a:srgbClr val="D50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rgbClr val="FF0000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79" name="Рисунок 7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11" r="22792"/>
          <a:stretch/>
        </p:blipFill>
        <p:spPr>
          <a:xfrm>
            <a:off x="6630351" y="3831224"/>
            <a:ext cx="536046" cy="575710"/>
          </a:xfrm>
          <a:prstGeom prst="rect">
            <a:avLst/>
          </a:prstGeom>
        </p:spPr>
      </p:pic>
      <p:sp>
        <p:nvSpPr>
          <p:cNvPr id="80" name="Овал 79"/>
          <p:cNvSpPr/>
          <p:nvPr/>
        </p:nvSpPr>
        <p:spPr>
          <a:xfrm>
            <a:off x="4894687" y="3782253"/>
            <a:ext cx="711792" cy="720000"/>
          </a:xfrm>
          <a:prstGeom prst="ellipse">
            <a:avLst/>
          </a:prstGeom>
          <a:solidFill>
            <a:srgbClr val="D5001E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88" name="Рисунок 8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359" y="3956758"/>
            <a:ext cx="501914" cy="507702"/>
          </a:xfrm>
          <a:prstGeom prst="rect">
            <a:avLst/>
          </a:prstGeom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89" name="Рисунок 8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5973" y="3891857"/>
            <a:ext cx="525265" cy="531322"/>
          </a:xfrm>
          <a:prstGeom prst="rect">
            <a:avLst/>
          </a:prstGeom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61" name="TextBox 60"/>
          <p:cNvSpPr txBox="1"/>
          <p:nvPr/>
        </p:nvSpPr>
        <p:spPr>
          <a:xfrm>
            <a:off x="1644246" y="126881"/>
            <a:ext cx="27922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#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КТО</a:t>
            </a:r>
            <a: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_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ИГРАЕТ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7798620" y="167948"/>
            <a:ext cx="20741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#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ДЛЯ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_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КОГО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94229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7" t="23683" r="10740" b="8971"/>
          <a:stretch/>
        </p:blipFill>
        <p:spPr>
          <a:xfrm flipH="1">
            <a:off x="0" y="-138222"/>
            <a:ext cx="12206177" cy="701748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57050" y="157659"/>
            <a:ext cx="41399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#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ТЕАТР_КРУГЛЫЙ_ГОД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63342" y="990969"/>
            <a:ext cx="9465316" cy="5329830"/>
          </a:xfrm>
          <a:prstGeom prst="rect">
            <a:avLst/>
          </a:prstGeom>
          <a:solidFill>
            <a:schemeClr val="lt1">
              <a:alpha val="80000"/>
            </a:schemeClr>
          </a:solidFill>
          <a:ln>
            <a:noFill/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6378846" y="1233586"/>
            <a:ext cx="37966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D5001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ЛЕТО</a:t>
            </a:r>
          </a:p>
        </p:txBody>
      </p:sp>
      <p:sp>
        <p:nvSpPr>
          <p:cNvPr id="6" name="Параллелограмм 5"/>
          <p:cNvSpPr/>
          <p:nvPr/>
        </p:nvSpPr>
        <p:spPr>
          <a:xfrm flipH="1">
            <a:off x="1368678" y="990969"/>
            <a:ext cx="4788000" cy="3481342"/>
          </a:xfrm>
          <a:prstGeom prst="parallelogram">
            <a:avLst>
              <a:gd name="adj" fmla="val 58412"/>
            </a:avLst>
          </a:prstGeom>
          <a:blipFill>
            <a:blip r:embed="rId2"/>
            <a:srcRect/>
            <a:stretch>
              <a:fillRect l="-47792" t="-45650" r="-10217" b="-2408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598294" y="1623063"/>
            <a:ext cx="1487606" cy="0"/>
          </a:xfrm>
          <a:prstGeom prst="line">
            <a:avLst/>
          </a:prstGeom>
          <a:ln w="19050">
            <a:solidFill>
              <a:srgbClr val="D50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6378845" y="1751902"/>
            <a:ext cx="3926859" cy="4131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Театрализованные представления </a:t>
            </a:r>
          </a:p>
          <a:p>
            <a:pPr algn="r"/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с 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участием театральных коллективов</a:t>
            </a:r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  </a:t>
            </a:r>
          </a:p>
          <a:p>
            <a:pPr algn="r"/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Фестиваль «</a:t>
            </a:r>
            <a:r>
              <a:rPr lang="ru-RU" sz="120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ЖЕМЧУЖИНА РУССКОЙ КУЛЬТУРЫ</a:t>
            </a:r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», 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посвященный Дням русской культуры </a:t>
            </a:r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и 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Дню А.С. </a:t>
            </a:r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Пушкина </a:t>
            </a:r>
          </a:p>
          <a:p>
            <a:pPr algn="r"/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(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Централизованная библиотечная система Югорска</a:t>
            </a:r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)</a:t>
            </a:r>
          </a:p>
          <a:p>
            <a:pPr algn="r"/>
            <a:endParaRPr lang="ru-RU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r"/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Театрализованные </a:t>
            </a:r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представления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ru-RU" sz="12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r"/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с 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участием театральных коллективов</a:t>
            </a:r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</a:p>
          <a:p>
            <a:pPr algn="r"/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Народный праздник «</a:t>
            </a:r>
            <a:r>
              <a:rPr lang="ru-RU" sz="120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СЛАВЯНСКИЙ ХОРОВОД» </a:t>
            </a:r>
          </a:p>
          <a:p>
            <a:pPr algn="r"/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(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Музей истории и этнографии города </a:t>
            </a:r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Югорска)</a:t>
            </a:r>
          </a:p>
          <a:p>
            <a:pPr algn="r"/>
            <a:endParaRPr lang="ru-RU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r"/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Театрализованные </a:t>
            </a:r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представления </a:t>
            </a:r>
          </a:p>
          <a:p>
            <a:pPr algn="r"/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с участием театральных коллективов </a:t>
            </a:r>
          </a:p>
          <a:p>
            <a:pPr algn="r"/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 Национальный праздник коренных малочисленных народов Севера </a:t>
            </a:r>
            <a:r>
              <a:rPr lang="ru-RU" sz="120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«ПРАЗДНИК ТРЯСОГУЗКИ» </a:t>
            </a:r>
          </a:p>
          <a:p>
            <a:pPr algn="r"/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(Музей истории и этнографии города Югорска)</a:t>
            </a:r>
          </a:p>
          <a:p>
            <a:pPr algn="r"/>
            <a:endParaRPr lang="ru-RU" sz="12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r"/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«</a:t>
            </a:r>
            <a:r>
              <a:rPr lang="ru-RU" sz="12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ПРЕЗИДЕНТСКАЯ БИБЛИОТЕКА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»</a:t>
            </a:r>
          </a:p>
          <a:p>
            <a:pPr algn="r"/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 работа над театральным репертуаром </a:t>
            </a:r>
          </a:p>
          <a:p>
            <a:pPr algn="r"/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(Централизованная библиотечная система </a:t>
            </a:r>
            <a:r>
              <a:rPr lang="ru-RU" sz="12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Югорска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)</a:t>
            </a:r>
          </a:p>
          <a:p>
            <a:pPr algn="r"/>
            <a:endParaRPr lang="ru-RU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r"/>
            <a:endParaRPr lang="ru-RU" sz="105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0293829" y="1814697"/>
            <a:ext cx="360000" cy="360000"/>
          </a:xfrm>
          <a:prstGeom prst="ellipse">
            <a:avLst/>
          </a:prstGeom>
          <a:solidFill>
            <a:srgbClr val="D50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10305704" y="2900005"/>
            <a:ext cx="360000" cy="360000"/>
          </a:xfrm>
          <a:prstGeom prst="ellipse">
            <a:avLst/>
          </a:prstGeom>
          <a:solidFill>
            <a:srgbClr val="D50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10305704" y="3836122"/>
            <a:ext cx="360000" cy="360000"/>
          </a:xfrm>
          <a:prstGeom prst="ellipse">
            <a:avLst/>
          </a:prstGeom>
          <a:solidFill>
            <a:srgbClr val="D50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10329454" y="4893735"/>
            <a:ext cx="360000" cy="360000"/>
          </a:xfrm>
          <a:prstGeom prst="ellipse">
            <a:avLst/>
          </a:prstGeom>
          <a:solidFill>
            <a:srgbClr val="D50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52" b="78905"/>
          <a:stretch/>
        </p:blipFill>
        <p:spPr>
          <a:xfrm>
            <a:off x="10694919" y="68262"/>
            <a:ext cx="555465" cy="64045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" t="12972" r="59317" b="14377"/>
          <a:stretch/>
        </p:blipFill>
        <p:spPr>
          <a:xfrm>
            <a:off x="11313994" y="100432"/>
            <a:ext cx="783597" cy="658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98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0" t="6714" r="16806" b="27641"/>
          <a:stretch/>
        </p:blipFill>
        <p:spPr>
          <a:xfrm>
            <a:off x="0" y="0"/>
            <a:ext cx="12248707" cy="715571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57050" y="157659"/>
            <a:ext cx="41399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#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ТЕАТР_КРУГЛЫЙ_ГОД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94739" y="943376"/>
            <a:ext cx="9465316" cy="5499953"/>
          </a:xfrm>
          <a:prstGeom prst="rect">
            <a:avLst/>
          </a:prstGeom>
          <a:solidFill>
            <a:schemeClr val="lt1">
              <a:alpha val="80000"/>
            </a:schemeClr>
          </a:solidFill>
          <a:ln>
            <a:noFill/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567519" y="1124269"/>
            <a:ext cx="37966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D5001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ОСЕНЬ</a:t>
            </a:r>
          </a:p>
        </p:txBody>
      </p:sp>
      <p:sp>
        <p:nvSpPr>
          <p:cNvPr id="6" name="Параллелограмм 5"/>
          <p:cNvSpPr/>
          <p:nvPr/>
        </p:nvSpPr>
        <p:spPr>
          <a:xfrm>
            <a:off x="5972055" y="2961987"/>
            <a:ext cx="4788000" cy="3481342"/>
          </a:xfrm>
          <a:prstGeom prst="parallelogram">
            <a:avLst>
              <a:gd name="adj" fmla="val 58412"/>
            </a:avLst>
          </a:prstGeom>
          <a:blipFill>
            <a:blip r:embed="rId2"/>
            <a:srcRect/>
            <a:stretch>
              <a:fillRect l="-25778" t="-740" r="-2453" b="-259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567519" y="1524379"/>
            <a:ext cx="1487606" cy="0"/>
          </a:xfrm>
          <a:prstGeom prst="line">
            <a:avLst/>
          </a:prstGeom>
          <a:ln w="19050">
            <a:solidFill>
              <a:srgbClr val="D50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2009559" y="1691741"/>
            <a:ext cx="3955494" cy="3393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Театрализованное 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представление в рамках </a:t>
            </a:r>
            <a:endParaRPr lang="ru-RU" sz="12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городского 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праздника «</a:t>
            </a:r>
            <a:r>
              <a:rPr lang="ru-RU" sz="12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ЮГОРСКИЙ КАРНАВАЛ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» </a:t>
            </a:r>
            <a:endParaRPr lang="ru-RU" sz="12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(МАУ 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«Центр культуры «Югра-презент</a:t>
            </a:r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»)</a:t>
            </a:r>
            <a:endParaRPr lang="ru-RU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endParaRPr lang="ru-RU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Городской фестиваль </a:t>
            </a:r>
          </a:p>
          <a:p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художественного чтения «</a:t>
            </a:r>
            <a:r>
              <a:rPr lang="ru-RU" sz="120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ЖИВОЕ СЛОВО</a:t>
            </a:r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» </a:t>
            </a:r>
          </a:p>
          <a:p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(Централизованная 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библиотечная система Югорска</a:t>
            </a:r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)</a:t>
            </a:r>
          </a:p>
          <a:p>
            <a:endParaRPr lang="ru-RU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ru-RU" sz="120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РЕЖИССЕРСКИЕ КУРСЫ </a:t>
            </a:r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для режиссеров любительских театральных коллективов Ханты-Мансийского автономного округа – Югры (Театральный Центр 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культурно-спортивного комплекса «Норд» ООО «Газпром трансгаз Югорск</a:t>
            </a:r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»)</a:t>
            </a:r>
          </a:p>
          <a:p>
            <a:endParaRPr lang="ru-RU" sz="12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Всероссийский фестиваль любительских театров «</a:t>
            </a:r>
            <a:r>
              <a:rPr lang="ru-RU" sz="12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ТЕАТРАЛЬНЫЕ ВСТРЕЧИ В ЮГРЕ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» </a:t>
            </a:r>
            <a:endParaRPr lang="ru-RU" sz="12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(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МАУ «Центр культуры «Югра-презент»)</a:t>
            </a:r>
          </a:p>
          <a:p>
            <a:endParaRPr lang="ru-RU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endParaRPr lang="ru-RU" sz="105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1567519" y="1673599"/>
            <a:ext cx="360000" cy="360000"/>
          </a:xfrm>
          <a:prstGeom prst="ellipse">
            <a:avLst/>
          </a:prstGeom>
          <a:solidFill>
            <a:srgbClr val="D50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1567519" y="2488974"/>
            <a:ext cx="360000" cy="360000"/>
          </a:xfrm>
          <a:prstGeom prst="ellipse">
            <a:avLst/>
          </a:prstGeom>
          <a:solidFill>
            <a:srgbClr val="D50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1567384" y="3238352"/>
            <a:ext cx="360000" cy="360000"/>
          </a:xfrm>
          <a:prstGeom prst="ellipse">
            <a:avLst/>
          </a:prstGeom>
          <a:solidFill>
            <a:srgbClr val="D50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1567384" y="4148236"/>
            <a:ext cx="360000" cy="360000"/>
          </a:xfrm>
          <a:prstGeom prst="ellipse">
            <a:avLst/>
          </a:prstGeom>
          <a:solidFill>
            <a:srgbClr val="D50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52" b="78905"/>
          <a:stretch/>
        </p:blipFill>
        <p:spPr>
          <a:xfrm>
            <a:off x="10694919" y="68262"/>
            <a:ext cx="555465" cy="64045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" t="12972" r="59317" b="14377"/>
          <a:stretch/>
        </p:blipFill>
        <p:spPr>
          <a:xfrm>
            <a:off x="11313994" y="100432"/>
            <a:ext cx="783597" cy="658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976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4" t="7616" r="3456" b="20198"/>
          <a:stretch/>
        </p:blipFill>
        <p:spPr>
          <a:xfrm>
            <a:off x="-80211" y="-64168"/>
            <a:ext cx="12320336" cy="699435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57050" y="157659"/>
            <a:ext cx="41399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#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ТЕАТР_КРУГЛЫЙ_ГОД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42920" y="975277"/>
            <a:ext cx="9465316" cy="5329830"/>
          </a:xfrm>
          <a:prstGeom prst="rect">
            <a:avLst/>
          </a:prstGeom>
          <a:solidFill>
            <a:schemeClr val="lt1">
              <a:alpha val="80000"/>
            </a:schemeClr>
          </a:solidFill>
          <a:ln>
            <a:noFill/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6378846" y="1233586"/>
            <a:ext cx="37966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D5001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ЗИМА</a:t>
            </a:r>
          </a:p>
        </p:txBody>
      </p:sp>
      <p:sp>
        <p:nvSpPr>
          <p:cNvPr id="6" name="Параллелограмм 5"/>
          <p:cNvSpPr/>
          <p:nvPr/>
        </p:nvSpPr>
        <p:spPr>
          <a:xfrm flipH="1">
            <a:off x="1342920" y="2836895"/>
            <a:ext cx="4788000" cy="3481342"/>
          </a:xfrm>
          <a:prstGeom prst="parallelogram">
            <a:avLst>
              <a:gd name="adj" fmla="val 58412"/>
            </a:avLst>
          </a:prstGeom>
          <a:blipFill>
            <a:blip r:embed="rId3"/>
            <a:srcRect/>
            <a:stretch>
              <a:fillRect l="-14013" t="-11551" r="-2845" b="-1527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614770" y="1623063"/>
            <a:ext cx="1487606" cy="0"/>
          </a:xfrm>
          <a:prstGeom prst="line">
            <a:avLst/>
          </a:prstGeom>
          <a:ln w="19050">
            <a:solidFill>
              <a:srgbClr val="D50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6130921" y="1751902"/>
            <a:ext cx="4174784" cy="38549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Проект </a:t>
            </a:r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«</a:t>
            </a:r>
            <a:r>
              <a:rPr lang="ru-RU" sz="120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ХУДОЖНИКИ В ТЕАТРЕ</a:t>
            </a:r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»</a:t>
            </a:r>
          </a:p>
          <a:p>
            <a:pPr algn="r"/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(МБУ 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ДО «Детская школа искусств</a:t>
            </a:r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»)</a:t>
            </a:r>
          </a:p>
          <a:p>
            <a:pPr algn="r"/>
            <a:endParaRPr lang="ru-RU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r"/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Проект </a:t>
            </a:r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«</a:t>
            </a:r>
            <a:r>
              <a:rPr lang="ru-RU" sz="120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ТЕАТР  И ПОЭЗИЯ</a:t>
            </a:r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»</a:t>
            </a:r>
            <a:endParaRPr lang="ru-RU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r"/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(Централизованная 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библиотечная система </a:t>
            </a:r>
            <a:r>
              <a:rPr lang="ru-RU" sz="12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Югорска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)</a:t>
            </a:r>
          </a:p>
          <a:p>
            <a:pPr algn="r"/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</a:p>
          <a:p>
            <a:pPr algn="r"/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Постоянная музейная экспозиция </a:t>
            </a:r>
          </a:p>
          <a:p>
            <a:pPr algn="r"/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«</a:t>
            </a:r>
            <a:r>
              <a:rPr lang="ru-RU" sz="120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ТЕАТРАЛЬНАЯ ВЕСНА</a:t>
            </a:r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»</a:t>
            </a:r>
            <a:r>
              <a:rPr lang="ru-RU" sz="120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</a:p>
          <a:p>
            <a:pPr algn="r"/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(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Музей истории </a:t>
            </a:r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и 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этнографии города </a:t>
            </a:r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Югорска)</a:t>
            </a:r>
          </a:p>
          <a:p>
            <a:pPr algn="r"/>
            <a:endParaRPr lang="ru-RU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r"/>
            <a:r>
              <a:rPr lang="ru-RU" sz="12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РЕПЕРТУАР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 Театрального Центра культурно-спортивного комплекса «Норд» ООО «Газпром </a:t>
            </a:r>
            <a:r>
              <a:rPr lang="ru-RU" sz="12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трансгаз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ru-RU" sz="12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Югорск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»</a:t>
            </a:r>
          </a:p>
          <a:p>
            <a:pPr algn="r"/>
            <a:endParaRPr lang="ru-RU" sz="105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r"/>
            <a:r>
              <a:rPr lang="ru-RU" sz="105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РЕПЕРТУАР </a:t>
            </a:r>
            <a:r>
              <a:rPr lang="ru-RU" sz="1050" dirty="0">
                <a:latin typeface="Segoe UI Light" panose="020B0502040204020203" pitchFamily="34" charset="0"/>
                <a:cs typeface="Segoe UI Light" panose="020B0502040204020203" pitchFamily="34" charset="0"/>
              </a:rPr>
              <a:t>Крох-театра «Зёрнышко» </a:t>
            </a:r>
            <a:endParaRPr lang="ru-RU" sz="105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r"/>
            <a:r>
              <a:rPr lang="ru-RU" sz="105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(</a:t>
            </a:r>
            <a:r>
              <a:rPr lang="ru-RU" sz="1050" dirty="0">
                <a:latin typeface="Segoe UI Light" panose="020B0502040204020203" pitchFamily="34" charset="0"/>
                <a:cs typeface="Segoe UI Light" panose="020B0502040204020203" pitchFamily="34" charset="0"/>
              </a:rPr>
              <a:t>МАУ «Центр культуры </a:t>
            </a:r>
            <a:r>
              <a:rPr lang="ru-RU" sz="105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«</a:t>
            </a:r>
            <a:r>
              <a:rPr lang="ru-RU" sz="1050" dirty="0">
                <a:latin typeface="Segoe UI Light" panose="020B0502040204020203" pitchFamily="34" charset="0"/>
                <a:cs typeface="Segoe UI Light" panose="020B0502040204020203" pitchFamily="34" charset="0"/>
              </a:rPr>
              <a:t>Югра-презент</a:t>
            </a:r>
            <a:r>
              <a:rPr lang="ru-RU" sz="105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»)</a:t>
            </a:r>
          </a:p>
          <a:p>
            <a:pPr algn="r"/>
            <a:endParaRPr lang="ru-RU" sz="105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r"/>
            <a:r>
              <a:rPr lang="ru-RU" sz="105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  </a:t>
            </a:r>
            <a:endParaRPr lang="ru-RU" sz="105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r"/>
            <a:r>
              <a:rPr lang="ru-RU" sz="12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ЗОНАЛЬНЫЕ ЭТАПЫ ОКРУЖНОГО ФЕСТИВАЛЯ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-конкурса любительских театральных коллективов </a:t>
            </a:r>
            <a:endParaRPr lang="ru-RU" sz="12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r"/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Ханты-Мансийского 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автономного округа – Югры </a:t>
            </a:r>
            <a:endParaRPr lang="ru-RU" sz="12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r"/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«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Театральная Весна» </a:t>
            </a:r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(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МАУ «Центр культуры «Югра-презент</a:t>
            </a:r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»)</a:t>
            </a:r>
            <a:endParaRPr lang="ru-RU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10305705" y="1728152"/>
            <a:ext cx="360000" cy="360000"/>
          </a:xfrm>
          <a:prstGeom prst="ellipse">
            <a:avLst/>
          </a:prstGeom>
          <a:solidFill>
            <a:srgbClr val="D50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10305705" y="2345847"/>
            <a:ext cx="360000" cy="360000"/>
          </a:xfrm>
          <a:prstGeom prst="ellipse">
            <a:avLst/>
          </a:prstGeom>
          <a:solidFill>
            <a:srgbClr val="D50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10305705" y="2901084"/>
            <a:ext cx="360000" cy="360000"/>
          </a:xfrm>
          <a:prstGeom prst="ellipse">
            <a:avLst/>
          </a:prstGeom>
          <a:solidFill>
            <a:srgbClr val="D50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10301865" y="3612871"/>
            <a:ext cx="360000" cy="360000"/>
          </a:xfrm>
          <a:prstGeom prst="ellipse">
            <a:avLst/>
          </a:prstGeom>
          <a:solidFill>
            <a:srgbClr val="D50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10328124" y="4130788"/>
            <a:ext cx="360000" cy="360000"/>
          </a:xfrm>
          <a:prstGeom prst="ellipse">
            <a:avLst/>
          </a:prstGeom>
          <a:solidFill>
            <a:srgbClr val="D50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10301865" y="4779620"/>
            <a:ext cx="360000" cy="360000"/>
          </a:xfrm>
          <a:prstGeom prst="ellipse">
            <a:avLst/>
          </a:prstGeom>
          <a:solidFill>
            <a:srgbClr val="D50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52" b="78905"/>
          <a:stretch/>
        </p:blipFill>
        <p:spPr>
          <a:xfrm>
            <a:off x="10694919" y="68262"/>
            <a:ext cx="555465" cy="640458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" t="12972" r="59317" b="14377"/>
          <a:stretch/>
        </p:blipFill>
        <p:spPr>
          <a:xfrm>
            <a:off x="11313994" y="100432"/>
            <a:ext cx="783597" cy="658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44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10" t="20590" r="26797" b="15272"/>
          <a:stretch/>
        </p:blipFill>
        <p:spPr>
          <a:xfrm>
            <a:off x="0" y="-53164"/>
            <a:ext cx="12192000" cy="693242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57050" y="157659"/>
            <a:ext cx="41399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#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ТЕАТР_КРУГЛЫЙ_ГОД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89765" y="1230465"/>
            <a:ext cx="9465316" cy="4915155"/>
          </a:xfrm>
          <a:prstGeom prst="rect">
            <a:avLst/>
          </a:prstGeom>
          <a:solidFill>
            <a:schemeClr val="lt1">
              <a:alpha val="80000"/>
            </a:schemeClr>
          </a:solidFill>
          <a:ln>
            <a:noFill/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546259" y="1411358"/>
            <a:ext cx="37966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D5001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ВЕСНА</a:t>
            </a:r>
          </a:p>
        </p:txBody>
      </p:sp>
      <p:sp>
        <p:nvSpPr>
          <p:cNvPr id="6" name="Параллелограмм 5"/>
          <p:cNvSpPr/>
          <p:nvPr/>
        </p:nvSpPr>
        <p:spPr>
          <a:xfrm>
            <a:off x="5950795" y="1230466"/>
            <a:ext cx="4788000" cy="3481342"/>
          </a:xfrm>
          <a:prstGeom prst="parallelogram">
            <a:avLst>
              <a:gd name="adj" fmla="val 58412"/>
            </a:avLst>
          </a:prstGeom>
          <a:blipFill>
            <a:blip r:embed="rId4"/>
            <a:srcRect/>
            <a:stretch>
              <a:fillRect l="-10261" t="-24271" r="-27271" b="-859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546259" y="1811468"/>
            <a:ext cx="1487606" cy="0"/>
          </a:xfrm>
          <a:prstGeom prst="line">
            <a:avLst/>
          </a:prstGeom>
          <a:ln w="19050">
            <a:solidFill>
              <a:srgbClr val="D50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1928253" y="1853863"/>
            <a:ext cx="4398119" cy="3347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ЗОНАЛЬНЫЕ ЭТАПЫ ОКРУЖНОГО ФЕСТИВАЛЯ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-конкурса любительских театральных </a:t>
            </a:r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коллективов Ханты-Мансийского автономного округа – Югры «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Театральная Весна» </a:t>
            </a:r>
            <a:endParaRPr lang="ru-RU" sz="12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(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МАУ «Центр культуры «Югра-презент»)</a:t>
            </a:r>
          </a:p>
          <a:p>
            <a:endParaRPr lang="ru-RU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Открытый 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фестиваль миниатюр «</a:t>
            </a:r>
            <a:r>
              <a:rPr lang="ru-RU" sz="12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ЗВУЧАЩЕЕ СЛОВО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» (Театральный центр культурно-спортивного комплекса </a:t>
            </a:r>
            <a:endParaRPr lang="ru-RU" sz="12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«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Норд» ООО «Газпром </a:t>
            </a:r>
            <a:r>
              <a:rPr lang="ru-RU" sz="12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трансгаз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ru-RU" sz="12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Югорск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»)</a:t>
            </a:r>
          </a:p>
          <a:p>
            <a:endParaRPr lang="ru-RU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Городской конкурс театрализованных мини-постановок «</a:t>
            </a:r>
            <a:r>
              <a:rPr lang="ru-RU" sz="12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ТЕАТРАЛЬНЫЕ ВЕСНУШКИ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» </a:t>
            </a:r>
            <a:endParaRPr lang="ru-RU" sz="12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(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Централизованная библиотечная система Югорска</a:t>
            </a:r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)</a:t>
            </a:r>
          </a:p>
          <a:p>
            <a:endParaRPr lang="ru-RU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ru-RU" sz="120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РЕПЕРТУАР</a:t>
            </a:r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 Театрального Центра 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культурно-спортивного комплекса «Норд» ООО «Газпром </a:t>
            </a:r>
            <a:r>
              <a:rPr lang="ru-RU" sz="12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трансгаз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ru-RU" sz="12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Югорск</a:t>
            </a:r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»</a:t>
            </a:r>
            <a:endParaRPr lang="ru-RU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endParaRPr lang="ru-RU" sz="105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ru-RU" sz="105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РЕПЕРТУАР </a:t>
            </a:r>
            <a:r>
              <a:rPr lang="ru-RU" sz="105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Крох-театра «Зёрнышко» </a:t>
            </a:r>
          </a:p>
          <a:p>
            <a:r>
              <a:rPr lang="ru-RU" sz="105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(МАУ </a:t>
            </a:r>
            <a:r>
              <a:rPr lang="ru-RU" sz="1050" dirty="0">
                <a:latin typeface="Segoe UI Light" panose="020B0502040204020203" pitchFamily="34" charset="0"/>
                <a:cs typeface="Segoe UI Light" panose="020B0502040204020203" pitchFamily="34" charset="0"/>
              </a:rPr>
              <a:t>«Центр культуры </a:t>
            </a:r>
            <a:r>
              <a:rPr lang="ru-RU" sz="105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«</a:t>
            </a:r>
            <a:r>
              <a:rPr lang="ru-RU" sz="1050" dirty="0">
                <a:latin typeface="Segoe UI Light" panose="020B0502040204020203" pitchFamily="34" charset="0"/>
                <a:cs typeface="Segoe UI Light" panose="020B0502040204020203" pitchFamily="34" charset="0"/>
              </a:rPr>
              <a:t>Югра-презент</a:t>
            </a:r>
            <a:r>
              <a:rPr lang="ru-RU" sz="105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»)</a:t>
            </a:r>
            <a:endParaRPr lang="ru-RU" sz="105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557256" y="2015364"/>
            <a:ext cx="360000" cy="360000"/>
          </a:xfrm>
          <a:prstGeom prst="ellipse">
            <a:avLst/>
          </a:prstGeom>
          <a:solidFill>
            <a:srgbClr val="D50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546259" y="2845119"/>
            <a:ext cx="360000" cy="360000"/>
          </a:xfrm>
          <a:prstGeom prst="ellipse">
            <a:avLst/>
          </a:prstGeom>
          <a:solidFill>
            <a:srgbClr val="D50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1557256" y="3547476"/>
            <a:ext cx="360000" cy="360000"/>
          </a:xfrm>
          <a:prstGeom prst="ellipse">
            <a:avLst/>
          </a:prstGeom>
          <a:solidFill>
            <a:srgbClr val="D50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1552376" y="4238578"/>
            <a:ext cx="360000" cy="360000"/>
          </a:xfrm>
          <a:prstGeom prst="ellipse">
            <a:avLst/>
          </a:prstGeom>
          <a:solidFill>
            <a:srgbClr val="D50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1546259" y="4822932"/>
            <a:ext cx="360000" cy="360000"/>
          </a:xfrm>
          <a:prstGeom prst="ellipse">
            <a:avLst/>
          </a:prstGeom>
          <a:solidFill>
            <a:srgbClr val="D50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52" b="78905"/>
          <a:stretch/>
        </p:blipFill>
        <p:spPr>
          <a:xfrm>
            <a:off x="10694919" y="68262"/>
            <a:ext cx="555465" cy="64045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" t="12972" r="59317" b="14377"/>
          <a:stretch/>
        </p:blipFill>
        <p:spPr>
          <a:xfrm>
            <a:off x="11313994" y="100432"/>
            <a:ext cx="783597" cy="658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673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817088" y="-68241"/>
            <a:ext cx="4104167" cy="6926241"/>
          </a:xfrm>
          <a:prstGeom prst="rect">
            <a:avLst/>
          </a:prstGeom>
          <a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l="-97315" t="-25222" r="-113997" b="-7264"/>
            </a:stretch>
          </a:blip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-68239"/>
            <a:ext cx="3817088" cy="6858000"/>
          </a:xfrm>
          <a:prstGeom prst="rect">
            <a:avLst/>
          </a:prstGeom>
          <a:blipFill>
            <a:blip r:embed="rId3"/>
            <a:srcRect/>
            <a:stretch>
              <a:fillRect l="-28246" t="-6967" r="-65900" b="17413"/>
            </a:stretch>
          </a:blip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918240" y="0"/>
            <a:ext cx="4273760" cy="6858000"/>
          </a:xfrm>
          <a:prstGeom prst="rect">
            <a:avLst/>
          </a:prstGeom>
          <a:blipFill>
            <a:blip r:embed="rId4"/>
            <a:srcRect/>
            <a:stretch>
              <a:fillRect l="-87424" t="-6965" r="-68450" b="-33133"/>
            </a:stretch>
          </a:blip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-2470245" y="3392488"/>
            <a:ext cx="6287333" cy="3465514"/>
          </a:xfrm>
          <a:prstGeom prst="triangle">
            <a:avLst>
              <a:gd name="adj" fmla="val 100000"/>
            </a:avLst>
          </a:prstGeom>
          <a:blipFill>
            <a:blip r:embed="rId5"/>
            <a:srcRect/>
            <a:stretch>
              <a:fillRect l="39102" t="-1054" r="-18114" b="-2021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ый треугольник 12"/>
          <p:cNvSpPr/>
          <p:nvPr/>
        </p:nvSpPr>
        <p:spPr>
          <a:xfrm>
            <a:off x="7918240" y="3437659"/>
            <a:ext cx="4260112" cy="3429000"/>
          </a:xfrm>
          <a:prstGeom prst="rtTriangle">
            <a:avLst/>
          </a:prstGeom>
          <a:blipFill>
            <a:blip r:embed="rId6"/>
            <a:srcRect/>
            <a:stretch>
              <a:fillRect l="-39464" t="-2741" r="-854" b="-233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ый треугольник 15"/>
          <p:cNvSpPr/>
          <p:nvPr/>
        </p:nvSpPr>
        <p:spPr>
          <a:xfrm rot="16200000" flipH="1">
            <a:off x="8326263" y="-473249"/>
            <a:ext cx="3460729" cy="4270745"/>
          </a:xfrm>
          <a:prstGeom prst="rtTriangle">
            <a:avLst/>
          </a:prstGeom>
          <a:blipFill>
            <a:blip r:embed="rId7"/>
            <a:srcRect/>
            <a:stretch>
              <a:fillRect l="-26553" t="-1021" r="-25517" b="-729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535738" y="3652129"/>
            <a:ext cx="294791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Окружного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фестиваля-конкурса любительских театральных коллективов Ханты-Мансийского автономного 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округа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– Югры 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«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ТЕАТРАЛЬНАЯ ВЕСНА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» </a:t>
            </a:r>
          </a:p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(МАУ «Центр культуры «Югра-презент»)</a:t>
            </a: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7840761" y="-136476"/>
            <a:ext cx="4433127" cy="3597204"/>
          </a:xfrm>
          <a:prstGeom prst="line">
            <a:avLst/>
          </a:prstGeom>
          <a:ln w="57150"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7901505" y="3427423"/>
            <a:ext cx="4433127" cy="3597204"/>
          </a:xfrm>
          <a:prstGeom prst="line">
            <a:avLst/>
          </a:prstGeom>
          <a:ln w="57150"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1" name="Параллелограмм 10"/>
          <p:cNvSpPr/>
          <p:nvPr/>
        </p:nvSpPr>
        <p:spPr>
          <a:xfrm rot="19961165">
            <a:off x="62012" y="751521"/>
            <a:ext cx="12966183" cy="1211257"/>
          </a:xfrm>
          <a:prstGeom prst="parallelogram">
            <a:avLst>
              <a:gd name="adj" fmla="val 170834"/>
            </a:avLst>
          </a:prstGeom>
          <a:solidFill>
            <a:srgbClr val="D50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817088" y="-25380"/>
            <a:ext cx="39417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#</a:t>
            </a:r>
            <a:r>
              <a:rPr lang="ru-RU" sz="280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ТЕАТРАЛЬНАЯ_ВЕСНА</a:t>
            </a:r>
            <a:endParaRPr lang="ru-RU" sz="2800" dirty="0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flipV="1">
            <a:off x="-109182" y="786363"/>
            <a:ext cx="9116704" cy="4723982"/>
          </a:xfrm>
          <a:prstGeom prst="line">
            <a:avLst/>
          </a:prstGeom>
          <a:ln w="76200"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52" b="78905"/>
          <a:stretch/>
        </p:blipFill>
        <p:spPr>
          <a:xfrm>
            <a:off x="10694919" y="68262"/>
            <a:ext cx="555465" cy="640458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" t="12972" r="59317" b="14377"/>
          <a:stretch/>
        </p:blipFill>
        <p:spPr>
          <a:xfrm>
            <a:off x="11313994" y="100432"/>
            <a:ext cx="783597" cy="658253"/>
          </a:xfrm>
          <a:prstGeom prst="rect">
            <a:avLst/>
          </a:prstGeom>
        </p:spPr>
      </p:pic>
      <p:sp>
        <p:nvSpPr>
          <p:cNvPr id="18" name="Овал 17"/>
          <p:cNvSpPr/>
          <p:nvPr/>
        </p:nvSpPr>
        <p:spPr>
          <a:xfrm>
            <a:off x="3169849" y="2309962"/>
            <a:ext cx="1066813" cy="1004677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11" r="22792"/>
          <a:stretch/>
        </p:blipFill>
        <p:spPr>
          <a:xfrm>
            <a:off x="3306299" y="2396921"/>
            <a:ext cx="752551" cy="808235"/>
          </a:xfrm>
          <a:prstGeom prst="rect">
            <a:avLst/>
          </a:prstGeom>
        </p:spPr>
      </p:pic>
      <p:sp>
        <p:nvSpPr>
          <p:cNvPr id="23" name="Овал 22"/>
          <p:cNvSpPr/>
          <p:nvPr/>
        </p:nvSpPr>
        <p:spPr>
          <a:xfrm>
            <a:off x="4270394" y="1779086"/>
            <a:ext cx="1066813" cy="1004677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5423335" y="1210061"/>
            <a:ext cx="1066813" cy="1004677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6585793" y="599031"/>
            <a:ext cx="1066813" cy="1004677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7769057" y="13293"/>
            <a:ext cx="1066813" cy="1004677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2107770" y="2909707"/>
            <a:ext cx="1066813" cy="1004677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81152" y="1221131"/>
            <a:ext cx="810864" cy="810864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156" y="1830809"/>
            <a:ext cx="797632" cy="703543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882" y="2219534"/>
            <a:ext cx="547727" cy="547727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4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8518" y="947151"/>
            <a:ext cx="631703" cy="541944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6970" y="806527"/>
            <a:ext cx="369472" cy="461381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886827" y="185225"/>
            <a:ext cx="808071" cy="670527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4455421" y="3148354"/>
            <a:ext cx="3148619" cy="461665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Открытие и закрытие </a:t>
            </a:r>
            <a:endParaRPr lang="ru-RU" sz="2400" dirty="0"/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 rotWithShape="1">
          <a:blip r:embed="rId17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6118" b="66471" l="28438" r="72438">
                        <a14:foregroundMark x1="36688" y1="24471" x2="36688" y2="24471"/>
                        <a14:foregroundMark x1="50813" y1="36706" x2="50813" y2="36706"/>
                        <a14:foregroundMark x1="51875" y1="26412" x2="51875" y2="26412"/>
                        <a14:foregroundMark x1="58250" y1="29471" x2="58250" y2="294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343" t="16124" r="27651" b="33643"/>
          <a:stretch/>
        </p:blipFill>
        <p:spPr>
          <a:xfrm>
            <a:off x="2319221" y="3044629"/>
            <a:ext cx="674980" cy="742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602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Рисунок 37"/>
          <p:cNvPicPr>
            <a:picLocks noChangeAspect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6" t="28941" r="8815" b="6671"/>
          <a:stretch/>
        </p:blipFill>
        <p:spPr>
          <a:xfrm>
            <a:off x="2603" y="0"/>
            <a:ext cx="12201099" cy="686482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663" y="4512598"/>
            <a:ext cx="2849303" cy="185611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ая выноска 2"/>
          <p:cNvSpPr/>
          <p:nvPr/>
        </p:nvSpPr>
        <p:spPr>
          <a:xfrm>
            <a:off x="8168104" y="4789061"/>
            <a:ext cx="3665288" cy="1010651"/>
          </a:xfrm>
          <a:prstGeom prst="wedgeRectCallout">
            <a:avLst>
              <a:gd name="adj1" fmla="val -49774"/>
              <a:gd name="adj2" fmla="val 10361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304800" dist="63500" dir="2700000" algn="tl" rotWithShape="0">
              <a:prstClr val="black">
                <a:alpha val="38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7816694" y="1280165"/>
            <a:ext cx="0" cy="5149514"/>
          </a:xfrm>
          <a:prstGeom prst="line">
            <a:avLst/>
          </a:prstGeom>
          <a:ln w="76200">
            <a:solidFill>
              <a:srgbClr val="BE565C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Овал 12"/>
          <p:cNvSpPr/>
          <p:nvPr/>
        </p:nvSpPr>
        <p:spPr>
          <a:xfrm>
            <a:off x="7633156" y="6429886"/>
            <a:ext cx="360000" cy="360000"/>
          </a:xfrm>
          <a:prstGeom prst="ellipse">
            <a:avLst/>
          </a:prstGeom>
          <a:solidFill>
            <a:srgbClr val="A20B1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4" name="Прямоугольная выноска 13"/>
          <p:cNvSpPr/>
          <p:nvPr/>
        </p:nvSpPr>
        <p:spPr>
          <a:xfrm>
            <a:off x="3978274" y="1563532"/>
            <a:ext cx="3384885" cy="1010651"/>
          </a:xfrm>
          <a:prstGeom prst="wedgeRectCallout">
            <a:avLst>
              <a:gd name="adj1" fmla="val 50596"/>
              <a:gd name="adj2" fmla="val 92045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304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ая выноска 14"/>
          <p:cNvSpPr/>
          <p:nvPr/>
        </p:nvSpPr>
        <p:spPr>
          <a:xfrm>
            <a:off x="3978274" y="3173517"/>
            <a:ext cx="3384885" cy="1010651"/>
          </a:xfrm>
          <a:prstGeom prst="wedgeRectCallout">
            <a:avLst>
              <a:gd name="adj1" fmla="val 50596"/>
              <a:gd name="adj2" fmla="val 92045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304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ая выноска 16"/>
          <p:cNvSpPr/>
          <p:nvPr/>
        </p:nvSpPr>
        <p:spPr>
          <a:xfrm>
            <a:off x="8177886" y="1187575"/>
            <a:ext cx="3655506" cy="1010651"/>
          </a:xfrm>
          <a:prstGeom prst="wedgeRectCallout">
            <a:avLst>
              <a:gd name="adj1" fmla="val -47975"/>
              <a:gd name="adj2" fmla="val 109505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304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ая выноска 17"/>
          <p:cNvSpPr/>
          <p:nvPr/>
        </p:nvSpPr>
        <p:spPr>
          <a:xfrm>
            <a:off x="8177886" y="3040440"/>
            <a:ext cx="3633181" cy="1010651"/>
          </a:xfrm>
          <a:prstGeom prst="wedgeRectCallout">
            <a:avLst>
              <a:gd name="adj1" fmla="val -47975"/>
              <a:gd name="adj2" fmla="val 109505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304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ая выноска 18"/>
          <p:cNvSpPr/>
          <p:nvPr/>
        </p:nvSpPr>
        <p:spPr>
          <a:xfrm>
            <a:off x="3998504" y="4747473"/>
            <a:ext cx="3384885" cy="1010651"/>
          </a:xfrm>
          <a:prstGeom prst="wedgeRectCallout">
            <a:avLst>
              <a:gd name="adj1" fmla="val 50596"/>
              <a:gd name="adj2" fmla="val 92045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304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8317817" y="4789061"/>
            <a:ext cx="911295" cy="608681"/>
          </a:xfrm>
          <a:prstGeom prst="rect">
            <a:avLst/>
          </a:prstGeom>
          <a:solidFill>
            <a:srgbClr val="D5001E"/>
          </a:solidFill>
          <a:ln>
            <a:solidFill>
              <a:srgbClr val="BE56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8317817" y="4840500"/>
            <a:ext cx="9885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2010</a:t>
            </a:r>
            <a:endParaRPr lang="ru-RU" sz="2800" b="1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148217" y="1560603"/>
            <a:ext cx="911295" cy="608681"/>
          </a:xfrm>
          <a:prstGeom prst="rect">
            <a:avLst/>
          </a:prstGeom>
          <a:solidFill>
            <a:srgbClr val="D5001E"/>
          </a:solidFill>
          <a:ln>
            <a:solidFill>
              <a:srgbClr val="BE56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148217" y="1612042"/>
            <a:ext cx="9885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2009</a:t>
            </a:r>
            <a:endParaRPr lang="ru-RU" sz="2800" b="1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148217" y="3161884"/>
            <a:ext cx="911295" cy="608681"/>
          </a:xfrm>
          <a:prstGeom prst="rect">
            <a:avLst/>
          </a:prstGeom>
          <a:solidFill>
            <a:srgbClr val="D5001E"/>
          </a:solidFill>
          <a:ln>
            <a:solidFill>
              <a:srgbClr val="BE56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4148217" y="3204614"/>
            <a:ext cx="9885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2008</a:t>
            </a:r>
            <a:endParaRPr lang="ru-RU" sz="2800" b="1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148217" y="4747473"/>
            <a:ext cx="911295" cy="608681"/>
          </a:xfrm>
          <a:prstGeom prst="rect">
            <a:avLst/>
          </a:prstGeom>
          <a:solidFill>
            <a:srgbClr val="D5001E"/>
          </a:solidFill>
          <a:ln>
            <a:solidFill>
              <a:srgbClr val="BE56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4148217" y="4790203"/>
            <a:ext cx="9885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2006</a:t>
            </a:r>
            <a:endParaRPr lang="ru-RU" sz="2800" b="1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8349370" y="1183275"/>
            <a:ext cx="911295" cy="608681"/>
          </a:xfrm>
          <a:prstGeom prst="rect">
            <a:avLst/>
          </a:prstGeom>
          <a:solidFill>
            <a:srgbClr val="D5001E"/>
          </a:solidFill>
          <a:ln>
            <a:solidFill>
              <a:srgbClr val="BE56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/>
          <p:cNvSpPr txBox="1"/>
          <p:nvPr/>
        </p:nvSpPr>
        <p:spPr>
          <a:xfrm>
            <a:off x="8349370" y="1226005"/>
            <a:ext cx="9885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2012</a:t>
            </a:r>
            <a:endParaRPr lang="ru-RU" sz="2800" b="1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8311734" y="3041255"/>
            <a:ext cx="911295" cy="608681"/>
          </a:xfrm>
          <a:prstGeom prst="rect">
            <a:avLst/>
          </a:prstGeom>
          <a:solidFill>
            <a:srgbClr val="D5001E"/>
          </a:solidFill>
          <a:ln>
            <a:solidFill>
              <a:srgbClr val="BE56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8311734" y="3092694"/>
            <a:ext cx="9885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2011</a:t>
            </a:r>
            <a:endParaRPr lang="ru-RU" sz="2800" b="1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26421" y="99604"/>
            <a:ext cx="939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#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ЮГОРСК </a:t>
            </a:r>
            <a:r>
              <a:rPr 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#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СИЛА_ТЕАТРАЛЬНОГО_ПРИТЯЖЕНИЯ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15756" y="666893"/>
            <a:ext cx="33759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253 СПЕКТАКЛЯ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5093538" y="4848027"/>
            <a:ext cx="22898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18 спектаклей / 260 </a:t>
            </a:r>
            <a:r>
              <a:rPr lang="ru-RU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участников</a:t>
            </a:r>
          </a:p>
          <a:p>
            <a:r>
              <a:rPr lang="ru-RU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Диплом Лауреата </a:t>
            </a:r>
            <a:r>
              <a:rPr lang="ru-RU" sz="11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Народный </a:t>
            </a:r>
            <a:r>
              <a:rPr lang="ru-RU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самодеятельный театр «</a:t>
            </a:r>
            <a:r>
              <a:rPr lang="ru-RU" sz="11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ВЕРСИЯ» МБУК </a:t>
            </a:r>
            <a:r>
              <a:rPr lang="ru-RU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«МиГ», </a:t>
            </a:r>
            <a:r>
              <a:rPr lang="ru-RU" sz="11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г.Югорск</a:t>
            </a:r>
            <a:r>
              <a:rPr lang="ru-RU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 – 2</a:t>
            </a:r>
            <a:r>
              <a:rPr lang="ru-RU" sz="11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.</a:t>
            </a:r>
            <a:endParaRPr lang="ru-RU" sz="11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140810" y="1595201"/>
            <a:ext cx="2147043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19 спектаклей / 276 участников</a:t>
            </a:r>
          </a:p>
          <a:p>
            <a:r>
              <a:rPr lang="ru-RU" sz="11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ГРАН-ПРИ - Народный </a:t>
            </a:r>
            <a:r>
              <a:rPr lang="ru-RU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самодеятельный театр «</a:t>
            </a:r>
            <a:r>
              <a:rPr lang="ru-RU" sz="11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ВЕРСИЯ» МБУК </a:t>
            </a:r>
            <a:r>
              <a:rPr lang="ru-RU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«МиГ», </a:t>
            </a:r>
            <a:r>
              <a:rPr lang="ru-RU" sz="11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г.Югорск</a:t>
            </a:r>
            <a:r>
              <a:rPr lang="ru-RU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 – </a:t>
            </a:r>
            <a:r>
              <a:rPr lang="ru-RU" sz="11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2</a:t>
            </a:r>
            <a:endParaRPr lang="ru-RU" sz="11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9353910" y="4940060"/>
            <a:ext cx="207941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15 </a:t>
            </a:r>
            <a:r>
              <a:rPr lang="ru-RU" sz="11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спектаклей / 283 участников</a:t>
            </a:r>
          </a:p>
          <a:p>
            <a:r>
              <a:rPr lang="ru-RU" sz="11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Фестиваль не оценивался</a:t>
            </a:r>
            <a:endParaRPr lang="ru-RU" sz="11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9373421" y="3202437"/>
            <a:ext cx="224352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24 спектакля / 300 </a:t>
            </a:r>
            <a:r>
              <a:rPr lang="ru-RU" sz="11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участников</a:t>
            </a:r>
          </a:p>
          <a:p>
            <a:r>
              <a:rPr lang="ru-RU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ГРАН-ПРИ</a:t>
            </a:r>
            <a:r>
              <a:rPr lang="ru-RU" sz="1100" dirty="0"/>
              <a:t> - </a:t>
            </a:r>
            <a:r>
              <a:rPr lang="ru-RU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Народный театр - студия </a:t>
            </a:r>
            <a:r>
              <a:rPr lang="ru-RU" sz="11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«Синяя птица», </a:t>
            </a:r>
            <a:r>
              <a:rPr lang="ru-RU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г. </a:t>
            </a:r>
            <a:r>
              <a:rPr lang="ru-RU" sz="1100" dirty="0" err="1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Урай</a:t>
            </a:r>
            <a:endParaRPr lang="ru-RU" sz="11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9334233" y="1240765"/>
            <a:ext cx="2476834" cy="871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17 спектаклей / 300 </a:t>
            </a:r>
            <a:r>
              <a:rPr lang="ru-RU" sz="11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участников</a:t>
            </a:r>
          </a:p>
          <a:p>
            <a:pPr>
              <a:lnSpc>
                <a:spcPct val="115000"/>
              </a:lnSpc>
            </a:pPr>
            <a:r>
              <a:rPr lang="ru-RU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ГРАН-ПРИ - Народный театр - студия </a:t>
            </a:r>
            <a:r>
              <a:rPr lang="ru-RU" sz="11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«Синяя птица», </a:t>
            </a:r>
            <a:r>
              <a:rPr lang="ru-RU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г. </a:t>
            </a:r>
            <a:r>
              <a:rPr lang="ru-RU" sz="11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Урай</a:t>
            </a:r>
            <a:endParaRPr lang="ru-RU" sz="11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>
              <a:lnSpc>
                <a:spcPct val="115000"/>
              </a:lnSpc>
            </a:pPr>
            <a:endParaRPr lang="ru-RU" sz="11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94926" y="2455665"/>
            <a:ext cx="32380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Спектакли посетило </a:t>
            </a:r>
            <a:r>
              <a:rPr lang="ru-RU" sz="14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</a:p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71 558 ЗРИТЕЛЕЙ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427583" y="3123395"/>
            <a:ext cx="3432636" cy="1472711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Приняли участие около </a:t>
            </a:r>
            <a:endParaRPr lang="ru-RU" sz="14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>
              <a:lnSpc>
                <a:spcPct val="115000"/>
              </a:lnSpc>
            </a:pPr>
            <a:r>
              <a:rPr lang="ru-RU" b="1" dirty="0" smtClean="0">
                <a:solidFill>
                  <a:srgbClr val="D500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200 ТЕАТРАЛЬНЫХ КОЛЛЕКТИВОВ </a:t>
            </a:r>
          </a:p>
          <a:p>
            <a:pPr>
              <a:lnSpc>
                <a:spcPct val="115000"/>
              </a:lnSpc>
            </a:pPr>
            <a:r>
              <a:rPr lang="ru-RU" sz="14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со </a:t>
            </a:r>
            <a:r>
              <a:rPr lang="ru-RU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всего Ханты-Мансийского </a:t>
            </a:r>
            <a:endParaRPr lang="ru-RU" sz="14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>
              <a:lnSpc>
                <a:spcPct val="115000"/>
              </a:lnSpc>
            </a:pPr>
            <a:r>
              <a:rPr lang="ru-RU" sz="14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округа </a:t>
            </a:r>
            <a:r>
              <a:rPr lang="ru-RU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– Югры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5126133" y="3257563"/>
            <a:ext cx="222231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17 </a:t>
            </a:r>
            <a:r>
              <a:rPr lang="ru-RU" sz="11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спектаклей / 400 </a:t>
            </a:r>
            <a:r>
              <a:rPr lang="ru-RU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участников</a:t>
            </a:r>
          </a:p>
          <a:p>
            <a:r>
              <a:rPr lang="ru-RU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ГРАН-ПРИ </a:t>
            </a:r>
            <a:r>
              <a:rPr lang="ru-RU" sz="11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- </a:t>
            </a:r>
            <a:r>
              <a:rPr lang="ru-RU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Образцовый театр игры </a:t>
            </a:r>
            <a:r>
              <a:rPr lang="ru-RU" sz="11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«</a:t>
            </a:r>
            <a:r>
              <a:rPr lang="ru-RU" sz="1100" dirty="0" err="1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Квинорд</a:t>
            </a:r>
            <a:r>
              <a:rPr lang="ru-RU" sz="11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» МУК </a:t>
            </a:r>
            <a:r>
              <a:rPr lang="ru-RU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Советский, </a:t>
            </a:r>
            <a:r>
              <a:rPr lang="ru-RU" sz="11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РЦКиД</a:t>
            </a:r>
            <a:r>
              <a:rPr lang="ru-RU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ru-RU" sz="11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«Сибирь», </a:t>
            </a:r>
            <a:r>
              <a:rPr lang="ru-RU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г. Советский</a:t>
            </a:r>
          </a:p>
        </p:txBody>
      </p:sp>
      <p:sp>
        <p:nvSpPr>
          <p:cNvPr id="51" name="Кольцо 50"/>
          <p:cNvSpPr/>
          <p:nvPr/>
        </p:nvSpPr>
        <p:spPr>
          <a:xfrm>
            <a:off x="612153" y="5288452"/>
            <a:ext cx="547907" cy="552789"/>
          </a:xfrm>
          <a:prstGeom prst="donut">
            <a:avLst/>
          </a:prstGeom>
          <a:solidFill>
            <a:srgbClr val="D50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730208" y="5388792"/>
            <a:ext cx="10676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ЮГОРСК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11529" y="1533964"/>
            <a:ext cx="315383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Фестиваль </a:t>
            </a:r>
            <a:endParaRPr lang="ru-RU" sz="14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ru-RU" sz="14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проходит </a:t>
            </a:r>
            <a:r>
              <a:rPr lang="ru-RU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с 1999 года, </a:t>
            </a:r>
          </a:p>
          <a:p>
            <a:r>
              <a:rPr lang="ru-RU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в </a:t>
            </a:r>
            <a:r>
              <a:rPr lang="ru-RU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Югорске</a:t>
            </a:r>
            <a:r>
              <a:rPr lang="ru-RU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с 2006 года, </a:t>
            </a:r>
          </a:p>
          <a:p>
            <a:r>
              <a:rPr lang="ru-RU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с 2008 года – по сегодняшний день</a:t>
            </a:r>
          </a:p>
        </p:txBody>
      </p:sp>
      <p:pic>
        <p:nvPicPr>
          <p:cNvPr id="53" name="Рисунок 52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52" b="78905"/>
          <a:stretch/>
        </p:blipFill>
        <p:spPr>
          <a:xfrm>
            <a:off x="10694919" y="68262"/>
            <a:ext cx="555465" cy="640458"/>
          </a:xfrm>
          <a:prstGeom prst="rect">
            <a:avLst/>
          </a:prstGeom>
        </p:spPr>
      </p:pic>
      <p:pic>
        <p:nvPicPr>
          <p:cNvPr id="54" name="Рисунок 5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" t="12972" r="59317" b="14377"/>
          <a:stretch/>
        </p:blipFill>
        <p:spPr>
          <a:xfrm>
            <a:off x="11313994" y="100432"/>
            <a:ext cx="783597" cy="658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591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" t="17003" r="9156" b="10087"/>
          <a:stretch/>
        </p:blipFill>
        <p:spPr>
          <a:xfrm>
            <a:off x="0" y="0"/>
            <a:ext cx="12269339" cy="6905767"/>
          </a:xfrm>
          <a:prstGeom prst="rect">
            <a:avLst/>
          </a:prstGeom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4202633" y="1254040"/>
            <a:ext cx="0" cy="5149514"/>
          </a:xfrm>
          <a:prstGeom prst="line">
            <a:avLst/>
          </a:prstGeom>
          <a:ln w="76200">
            <a:solidFill>
              <a:srgbClr val="BE565C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Овал 12"/>
          <p:cNvSpPr/>
          <p:nvPr/>
        </p:nvSpPr>
        <p:spPr>
          <a:xfrm>
            <a:off x="4019095" y="6398105"/>
            <a:ext cx="360000" cy="360000"/>
          </a:xfrm>
          <a:prstGeom prst="ellipse">
            <a:avLst/>
          </a:prstGeom>
          <a:solidFill>
            <a:srgbClr val="A20B1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4" name="Прямоугольная выноска 13"/>
          <p:cNvSpPr/>
          <p:nvPr/>
        </p:nvSpPr>
        <p:spPr>
          <a:xfrm>
            <a:off x="4566291" y="4741439"/>
            <a:ext cx="3662870" cy="1010651"/>
          </a:xfrm>
          <a:prstGeom prst="wedgeRectCallout">
            <a:avLst>
              <a:gd name="adj1" fmla="val -49550"/>
              <a:gd name="adj2" fmla="val 96253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304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ая выноска 14"/>
          <p:cNvSpPr/>
          <p:nvPr/>
        </p:nvSpPr>
        <p:spPr>
          <a:xfrm>
            <a:off x="490648" y="1512185"/>
            <a:ext cx="3384885" cy="1010651"/>
          </a:xfrm>
          <a:prstGeom prst="wedgeRectCallout">
            <a:avLst>
              <a:gd name="adj1" fmla="val 50596"/>
              <a:gd name="adj2" fmla="val 92045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304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ая выноска 16"/>
          <p:cNvSpPr/>
          <p:nvPr/>
        </p:nvSpPr>
        <p:spPr>
          <a:xfrm>
            <a:off x="4532642" y="1130494"/>
            <a:ext cx="3655506" cy="1010651"/>
          </a:xfrm>
          <a:prstGeom prst="wedgeRectCallout">
            <a:avLst>
              <a:gd name="adj1" fmla="val -47975"/>
              <a:gd name="adj2" fmla="val 109505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304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ая выноска 17"/>
          <p:cNvSpPr/>
          <p:nvPr/>
        </p:nvSpPr>
        <p:spPr>
          <a:xfrm>
            <a:off x="4532642" y="2983359"/>
            <a:ext cx="3633181" cy="1010651"/>
          </a:xfrm>
          <a:prstGeom prst="wedgeRectCallout">
            <a:avLst>
              <a:gd name="adj1" fmla="val -47975"/>
              <a:gd name="adj2" fmla="val 109505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304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ая выноска 18"/>
          <p:cNvSpPr/>
          <p:nvPr/>
        </p:nvSpPr>
        <p:spPr>
          <a:xfrm>
            <a:off x="510878" y="3235003"/>
            <a:ext cx="3384885" cy="1010651"/>
          </a:xfrm>
          <a:prstGeom prst="wedgeRectCallout">
            <a:avLst>
              <a:gd name="adj1" fmla="val 50596"/>
              <a:gd name="adj2" fmla="val 92045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304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4736234" y="4738510"/>
            <a:ext cx="986135" cy="608681"/>
          </a:xfrm>
          <a:prstGeom prst="rect">
            <a:avLst/>
          </a:prstGeom>
          <a:solidFill>
            <a:srgbClr val="D5001E"/>
          </a:solidFill>
          <a:ln>
            <a:solidFill>
              <a:srgbClr val="BE56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724359" y="4789949"/>
            <a:ext cx="1069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2016</a:t>
            </a:r>
            <a:endParaRPr lang="ru-RU" sz="2400" b="1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60591" y="1500552"/>
            <a:ext cx="911295" cy="608681"/>
          </a:xfrm>
          <a:prstGeom prst="rect">
            <a:avLst/>
          </a:prstGeom>
          <a:solidFill>
            <a:srgbClr val="D5001E"/>
          </a:solidFill>
          <a:ln>
            <a:solidFill>
              <a:srgbClr val="BE56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670432" y="1543282"/>
            <a:ext cx="9885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2015</a:t>
            </a:r>
            <a:endParaRPr lang="ru-RU" sz="2400" b="1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60591" y="3235003"/>
            <a:ext cx="911295" cy="608681"/>
          </a:xfrm>
          <a:prstGeom prst="rect">
            <a:avLst/>
          </a:prstGeom>
          <a:solidFill>
            <a:srgbClr val="D5001E"/>
          </a:solidFill>
          <a:ln>
            <a:solidFill>
              <a:srgbClr val="BE56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658557" y="3301483"/>
            <a:ext cx="9885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2014</a:t>
            </a:r>
            <a:endParaRPr lang="ru-RU" sz="2400" b="1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704126" y="1126194"/>
            <a:ext cx="911295" cy="608681"/>
          </a:xfrm>
          <a:prstGeom prst="rect">
            <a:avLst/>
          </a:prstGeom>
          <a:solidFill>
            <a:srgbClr val="D5001E"/>
          </a:solidFill>
          <a:ln>
            <a:solidFill>
              <a:srgbClr val="BE56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/>
          <p:cNvSpPr txBox="1"/>
          <p:nvPr/>
        </p:nvSpPr>
        <p:spPr>
          <a:xfrm>
            <a:off x="4680376" y="1168924"/>
            <a:ext cx="9885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2018</a:t>
            </a:r>
            <a:endParaRPr lang="ru-RU" sz="2400" b="1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666490" y="2975936"/>
            <a:ext cx="911295" cy="608681"/>
          </a:xfrm>
          <a:prstGeom prst="rect">
            <a:avLst/>
          </a:prstGeom>
          <a:solidFill>
            <a:srgbClr val="D5001E"/>
          </a:solidFill>
          <a:ln>
            <a:solidFill>
              <a:srgbClr val="BE56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4642740" y="3035613"/>
            <a:ext cx="9885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2017</a:t>
            </a:r>
            <a:endParaRPr lang="ru-RU" sz="2400" b="1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26421" y="99604"/>
            <a:ext cx="939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#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ЮГОРСК </a:t>
            </a:r>
            <a:r>
              <a:rPr 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#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СИЛА_ТЕАТРАЛЬНОГО_ПРИТЯЖЕНИЯ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05735" y="3354962"/>
            <a:ext cx="2148744" cy="820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21 спектакль / 286 участников</a:t>
            </a:r>
          </a:p>
          <a:p>
            <a:pPr>
              <a:lnSpc>
                <a:spcPct val="115000"/>
              </a:lnSpc>
            </a:pPr>
            <a:r>
              <a:rPr lang="ru-RU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ГРАН-ПРИ – Театр-студия «ТТТ»</a:t>
            </a:r>
          </a:p>
          <a:p>
            <a:r>
              <a:rPr lang="ru-RU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МАУ «Культура», ККЦК «Юность </a:t>
            </a:r>
            <a:r>
              <a:rPr lang="ru-RU" sz="11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Шаима</a:t>
            </a:r>
            <a:r>
              <a:rPr lang="ru-RU" sz="11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», </a:t>
            </a:r>
            <a:r>
              <a:rPr lang="ru-RU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г. </a:t>
            </a:r>
            <a:r>
              <a:rPr lang="ru-RU" sz="1100" dirty="0" err="1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Урай</a:t>
            </a:r>
            <a:endParaRPr lang="ru-RU" sz="11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03771" y="1612264"/>
            <a:ext cx="2205299" cy="625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23 </a:t>
            </a:r>
            <a:r>
              <a:rPr lang="ru-RU" sz="11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спектакля / 302 участника</a:t>
            </a:r>
          </a:p>
          <a:p>
            <a:r>
              <a:rPr lang="ru-RU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ГРАН-ПРИ – </a:t>
            </a:r>
            <a:r>
              <a:rPr lang="ru-RU" sz="11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Театральный </a:t>
            </a:r>
            <a:r>
              <a:rPr lang="ru-RU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коллектив «Синяя птица</a:t>
            </a:r>
            <a:r>
              <a:rPr lang="ru-RU" sz="11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», </a:t>
            </a:r>
            <a:r>
              <a:rPr lang="ru-RU" sz="1100" dirty="0" err="1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г.Урай</a:t>
            </a:r>
            <a:endParaRPr lang="ru-RU" sz="11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79413" y="4758452"/>
            <a:ext cx="2386410" cy="1065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18 </a:t>
            </a:r>
            <a:r>
              <a:rPr lang="ru-RU" sz="11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спектаклей / 197 участников</a:t>
            </a:r>
          </a:p>
          <a:p>
            <a:pPr>
              <a:lnSpc>
                <a:spcPct val="115000"/>
              </a:lnSpc>
            </a:pPr>
            <a:r>
              <a:rPr lang="ru-RU" sz="11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ГРАН-ПРИ  </a:t>
            </a:r>
            <a:r>
              <a:rPr lang="ru-RU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- </a:t>
            </a:r>
            <a:r>
              <a:rPr lang="ru-RU" sz="11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ср. гр. </a:t>
            </a:r>
            <a:r>
              <a:rPr lang="ru-RU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образцового художественного коллектива «КВИНОРД</a:t>
            </a:r>
            <a:r>
              <a:rPr lang="ru-RU" sz="11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», МБУК «</a:t>
            </a:r>
            <a:r>
              <a:rPr lang="ru-RU" sz="1100" dirty="0" err="1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СРЦКиД</a:t>
            </a:r>
            <a:r>
              <a:rPr lang="ru-RU" sz="11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ru-RU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«Сибирь», г. Советский.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688989" y="3078895"/>
            <a:ext cx="2476834" cy="7948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18 </a:t>
            </a:r>
            <a:r>
              <a:rPr lang="ru-RU" sz="11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спектаклей / 219 участников</a:t>
            </a:r>
          </a:p>
          <a:p>
            <a:r>
              <a:rPr lang="ru-RU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Народный самодеятельный театр «ВЕРСИЯ» </a:t>
            </a:r>
            <a:r>
              <a:rPr lang="ru-RU" sz="11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МАУ «ЦК </a:t>
            </a:r>
            <a:r>
              <a:rPr lang="ru-RU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«Югра-презент</a:t>
            </a:r>
            <a:r>
              <a:rPr lang="ru-RU" sz="11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», г.Югорск-2.</a:t>
            </a:r>
            <a:endParaRPr lang="ru-RU" sz="11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86906" y="1218071"/>
            <a:ext cx="225528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25 </a:t>
            </a:r>
            <a:r>
              <a:rPr lang="ru-RU" sz="1100" dirty="0" smtClean="0"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спектаклей / </a:t>
            </a:r>
            <a:r>
              <a:rPr lang="ru-RU" sz="11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329 участников</a:t>
            </a:r>
          </a:p>
          <a:p>
            <a:r>
              <a:rPr lang="ru-RU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Народный самодеятельный театр «ВЕРСИЯ» МАУ «ЦК «Югра-презент», г.Югорск-2</a:t>
            </a:r>
            <a:r>
              <a:rPr lang="ru-RU" sz="11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.</a:t>
            </a:r>
            <a:endParaRPr lang="ru-RU" sz="11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41" name="Рисунок 40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52" b="78905"/>
          <a:stretch/>
        </p:blipFill>
        <p:spPr>
          <a:xfrm>
            <a:off x="10694919" y="68262"/>
            <a:ext cx="555465" cy="640458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" t="12972" r="59317" b="14377"/>
          <a:stretch/>
        </p:blipFill>
        <p:spPr>
          <a:xfrm>
            <a:off x="11313994" y="100432"/>
            <a:ext cx="783597" cy="658253"/>
          </a:xfrm>
          <a:prstGeom prst="rect">
            <a:avLst/>
          </a:prstGeom>
        </p:spPr>
      </p:pic>
      <p:sp>
        <p:nvSpPr>
          <p:cNvPr id="38" name="Прямоугольная выноска 37"/>
          <p:cNvSpPr/>
          <p:nvPr/>
        </p:nvSpPr>
        <p:spPr>
          <a:xfrm>
            <a:off x="487199" y="4930833"/>
            <a:ext cx="3392317" cy="1010651"/>
          </a:xfrm>
          <a:prstGeom prst="wedgeRectCallout">
            <a:avLst>
              <a:gd name="adj1" fmla="val 51069"/>
              <a:gd name="adj2" fmla="val 96880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304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614789" y="4933002"/>
            <a:ext cx="911295" cy="608681"/>
          </a:xfrm>
          <a:prstGeom prst="rect">
            <a:avLst/>
          </a:prstGeom>
          <a:solidFill>
            <a:srgbClr val="D5001E"/>
          </a:solidFill>
          <a:ln>
            <a:solidFill>
              <a:srgbClr val="BE56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TextBox 42"/>
          <p:cNvSpPr txBox="1"/>
          <p:nvPr/>
        </p:nvSpPr>
        <p:spPr>
          <a:xfrm>
            <a:off x="622146" y="4984441"/>
            <a:ext cx="9885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2013</a:t>
            </a:r>
            <a:endParaRPr lang="ru-RU" sz="2400" b="1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583127" y="4962520"/>
            <a:ext cx="2261343" cy="964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21 </a:t>
            </a:r>
            <a:r>
              <a:rPr lang="ru-RU" sz="11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спектакль / 305 участников</a:t>
            </a:r>
          </a:p>
          <a:p>
            <a:r>
              <a:rPr lang="ru-RU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ГРАН-ПРИ – Югорский Художественный Театр МАУ</a:t>
            </a:r>
          </a:p>
          <a:p>
            <a:r>
              <a:rPr lang="ru-RU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 «ЦК «Югра-презент», г. </a:t>
            </a:r>
            <a:r>
              <a:rPr lang="ru-RU" sz="11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Югорск</a:t>
            </a:r>
            <a:endParaRPr lang="ru-RU" sz="11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endParaRPr lang="ru-RU" sz="11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8551961" y="1129984"/>
            <a:ext cx="345399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132 </a:t>
            </a: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интервью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16</a:t>
            </a: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 прямых эфиров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1500 </a:t>
            </a: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рецензий</a:t>
            </a:r>
          </a:p>
          <a:p>
            <a:endParaRPr lang="ru-RU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ВОЛОНТЕРЫ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78 </a:t>
            </a: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кураторов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500 </a:t>
            </a: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участников Пресс-центра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16 </a:t>
            </a: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добровольцев-помощников для людей с ОВЗ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48</a:t>
            </a: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 дипломных работ выпускников ДШИ </a:t>
            </a:r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308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28" t="11791" r="190" b="14993"/>
          <a:stretch/>
        </p:blipFill>
        <p:spPr>
          <a:xfrm flipH="1">
            <a:off x="-1" y="-13648"/>
            <a:ext cx="12201097" cy="686482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16786" y="69441"/>
            <a:ext cx="4285688" cy="461665"/>
          </a:xfrm>
          <a:prstGeom prst="rect">
            <a:avLst/>
          </a:prstGeom>
          <a:noFill/>
          <a:ln w="38100"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>
                <a:latin typeface="Segoe UI Light" panose="020B0502040204020203" pitchFamily="34" charset="0"/>
              </a:rPr>
              <a:t>МАУ «ЦК «ЮГРА-ПРЕЗЕНТ» 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617235" y="3198085"/>
            <a:ext cx="57816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7" name="Равнобедренный треугольник 16"/>
          <p:cNvSpPr/>
          <p:nvPr/>
        </p:nvSpPr>
        <p:spPr>
          <a:xfrm rot="5400000">
            <a:off x="-1807149" y="1795619"/>
            <a:ext cx="6869532" cy="3255234"/>
          </a:xfrm>
          <a:prstGeom prst="triangle">
            <a:avLst/>
          </a:prstGeom>
          <a:solidFill>
            <a:srgbClr val="D5001E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Нашивка 14"/>
          <p:cNvSpPr/>
          <p:nvPr/>
        </p:nvSpPr>
        <p:spPr>
          <a:xfrm>
            <a:off x="109601" y="-1"/>
            <a:ext cx="5280932" cy="6858001"/>
          </a:xfrm>
          <a:prstGeom prst="chevron">
            <a:avLst>
              <a:gd name="adj" fmla="val 62012"/>
            </a:avLst>
          </a:prstGeom>
          <a:blipFill>
            <a:blip r:embed="rId3"/>
            <a:srcRect/>
            <a:stretch>
              <a:fillRect l="-39948" t="-22194" r="-40091" b="-4921"/>
            </a:stretch>
          </a:blip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799" y="1884285"/>
            <a:ext cx="22663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ЦЕНТР СОЦИАЛЬНЫХ ИННОВАЦИЙ В СФЕРЕ КУЛЬТУРЫ</a:t>
            </a:r>
            <a:endParaRPr lang="ru-RU" sz="24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" t="12972" r="59317" b="14377"/>
          <a:stretch/>
        </p:blipFill>
        <p:spPr>
          <a:xfrm>
            <a:off x="11313994" y="100432"/>
            <a:ext cx="783597" cy="658253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2750068" y="78381"/>
            <a:ext cx="38003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Segoe UI Light" panose="020B0502040204020203" pitchFamily="34" charset="0"/>
                <a:cs typeface="Segoe UI Semibold" panose="020B0702040204020203" pitchFamily="34" charset="0"/>
              </a:rPr>
              <a:t>#</a:t>
            </a:r>
            <a:r>
              <a:rPr lang="ru-RU" sz="2400" dirty="0" smtClean="0">
                <a:latin typeface="Segoe UI Light" panose="020B0502040204020203" pitchFamily="34" charset="0"/>
                <a:cs typeface="Segoe UI Semibold" panose="020B0702040204020203" pitchFamily="34" charset="0"/>
              </a:rPr>
              <a:t>РЕСУРСНЫЙ_ЦЕНТР</a:t>
            </a:r>
            <a:endParaRPr lang="ru-RU" sz="2400" dirty="0">
              <a:latin typeface="Segoe UI Light" panose="020B05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03639" y="3774200"/>
            <a:ext cx="1554057" cy="1518761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11" r="22792"/>
          <a:stretch/>
        </p:blipFill>
        <p:spPr>
          <a:xfrm>
            <a:off x="356797" y="4036876"/>
            <a:ext cx="986638" cy="1059643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6102788" y="1349553"/>
            <a:ext cx="4597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ПОДДЕРЖКА НКО, СОНКО</a:t>
            </a:r>
            <a:endParaRPr lang="ru-RU" sz="2800" b="1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109234" y="2944378"/>
            <a:ext cx="4597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ВОЛОНТЕРСТВО</a:t>
            </a:r>
            <a:endParaRPr lang="ru-RU" sz="2800" b="1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96000" y="4556047"/>
            <a:ext cx="4597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ДОБРОВОЛЬЧЕСТВО</a:t>
            </a:r>
            <a:endParaRPr lang="ru-RU" sz="2800" b="1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6109234" y="3500438"/>
            <a:ext cx="5713684" cy="0"/>
          </a:xfrm>
          <a:prstGeom prst="line">
            <a:avLst/>
          </a:prstGeom>
          <a:ln w="38100">
            <a:solidFill>
              <a:srgbClr val="D50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6102788" y="1855204"/>
            <a:ext cx="5713684" cy="0"/>
          </a:xfrm>
          <a:prstGeom prst="line">
            <a:avLst/>
          </a:prstGeom>
          <a:ln w="38100">
            <a:solidFill>
              <a:srgbClr val="D50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6109234" y="5096258"/>
            <a:ext cx="5713684" cy="0"/>
          </a:xfrm>
          <a:prstGeom prst="line">
            <a:avLst/>
          </a:prstGeom>
          <a:ln w="38100">
            <a:solidFill>
              <a:srgbClr val="D50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8449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3" t="26230" r="5078" b="11908"/>
          <a:stretch/>
        </p:blipFill>
        <p:spPr>
          <a:xfrm>
            <a:off x="-8653" y="0"/>
            <a:ext cx="12248707" cy="684736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42584" y="2460167"/>
            <a:ext cx="29941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Стать Лауреатом Фестиваля престижно – это важное профессиональное достижение театральных коллективов, но не менее важно – финансовая поддержка. </a:t>
            </a:r>
          </a:p>
          <a:p>
            <a:r>
              <a:rPr lang="ru-RU" sz="14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С 2006 года </a:t>
            </a:r>
            <a:r>
              <a:rPr lang="ru-RU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утверждена </a:t>
            </a:r>
            <a:r>
              <a:rPr lang="ru-RU" sz="14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премия Главы </a:t>
            </a:r>
            <a:r>
              <a:rPr lang="ru-RU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города </a:t>
            </a:r>
            <a:r>
              <a:rPr lang="ru-RU" sz="14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Югорска. </a:t>
            </a:r>
            <a:endParaRPr lang="ru-RU" sz="14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EFDFF"/>
              </a:clrFrom>
              <a:clrTo>
                <a:srgbClr val="FEFD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17" t="7933" r="7633" b="11736"/>
          <a:stretch/>
        </p:blipFill>
        <p:spPr>
          <a:xfrm>
            <a:off x="4242577" y="0"/>
            <a:ext cx="6987654" cy="663281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144050" y="3616575"/>
            <a:ext cx="20576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2006 </a:t>
            </a:r>
            <a:r>
              <a:rPr lang="ru-RU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год</a:t>
            </a:r>
          </a:p>
          <a:p>
            <a:pPr algn="ctr"/>
            <a:r>
              <a:rPr lang="ru-RU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ЮХТ, </a:t>
            </a:r>
          </a:p>
          <a:p>
            <a:pPr algn="ctr"/>
            <a:r>
              <a:rPr lang="ru-RU" sz="900" b="1" dirty="0" smtClean="0">
                <a:solidFill>
                  <a:srgbClr val="D5001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ЮГОРСК</a:t>
            </a:r>
            <a:r>
              <a:rPr lang="ru-RU" sz="90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</a:p>
          <a:p>
            <a:pPr algn="ctr"/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– </a:t>
            </a:r>
            <a:r>
              <a:rPr lang="ru-RU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150.000 </a:t>
            </a:r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рублей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990882" y="788903"/>
            <a:ext cx="121920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2009 </a:t>
            </a:r>
            <a:r>
              <a:rPr lang="ru-RU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год</a:t>
            </a:r>
          </a:p>
          <a:p>
            <a:pPr algn="ctr"/>
            <a:r>
              <a:rPr lang="ru-RU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«Учебный </a:t>
            </a:r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театр колледжа русской культуры им. Знаменского» </a:t>
            </a:r>
            <a:endParaRPr lang="ru-RU" sz="9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/>
            <a:r>
              <a:rPr lang="ru-RU" sz="900" b="1" dirty="0" smtClean="0">
                <a:solidFill>
                  <a:srgbClr val="D5001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Г. СУРГУТ</a:t>
            </a:r>
          </a:p>
          <a:p>
            <a:pPr algn="ctr"/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– </a:t>
            </a:r>
            <a:r>
              <a:rPr lang="ru-RU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20.000 рублей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477285" y="4499736"/>
            <a:ext cx="16887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2011 год</a:t>
            </a:r>
          </a:p>
          <a:p>
            <a:pPr lvl="0" algn="ctr"/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«Чародеи», </a:t>
            </a:r>
            <a:endParaRPr lang="ru-RU" sz="9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lvl="0" algn="ctr"/>
            <a:r>
              <a:rPr lang="ru-RU" sz="900" b="1" dirty="0" smtClean="0">
                <a:solidFill>
                  <a:srgbClr val="D5001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Г. ЮГОРСК </a:t>
            </a:r>
          </a:p>
          <a:p>
            <a:pPr lvl="0" algn="ctr"/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– </a:t>
            </a:r>
            <a:r>
              <a:rPr lang="ru-RU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25.000 рублей</a:t>
            </a:r>
            <a:endParaRPr lang="ru-RU" sz="9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45411" y="748499"/>
            <a:ext cx="15546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2013 </a:t>
            </a:r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год</a:t>
            </a:r>
          </a:p>
          <a:p>
            <a:pPr lvl="0" algn="ctr"/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Детский образцовый </a:t>
            </a:r>
            <a:endParaRPr lang="ru-RU" sz="9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lvl="0" algn="ctr"/>
            <a:r>
              <a:rPr lang="ru-RU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коллектив </a:t>
            </a:r>
          </a:p>
          <a:p>
            <a:pPr lvl="0" algn="ctr"/>
            <a:r>
              <a:rPr lang="ru-RU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«</a:t>
            </a:r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Театр книги»,</a:t>
            </a:r>
          </a:p>
          <a:p>
            <a:pPr lvl="0" algn="ctr"/>
            <a:r>
              <a:rPr lang="ru-RU" sz="900" b="1" dirty="0" smtClean="0">
                <a:solidFill>
                  <a:srgbClr val="D5001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Г. СУРГУТ</a:t>
            </a:r>
          </a:p>
          <a:p>
            <a:pPr lvl="0" algn="ctr"/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– 15.000 рублей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232167" y="579623"/>
            <a:ext cx="1168422" cy="985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2011 год</a:t>
            </a:r>
          </a:p>
          <a:p>
            <a:pPr lvl="0" algn="ctr">
              <a:lnSpc>
                <a:spcPct val="115000"/>
              </a:lnSpc>
            </a:pPr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Народный самодеятельный театр «Версия», </a:t>
            </a:r>
          </a:p>
          <a:p>
            <a:pPr lvl="0" algn="ctr"/>
            <a:r>
              <a:rPr lang="ru-RU" sz="900" b="1" dirty="0" smtClean="0">
                <a:solidFill>
                  <a:srgbClr val="D5001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ЮГОРСК-2</a:t>
            </a:r>
            <a:endParaRPr lang="ru-RU" sz="900" b="1" dirty="0">
              <a:solidFill>
                <a:srgbClr val="D5001E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lvl="0" algn="ctr"/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– 25.000 </a:t>
            </a:r>
            <a:r>
              <a:rPr lang="ru-RU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рублей</a:t>
            </a:r>
            <a:endParaRPr lang="ru-RU" sz="9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46697" y="2436921"/>
            <a:ext cx="11684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2009 год</a:t>
            </a:r>
          </a:p>
          <a:p>
            <a:pPr algn="ctr"/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ЮХТ, </a:t>
            </a:r>
          </a:p>
          <a:p>
            <a:pPr algn="ctr"/>
            <a:r>
              <a:rPr lang="ru-RU" sz="900" b="1" dirty="0">
                <a:solidFill>
                  <a:srgbClr val="D5001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Г.ЮГОРСК</a:t>
            </a:r>
            <a:r>
              <a:rPr lang="ru-RU" sz="9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</a:p>
          <a:p>
            <a:pPr algn="ctr"/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– 20.000 </a:t>
            </a:r>
            <a:r>
              <a:rPr lang="ru-RU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рублей</a:t>
            </a:r>
            <a:endParaRPr lang="ru-RU" sz="9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378880" y="5372746"/>
            <a:ext cx="148281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2013 год</a:t>
            </a:r>
          </a:p>
          <a:p>
            <a:pPr lvl="0" algn="ctr"/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Детский фольклорный коллектив </a:t>
            </a:r>
          </a:p>
          <a:p>
            <a:pPr lvl="0" algn="ctr"/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«Оленьими тропами»,</a:t>
            </a:r>
          </a:p>
          <a:p>
            <a:pPr lvl="0" algn="ctr"/>
            <a:r>
              <a:rPr lang="ru-RU" sz="900" b="1" dirty="0" smtClean="0">
                <a:solidFill>
                  <a:srgbClr val="D5001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БЕРЕЗОВСКИЙ РАЙОН С.П. САРАНПАУЛЬ</a:t>
            </a:r>
          </a:p>
          <a:p>
            <a:pPr lvl="0" algn="ctr"/>
            <a:r>
              <a:rPr lang="ru-RU" sz="90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– </a:t>
            </a:r>
            <a:r>
              <a:rPr lang="ru-RU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50.000 </a:t>
            </a:r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рублей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9172470" y="5466419"/>
            <a:ext cx="169973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2014 </a:t>
            </a:r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год</a:t>
            </a:r>
          </a:p>
          <a:p>
            <a:pPr algn="ctr"/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Самодеятельный театр </a:t>
            </a:r>
            <a:endParaRPr lang="ru-RU" sz="9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/>
            <a:r>
              <a:rPr lang="ru-RU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татарской </a:t>
            </a:r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культуры «</a:t>
            </a:r>
            <a:r>
              <a:rPr lang="ru-RU" sz="9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Тулпар</a:t>
            </a:r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» </a:t>
            </a:r>
          </a:p>
          <a:p>
            <a:pPr algn="ctr"/>
            <a:r>
              <a:rPr lang="ru-RU" sz="900" b="1" dirty="0" smtClean="0">
                <a:solidFill>
                  <a:srgbClr val="D5001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Г. ЮГОРСК </a:t>
            </a:r>
          </a:p>
          <a:p>
            <a:pPr algn="ctr"/>
            <a:r>
              <a:rPr lang="ru-RU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– </a:t>
            </a:r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20.000 рублей.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336688" y="3530783"/>
            <a:ext cx="1524493" cy="12072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2014 год</a:t>
            </a:r>
          </a:p>
          <a:p>
            <a:pPr lvl="0" algn="ctr">
              <a:lnSpc>
                <a:spcPct val="115000"/>
              </a:lnSpc>
            </a:pPr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Образцовый художественный коллектив театр-студия «Форс-Мажор»,</a:t>
            </a:r>
          </a:p>
          <a:p>
            <a:pPr lvl="0" algn="ctr">
              <a:lnSpc>
                <a:spcPct val="115000"/>
              </a:lnSpc>
            </a:pPr>
            <a:r>
              <a:rPr lang="ru-RU" sz="900" b="1" dirty="0">
                <a:solidFill>
                  <a:srgbClr val="D5001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Г. ЛАНГЕПАС </a:t>
            </a:r>
          </a:p>
          <a:p>
            <a:pPr lvl="0" algn="ctr">
              <a:lnSpc>
                <a:spcPct val="115000"/>
              </a:lnSpc>
            </a:pPr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– 20.000 рублей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836589" y="1850732"/>
            <a:ext cx="165580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2014 год</a:t>
            </a:r>
          </a:p>
          <a:p>
            <a:pPr algn="ctr"/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Национальный семейный театр «</a:t>
            </a:r>
            <a:r>
              <a:rPr lang="ru-RU" sz="9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Ханти</a:t>
            </a:r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ru-RU" sz="9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мощ</a:t>
            </a:r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» </a:t>
            </a:r>
            <a:r>
              <a:rPr lang="ru-RU" sz="900" b="1" dirty="0">
                <a:solidFill>
                  <a:srgbClr val="D5001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БЕРЕЗОВСКИЙ РАЙОН, </a:t>
            </a:r>
          </a:p>
          <a:p>
            <a:pPr algn="ctr"/>
            <a:r>
              <a:rPr lang="ru-RU" sz="900" b="1" dirty="0">
                <a:solidFill>
                  <a:srgbClr val="D5001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П. САРАНПАУЛЬ </a:t>
            </a:r>
          </a:p>
          <a:p>
            <a:pPr algn="ctr"/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– 5.000 рублей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654814" y="63215"/>
            <a:ext cx="162336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2015 год</a:t>
            </a:r>
          </a:p>
          <a:p>
            <a:pPr lvl="0" algn="ctr">
              <a:tabLst>
                <a:tab pos="1257300" algn="l"/>
              </a:tabLst>
            </a:pPr>
            <a:r>
              <a:rPr lang="ru-RU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Театральный коллектив </a:t>
            </a:r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детского этнокультурного стойбища «</a:t>
            </a:r>
            <a:r>
              <a:rPr lang="ru-RU" sz="9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Нумсангёх</a:t>
            </a:r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», </a:t>
            </a:r>
            <a:endParaRPr lang="ru-RU" sz="9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lvl="0" algn="ctr">
              <a:tabLst>
                <a:tab pos="1257300" algn="l"/>
              </a:tabLst>
            </a:pPr>
            <a:r>
              <a:rPr lang="ru-RU" sz="900" b="1" dirty="0" smtClean="0">
                <a:solidFill>
                  <a:srgbClr val="D5001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С. КАЗЫМ, БЕЛОЯРСКОГО РАЙОНА</a:t>
            </a:r>
          </a:p>
          <a:p>
            <a:pPr lvl="0" algn="ctr">
              <a:tabLst>
                <a:tab pos="1257300" algn="l"/>
              </a:tabLst>
            </a:pPr>
            <a:r>
              <a:rPr lang="ru-RU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– </a:t>
            </a:r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35.000 рублей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6228" y="52457"/>
            <a:ext cx="506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#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ПОДДЕРЖКА_КОЛЛЕКТИВОВ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0500481" y="1960137"/>
            <a:ext cx="158332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1257300" algn="l"/>
              </a:tabLst>
            </a:pPr>
            <a:r>
              <a:rPr lang="ru-RU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2016 год</a:t>
            </a:r>
          </a:p>
          <a:p>
            <a:pPr lvl="0" algn="ctr">
              <a:tabLst>
                <a:tab pos="1257300" algn="l"/>
              </a:tabLst>
            </a:pPr>
            <a:r>
              <a:rPr lang="ru-RU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Фольклорный детский самодеятельный коллектив </a:t>
            </a:r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«Оленьими тропами», </a:t>
            </a:r>
            <a:r>
              <a:rPr lang="ru-RU" sz="900" b="1" dirty="0" smtClean="0">
                <a:solidFill>
                  <a:srgbClr val="FF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БЕРЁЗОВСКИЙ РАЙОН, С.П.САРАНПАУЛЬ</a:t>
            </a:r>
            <a:endParaRPr lang="ru-RU" sz="9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lvl="0" algn="ctr">
              <a:tabLst>
                <a:tab pos="1257300" algn="l"/>
              </a:tabLst>
            </a:pPr>
            <a:r>
              <a:rPr lang="ru-RU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– 45.000 </a:t>
            </a:r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рублей 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9965210" y="3731991"/>
            <a:ext cx="151932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2016 год</a:t>
            </a:r>
          </a:p>
          <a:p>
            <a:pPr lvl="0" algn="ctr">
              <a:tabLst>
                <a:tab pos="1257300" algn="l"/>
              </a:tabLst>
            </a:pPr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«Театральный Центр «НОРД» </a:t>
            </a:r>
            <a:endParaRPr lang="ru-RU" sz="9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lvl="0" algn="ctr">
              <a:tabLst>
                <a:tab pos="1257300" algn="l"/>
              </a:tabLst>
            </a:pPr>
            <a:r>
              <a:rPr lang="ru-RU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ООО </a:t>
            </a:r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«Газпром </a:t>
            </a:r>
            <a:r>
              <a:rPr lang="ru-RU" sz="9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трансгаз</a:t>
            </a:r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ru-RU" sz="9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Югорск</a:t>
            </a:r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», </a:t>
            </a:r>
          </a:p>
          <a:p>
            <a:pPr lvl="0" algn="ctr">
              <a:tabLst>
                <a:tab pos="1257300" algn="l"/>
              </a:tabLst>
            </a:pPr>
            <a:r>
              <a:rPr lang="ru-RU" sz="900" b="1" dirty="0" smtClean="0">
                <a:solidFill>
                  <a:srgbClr val="FF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Г.ЮГОРСК</a:t>
            </a:r>
            <a:r>
              <a:rPr lang="ru-RU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ru-RU" sz="9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lvl="0" algn="ctr">
              <a:tabLst>
                <a:tab pos="1257300" algn="l"/>
              </a:tabLst>
            </a:pPr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– 45.000 рублей 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4827200" y="3378918"/>
            <a:ext cx="905614" cy="1525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2017 </a:t>
            </a:r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год</a:t>
            </a:r>
          </a:p>
          <a:p>
            <a:pPr lvl="0" algn="ctr">
              <a:lnSpc>
                <a:spcPct val="115000"/>
              </a:lnSpc>
            </a:pPr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театральному коллективу «Атмосфера», </a:t>
            </a:r>
          </a:p>
          <a:p>
            <a:pPr lvl="0" algn="ctr">
              <a:lnSpc>
                <a:spcPct val="115000"/>
              </a:lnSpc>
            </a:pPr>
            <a:r>
              <a:rPr lang="ru-RU" sz="900" b="1" dirty="0" smtClean="0">
                <a:solidFill>
                  <a:srgbClr val="FF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СУРГУТСКИЙ РАЙОН, Г.П. БЕЛЫЙ ЯР.</a:t>
            </a:r>
          </a:p>
          <a:p>
            <a:pPr lvl="0" algn="ctr">
              <a:lnSpc>
                <a:spcPct val="115000"/>
              </a:lnSpc>
            </a:pPr>
            <a:r>
              <a:rPr lang="ru-RU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– </a:t>
            </a:r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15.000 </a:t>
            </a:r>
            <a:r>
              <a:rPr lang="ru-RU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рублей</a:t>
            </a:r>
            <a:endParaRPr lang="ru-RU" sz="9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038849" y="5667727"/>
            <a:ext cx="13045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2017 год </a:t>
            </a:r>
            <a:endParaRPr lang="ru-RU" sz="9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/>
            <a:r>
              <a:rPr lang="ru-RU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Театральный </a:t>
            </a:r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коллектив «СЮЖЕТ», </a:t>
            </a:r>
          </a:p>
          <a:p>
            <a:pPr lvl="0" algn="ctr"/>
            <a:r>
              <a:rPr lang="ru-RU" sz="900" b="1" dirty="0" smtClean="0">
                <a:solidFill>
                  <a:srgbClr val="FF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СУРГУТСКИЙ РАЙОН, С.П. СЫТОМИНО</a:t>
            </a:r>
          </a:p>
          <a:p>
            <a:pPr lvl="0" algn="ctr"/>
            <a:r>
              <a:rPr lang="ru-RU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– </a:t>
            </a:r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15.000 рублей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10496771" y="4855681"/>
            <a:ext cx="14668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2017 год</a:t>
            </a:r>
          </a:p>
          <a:p>
            <a:pPr lvl="0" algn="ctr"/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Народный самодеятельный театр «Версия», </a:t>
            </a:r>
          </a:p>
          <a:p>
            <a:pPr lvl="0" algn="ctr"/>
            <a:r>
              <a:rPr lang="ru-RU" sz="900" b="1" dirty="0" smtClean="0">
                <a:solidFill>
                  <a:srgbClr val="FF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Г. ЮГОРСК-2</a:t>
            </a:r>
          </a:p>
          <a:p>
            <a:pPr lvl="0" algn="ctr"/>
            <a:r>
              <a:rPr lang="ru-RU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–  </a:t>
            </a:r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45.000 рублей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6691143" y="4793820"/>
            <a:ext cx="10889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2017 год</a:t>
            </a:r>
          </a:p>
          <a:p>
            <a:pPr lvl="0" algn="ctr"/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ЮХТ,</a:t>
            </a:r>
          </a:p>
          <a:p>
            <a:pPr lvl="0" algn="ctr"/>
            <a:r>
              <a:rPr lang="ru-RU" sz="900" b="1" dirty="0" smtClean="0">
                <a:solidFill>
                  <a:srgbClr val="FF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Г. ЮГОРСК</a:t>
            </a:r>
          </a:p>
          <a:p>
            <a:pPr lvl="0" algn="ctr"/>
            <a:r>
              <a:rPr lang="ru-RU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– </a:t>
            </a:r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15.000 рублей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7757632" y="-34279"/>
            <a:ext cx="2232501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2018 </a:t>
            </a:r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год</a:t>
            </a:r>
          </a:p>
          <a:p>
            <a:pPr lvl="0" algn="ctr">
              <a:lnSpc>
                <a:spcPct val="115000"/>
              </a:lnSpc>
            </a:pPr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Народный самодеятельный театр «Версия», </a:t>
            </a:r>
            <a:r>
              <a:rPr lang="ru-RU" sz="900" b="1" dirty="0" smtClean="0">
                <a:solidFill>
                  <a:srgbClr val="FF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Г. ЮГОРСК-2</a:t>
            </a:r>
          </a:p>
          <a:p>
            <a:pPr lvl="0" algn="ctr">
              <a:lnSpc>
                <a:spcPct val="115000"/>
              </a:lnSpc>
            </a:pPr>
            <a:r>
              <a:rPr lang="ru-RU" sz="9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–  50.000 </a:t>
            </a:r>
            <a:r>
              <a:rPr lang="ru-RU" sz="900" dirty="0">
                <a:latin typeface="Segoe UI Light" panose="020B0502040204020203" pitchFamily="34" charset="0"/>
                <a:cs typeface="Segoe UI Light" panose="020B0502040204020203" pitchFamily="34" charset="0"/>
              </a:rPr>
              <a:t>рублей</a:t>
            </a: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52" b="78905"/>
          <a:stretch/>
        </p:blipFill>
        <p:spPr>
          <a:xfrm>
            <a:off x="10694919" y="68262"/>
            <a:ext cx="555465" cy="640458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" t="12972" r="59317" b="14377"/>
          <a:stretch/>
        </p:blipFill>
        <p:spPr>
          <a:xfrm>
            <a:off x="11313994" y="100432"/>
            <a:ext cx="783597" cy="658253"/>
          </a:xfrm>
          <a:prstGeom prst="rect">
            <a:avLst/>
          </a:prstGeom>
        </p:spPr>
      </p:pic>
      <p:sp>
        <p:nvSpPr>
          <p:cNvPr id="27" name="Овал 26"/>
          <p:cNvSpPr/>
          <p:nvPr/>
        </p:nvSpPr>
        <p:spPr>
          <a:xfrm>
            <a:off x="411076" y="713064"/>
            <a:ext cx="1554057" cy="1518761"/>
          </a:xfrm>
          <a:prstGeom prst="ellipse">
            <a:avLst/>
          </a:prstGeom>
          <a:solidFill>
            <a:srgbClr val="D5001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834" y="1222197"/>
            <a:ext cx="797906" cy="684531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7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683" y="1032571"/>
            <a:ext cx="466682" cy="58277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129814" y="813505"/>
            <a:ext cx="24137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ЮГОРСК – ТЕРРИТОРИЯ КУЛЬТУРЫ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925873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0-tub-ru.yandex.net/i?id=2515bd87e20e511648b88eabfad3486e-l&amp;n=13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53" t="11461" r="5154" b="11621"/>
          <a:stretch/>
        </p:blipFill>
        <p:spPr bwMode="auto">
          <a:xfrm>
            <a:off x="-529389" y="-178877"/>
            <a:ext cx="12721390" cy="710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52" b="78905"/>
          <a:stretch/>
        </p:blipFill>
        <p:spPr>
          <a:xfrm>
            <a:off x="10694919" y="68262"/>
            <a:ext cx="555465" cy="6404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" t="12972" r="59317" b="14377"/>
          <a:stretch/>
        </p:blipFill>
        <p:spPr>
          <a:xfrm>
            <a:off x="11313994" y="100432"/>
            <a:ext cx="783597" cy="65825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76014" y="68262"/>
            <a:ext cx="4344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#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ПРИТЯЖЕНИЕ_РЕСУРСОВ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2888865077"/>
              </p:ext>
            </p:extLst>
          </p:nvPr>
        </p:nvGraphicFramePr>
        <p:xfrm>
          <a:off x="1483577" y="636289"/>
          <a:ext cx="9281994" cy="60515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0" name="Овал 9"/>
          <p:cNvSpPr/>
          <p:nvPr/>
        </p:nvSpPr>
        <p:spPr>
          <a:xfrm>
            <a:off x="5133754" y="2541182"/>
            <a:ext cx="1894367" cy="1786266"/>
          </a:xfrm>
          <a:prstGeom prst="ellipse">
            <a:avLst/>
          </a:prstGeom>
          <a:solidFill>
            <a:srgbClr val="D5001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11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6118" b="66471" l="28438" r="72438">
                        <a14:foregroundMark x1="36688" y1="24471" x2="36688" y2="24471"/>
                        <a14:foregroundMark x1="50813" y1="36706" x2="50813" y2="36706"/>
                        <a14:foregroundMark x1="51875" y1="26412" x2="51875" y2="26412"/>
                        <a14:foregroundMark x1="58250" y1="29471" x2="58250" y2="294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343" t="16124" r="27651" b="33643"/>
          <a:stretch/>
        </p:blipFill>
        <p:spPr>
          <a:xfrm>
            <a:off x="5375428" y="2625110"/>
            <a:ext cx="1498292" cy="1569677"/>
          </a:xfrm>
          <a:prstGeom prst="rect">
            <a:avLst/>
          </a:prstGeom>
        </p:spPr>
      </p:pic>
      <p:sp>
        <p:nvSpPr>
          <p:cNvPr id="9" name="Овал 8"/>
          <p:cNvSpPr/>
          <p:nvPr/>
        </p:nvSpPr>
        <p:spPr>
          <a:xfrm>
            <a:off x="411077" y="758685"/>
            <a:ext cx="1124213" cy="1126559"/>
          </a:xfrm>
          <a:prstGeom prst="ellipse">
            <a:avLst/>
          </a:prstGeom>
          <a:solidFill>
            <a:srgbClr val="D5001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11" r="22792"/>
          <a:stretch/>
        </p:blipFill>
        <p:spPr>
          <a:xfrm>
            <a:off x="623767" y="926579"/>
            <a:ext cx="787120" cy="845362"/>
          </a:xfrm>
          <a:prstGeom prst="rect">
            <a:avLst/>
          </a:prstGeom>
        </p:spPr>
      </p:pic>
      <p:sp>
        <p:nvSpPr>
          <p:cNvPr id="13" name="Овал 12"/>
          <p:cNvSpPr/>
          <p:nvPr/>
        </p:nvSpPr>
        <p:spPr>
          <a:xfrm>
            <a:off x="358210" y="2284072"/>
            <a:ext cx="1177080" cy="1095651"/>
          </a:xfrm>
          <a:prstGeom prst="ellipse">
            <a:avLst/>
          </a:prstGeom>
          <a:solidFill>
            <a:srgbClr val="D5001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14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886" y="2671819"/>
            <a:ext cx="604353" cy="51848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2510112"/>
            <a:ext cx="353476" cy="441405"/>
          </a:xfrm>
          <a:prstGeom prst="rect">
            <a:avLst/>
          </a:prstGeom>
        </p:spPr>
      </p:pic>
      <p:sp>
        <p:nvSpPr>
          <p:cNvPr id="16" name="Овал 15"/>
          <p:cNvSpPr/>
          <p:nvPr/>
        </p:nvSpPr>
        <p:spPr>
          <a:xfrm>
            <a:off x="358210" y="3774477"/>
            <a:ext cx="1177080" cy="1097774"/>
          </a:xfrm>
          <a:prstGeom prst="ellipse">
            <a:avLst/>
          </a:prstGeom>
          <a:solidFill>
            <a:srgbClr val="D5001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8982" y="3946982"/>
            <a:ext cx="779871" cy="779871"/>
          </a:xfrm>
          <a:prstGeom prst="rect">
            <a:avLst/>
          </a:prstGeom>
        </p:spPr>
      </p:pic>
      <p:sp>
        <p:nvSpPr>
          <p:cNvPr id="18" name="Овал 17"/>
          <p:cNvSpPr/>
          <p:nvPr/>
        </p:nvSpPr>
        <p:spPr>
          <a:xfrm>
            <a:off x="379937" y="5114500"/>
            <a:ext cx="1155353" cy="1137268"/>
          </a:xfrm>
          <a:prstGeom prst="ellipse">
            <a:avLst/>
          </a:prstGeom>
          <a:solidFill>
            <a:srgbClr val="D5001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17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64" y="5158270"/>
            <a:ext cx="903397" cy="90339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273" y="5621554"/>
            <a:ext cx="653434" cy="653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773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52" b="78905"/>
          <a:stretch/>
        </p:blipFill>
        <p:spPr>
          <a:xfrm>
            <a:off x="10694919" y="68262"/>
            <a:ext cx="555465" cy="64045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" t="12972" r="59317" b="14377"/>
          <a:stretch/>
        </p:blipFill>
        <p:spPr>
          <a:xfrm>
            <a:off x="11313994" y="100432"/>
            <a:ext cx="783597" cy="658253"/>
          </a:xfrm>
          <a:prstGeom prst="rect">
            <a:avLst/>
          </a:prstGeom>
        </p:spPr>
      </p:pic>
      <p:sp>
        <p:nvSpPr>
          <p:cNvPr id="6" name="Блок-схема: ссылка на другую страницу 5"/>
          <p:cNvSpPr/>
          <p:nvPr/>
        </p:nvSpPr>
        <p:spPr>
          <a:xfrm>
            <a:off x="4443645" y="0"/>
            <a:ext cx="3698543" cy="5036024"/>
          </a:xfrm>
          <a:prstGeom prst="flowChartOffpageConnector">
            <a:avLst/>
          </a:prstGeom>
          <a:blipFill>
            <a:blip r:embed="rId4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l="-28632" t="-2168" r="-44430" b="-8130"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омб 6"/>
          <p:cNvSpPr/>
          <p:nvPr/>
        </p:nvSpPr>
        <p:spPr>
          <a:xfrm rot="667566">
            <a:off x="7423613" y="2727963"/>
            <a:ext cx="6542612" cy="6057713"/>
          </a:xfrm>
          <a:prstGeom prst="diamond">
            <a:avLst/>
          </a:prstGeom>
          <a:solidFill>
            <a:srgbClr val="D5001E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4443645" y="126898"/>
            <a:ext cx="3698543" cy="40011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#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НОВЫЙ_СЕЗОН_ВЕСНЫ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431348" y="708720"/>
            <a:ext cx="3723135" cy="461665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Что будет? Чего ждать?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595" y="1303853"/>
            <a:ext cx="2916639" cy="313319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72688" y="430362"/>
            <a:ext cx="329827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ТЕАТР ДЛЯ ДЕТЕЙ С РАС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0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РАСШИРЕНИЕ СПЕКТРА НОМИНАЦИЙ ФЕСТИВАЛЯ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0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РЕЖИССЕРСКИЕ КУРСЫ ДЛЯ РУКОВОДИТЕЛЕЙ ЛЮБИТЕЛЬСКИХ ТЕАТРАЛЬНЫХ КОЛЛЕКТИВОВ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0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НОВЫЕ УЧАСТНИКИ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0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НОВЫЕ ПЕРСОНАЖИ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0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НОВЫЕ ТВОРЧЕСКИЕ КОНТАКТЫ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0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617829" y="5099292"/>
            <a:ext cx="317080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8 </a:t>
            </a:r>
            <a:r>
              <a:rPr lang="ru-RU" sz="1600" dirty="0">
                <a:latin typeface="Segoe UI Light" panose="020B0502040204020203" pitchFamily="34" charset="0"/>
                <a:cs typeface="Segoe UI Light" panose="020B0502040204020203" pitchFamily="34" charset="0"/>
              </a:rPr>
              <a:t>(34675) 7-02-58</a:t>
            </a:r>
          </a:p>
          <a:p>
            <a:r>
              <a:rPr lang="ru-RU" sz="1600" dirty="0">
                <a:latin typeface="Segoe UI Light" panose="020B0502040204020203" pitchFamily="34" charset="0"/>
                <a:cs typeface="Segoe UI Light" panose="020B0502040204020203" pitchFamily="34" charset="0"/>
              </a:rPr>
              <a:t>yugra-prezent@mail.ru</a:t>
            </a:r>
          </a:p>
          <a:p>
            <a:r>
              <a:rPr lang="ru-RU" sz="1600" dirty="0" smtClean="0">
                <a:latin typeface="Segoe UI Light" panose="020B0502040204020203" pitchFamily="34" charset="0"/>
                <a:cs typeface="Segoe UI Light" panose="020B0502040204020203" pitchFamily="34" charset="0"/>
                <a:hlinkClick r:id="rId6"/>
              </a:rPr>
              <a:t>https</a:t>
            </a:r>
            <a:r>
              <a:rPr lang="ru-RU" sz="1600" dirty="0">
                <a:latin typeface="Segoe UI Light" panose="020B0502040204020203" pitchFamily="34" charset="0"/>
                <a:cs typeface="Segoe UI Light" panose="020B0502040204020203" pitchFamily="34" charset="0"/>
                <a:hlinkClick r:id="rId6"/>
              </a:rPr>
              <a:t>://</a:t>
            </a:r>
            <a:r>
              <a:rPr lang="ru-RU" sz="1600" dirty="0" smtClean="0">
                <a:latin typeface="Segoe UI Light" panose="020B0502040204020203" pitchFamily="34" charset="0"/>
                <a:cs typeface="Segoe UI Light" panose="020B0502040204020203" pitchFamily="34" charset="0"/>
                <a:hlinkClick r:id="rId6"/>
              </a:rPr>
              <a:t>vk.com/teatralnaya_vesna</a:t>
            </a:r>
            <a:endParaRPr lang="en-US" sz="16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#</a:t>
            </a:r>
            <a:r>
              <a:rPr lang="ru-RU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ТЕАТРАЛЬНАЯВЕСНА2019</a:t>
            </a:r>
          </a:p>
          <a:p>
            <a:r>
              <a:rPr lang="en-US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#</a:t>
            </a:r>
            <a:r>
              <a:rPr lang="ru-RU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ТЕАТРАЛЬНАЯВЕСНА_ЮГОРСК</a:t>
            </a:r>
          </a:p>
        </p:txBody>
      </p:sp>
      <p:pic>
        <p:nvPicPr>
          <p:cNvPr id="17" name="Picture 4" descr="http://qrcoder.ru/code/?https%3A%2F%2Fvk.com%2Fteatralnaya_vesna&amp;10&amp;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8966">
            <a:off x="10188986" y="3467455"/>
            <a:ext cx="1573619" cy="1573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112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2452743068"/>
              </p:ext>
            </p:extLst>
          </p:nvPr>
        </p:nvGraphicFramePr>
        <p:xfrm>
          <a:off x="1311428" y="460023"/>
          <a:ext cx="7889016" cy="50828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6118" b="66471" l="28438" r="72438">
                        <a14:foregroundMark x1="36688" y1="24471" x2="36688" y2="24471"/>
                        <a14:foregroundMark x1="50813" y1="36706" x2="50813" y2="36706"/>
                        <a14:foregroundMark x1="51875" y1="26412" x2="51875" y2="26412"/>
                        <a14:foregroundMark x1="58250" y1="29471" x2="58250" y2="294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343" t="16124" r="27651" b="33643"/>
          <a:stretch/>
        </p:blipFill>
        <p:spPr>
          <a:xfrm>
            <a:off x="5859097" y="3500438"/>
            <a:ext cx="1498292" cy="1569677"/>
          </a:xfrm>
          <a:prstGeom prst="rect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4884323" y="1126132"/>
            <a:ext cx="1239796" cy="1126559"/>
          </a:xfrm>
          <a:prstGeom prst="ellipse">
            <a:avLst/>
          </a:prstGeom>
          <a:solidFill>
            <a:srgbClr val="D5001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11" r="22792"/>
          <a:stretch/>
        </p:blipFill>
        <p:spPr>
          <a:xfrm>
            <a:off x="5110661" y="1266730"/>
            <a:ext cx="787120" cy="845362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7675824" y="1272372"/>
            <a:ext cx="1177080" cy="1095651"/>
          </a:xfrm>
          <a:prstGeom prst="ellipse">
            <a:avLst/>
          </a:prstGeom>
          <a:solidFill>
            <a:srgbClr val="D5001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10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4136" y="1725061"/>
            <a:ext cx="604353" cy="5184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1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563" y="1512856"/>
            <a:ext cx="353476" cy="44140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12173" y="4211261"/>
            <a:ext cx="779871" cy="77987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0332" y="2622208"/>
            <a:ext cx="793991" cy="79399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2044" y="3071723"/>
            <a:ext cx="653434" cy="653434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2105274" y="6134290"/>
            <a:ext cx="8037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Segoe UI Light" panose="020B0502040204020203" pitchFamily="34" charset="0"/>
              </a:rPr>
              <a:t>РЕСУРСНЫЕ ЦЕНТРЫ. </a:t>
            </a:r>
          </a:p>
          <a:p>
            <a:pPr algn="ctr"/>
            <a:r>
              <a:rPr lang="ru-RU" dirty="0" smtClean="0">
                <a:latin typeface="Segoe UI Light" panose="020B0502040204020203" pitchFamily="34" charset="0"/>
              </a:rPr>
              <a:t>МЕХАНИЗМ </a:t>
            </a:r>
            <a:r>
              <a:rPr lang="ru-RU" dirty="0">
                <a:latin typeface="Segoe UI Light" panose="020B0502040204020203" pitchFamily="34" charset="0"/>
              </a:rPr>
              <a:t>РЕАЛИЗАЦИИ КУЛЬТУРНОЙ ПОЛИТИКИ</a:t>
            </a:r>
          </a:p>
        </p:txBody>
      </p:sp>
    </p:spTree>
    <p:extLst>
      <p:ext uri="{BB962C8B-B14F-4D97-AF65-F5344CB8AC3E}">
        <p14:creationId xmlns:p14="http://schemas.microsoft.com/office/powerpoint/2010/main" val="561796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Содержимое 5" descr="20180822_101102.jpg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t="10827"/>
          <a:stretch/>
        </p:blipFill>
        <p:spPr>
          <a:xfrm>
            <a:off x="0" y="-94339"/>
            <a:ext cx="12192000" cy="6952339"/>
          </a:xfrm>
          <a:prstGeom prst="rect">
            <a:avLst/>
          </a:prstGeom>
          <a:ln>
            <a:noFill/>
          </a:ln>
        </p:spPr>
      </p:pic>
      <p:sp>
        <p:nvSpPr>
          <p:cNvPr id="6" name="Параллелограмм 5"/>
          <p:cNvSpPr/>
          <p:nvPr/>
        </p:nvSpPr>
        <p:spPr>
          <a:xfrm flipH="1">
            <a:off x="1856939" y="1081090"/>
            <a:ext cx="4627447" cy="3487126"/>
          </a:xfrm>
          <a:prstGeom prst="parallelogram">
            <a:avLst>
              <a:gd name="adj" fmla="val 56914"/>
            </a:avLst>
          </a:prstGeom>
          <a:solidFill>
            <a:srgbClr val="D5001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" t="12972" r="59317" b="14377"/>
          <a:stretch/>
        </p:blipFill>
        <p:spPr>
          <a:xfrm>
            <a:off x="11313994" y="100432"/>
            <a:ext cx="783597" cy="658253"/>
          </a:xfrm>
          <a:prstGeom prst="rect">
            <a:avLst/>
          </a:prstGeom>
        </p:spPr>
      </p:pic>
      <p:sp>
        <p:nvSpPr>
          <p:cNvPr id="35" name="Параллелограмм 34"/>
          <p:cNvSpPr/>
          <p:nvPr/>
        </p:nvSpPr>
        <p:spPr>
          <a:xfrm flipH="1">
            <a:off x="-1753426" y="-94338"/>
            <a:ext cx="6751471" cy="6984630"/>
          </a:xfrm>
          <a:prstGeom prst="parallelogram">
            <a:avLst>
              <a:gd name="adj" fmla="val 58412"/>
            </a:avLst>
          </a:prstGeom>
          <a:blipFill>
            <a:blip r:embed="rId4"/>
            <a:srcRect/>
            <a:stretch>
              <a:fillRect l="-11379" t="-1690" r="6671" b="-1225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4880068" y="36608"/>
            <a:ext cx="6269764" cy="830997"/>
          </a:xfrm>
          <a:prstGeom prst="rect">
            <a:avLst/>
          </a:prstGeom>
          <a:noFill/>
          <a:ln w="38100"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МБУ «ЦЕНТРАЛИЗОВАННАЯ БИБЛИОТЕЧНАЯ СИСТЕМА Г.ЮГОРСКА»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606462" y="35341"/>
            <a:ext cx="32736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Segoe UI Semibold" panose="020B0702040204020203" pitchFamily="34" charset="0"/>
                <a:cs typeface="Segoe UI Semibold" panose="020B0702040204020203" pitchFamily="34" charset="0"/>
              </a:rPr>
              <a:t>#</a:t>
            </a:r>
            <a:r>
              <a:rPr lang="ru-RU" sz="2400" dirty="0" smtClean="0">
                <a:latin typeface="Segoe UI Semibold" panose="020B0702040204020203" pitchFamily="34" charset="0"/>
                <a:cs typeface="Segoe UI Semibold" panose="020B0702040204020203" pitchFamily="34" charset="0"/>
              </a:rPr>
              <a:t>РЕСУРСНЫЙ_ЦЕНТР</a:t>
            </a:r>
            <a:endParaRPr lang="ru-RU" sz="2400" dirty="0"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446566" y="1254993"/>
            <a:ext cx="25930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ПРАКТИКА РАБОТЫ</a:t>
            </a:r>
          </a:p>
          <a:p>
            <a:pPr algn="ctr"/>
            <a:r>
              <a:rPr lang="ru-RU" sz="24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С ГРАЖДАНАМИ</a:t>
            </a:r>
          </a:p>
          <a:p>
            <a:pPr algn="ctr"/>
            <a:r>
              <a:rPr lang="ru-RU" sz="24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 С ОВЗ</a:t>
            </a:r>
            <a:endParaRPr lang="ru-RU" sz="24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3861083" y="2828784"/>
            <a:ext cx="1554057" cy="1518761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00313" y="3011577"/>
            <a:ext cx="1105940" cy="1105940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6055888" y="1453602"/>
            <a:ext cx="50939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ПОМОЩЬ ЛЮДЯМ, СЕМЬЯМ, ДЕТЯМ С РАС</a:t>
            </a:r>
            <a:endParaRPr lang="ru-RU" sz="2800" b="1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033033" y="3097343"/>
            <a:ext cx="65209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ПОМОЩЬ ЛЮДЯМ С МЕНТАЛЬНЫМИ НАРУШЕНИЯМИ</a:t>
            </a:r>
            <a:endParaRPr lang="ru-RU" sz="2800" b="1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105524" y="4663856"/>
            <a:ext cx="599206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КУЛЬТУРА – МАРШРУТЫ КОМПЛЕКСНОГО СОПРОВОЖДЕНИЯ</a:t>
            </a:r>
            <a:endParaRPr lang="ru-RU" sz="3200" b="1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6109234" y="3500438"/>
            <a:ext cx="5713684" cy="0"/>
          </a:xfrm>
          <a:prstGeom prst="line">
            <a:avLst/>
          </a:prstGeom>
          <a:ln w="38100">
            <a:solidFill>
              <a:srgbClr val="D50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6102788" y="1855204"/>
            <a:ext cx="5713684" cy="0"/>
          </a:xfrm>
          <a:prstGeom prst="line">
            <a:avLst/>
          </a:prstGeom>
          <a:ln w="38100">
            <a:solidFill>
              <a:srgbClr val="D50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6109234" y="5096258"/>
            <a:ext cx="5713684" cy="0"/>
          </a:xfrm>
          <a:prstGeom prst="line">
            <a:avLst/>
          </a:prstGeom>
          <a:ln w="38100">
            <a:solidFill>
              <a:srgbClr val="D50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104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" t="31424" r="12215" b="5035"/>
          <a:stretch/>
        </p:blipFill>
        <p:spPr>
          <a:xfrm flipH="1">
            <a:off x="-3" y="0"/>
            <a:ext cx="12192002" cy="6858000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271310" y="100432"/>
            <a:ext cx="32736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Segoe UI Semibold" panose="020B0702040204020203" pitchFamily="34" charset="0"/>
                <a:cs typeface="Segoe UI Semibold" panose="020B0702040204020203" pitchFamily="34" charset="0"/>
              </a:rPr>
              <a:t>#</a:t>
            </a:r>
            <a:r>
              <a:rPr lang="ru-RU" sz="2400" dirty="0" smtClean="0">
                <a:latin typeface="Segoe UI Semibold" panose="020B0702040204020203" pitchFamily="34" charset="0"/>
                <a:cs typeface="Segoe UI Semibold" panose="020B0702040204020203" pitchFamily="34" charset="0"/>
              </a:rPr>
              <a:t>РЕСУРСНЫЙ_ЦЕНТР</a:t>
            </a:r>
            <a:endParaRPr lang="ru-RU" sz="2400" dirty="0"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29" name="Равнобедренный треугольник 28"/>
          <p:cNvSpPr/>
          <p:nvPr/>
        </p:nvSpPr>
        <p:spPr>
          <a:xfrm rot="16200000" flipH="1">
            <a:off x="7136197" y="1801385"/>
            <a:ext cx="6858002" cy="3255234"/>
          </a:xfrm>
          <a:prstGeom prst="triangle">
            <a:avLst/>
          </a:prstGeom>
          <a:solidFill>
            <a:srgbClr val="D5001E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Нашивка 29"/>
          <p:cNvSpPr/>
          <p:nvPr/>
        </p:nvSpPr>
        <p:spPr>
          <a:xfrm flipH="1">
            <a:off x="6229366" y="-1"/>
            <a:ext cx="5672280" cy="6858001"/>
          </a:xfrm>
          <a:prstGeom prst="chevron">
            <a:avLst>
              <a:gd name="adj" fmla="val 57000"/>
            </a:avLst>
          </a:prstGeom>
          <a:blipFill>
            <a:blip r:embed="rId3"/>
            <a:srcRect/>
            <a:stretch>
              <a:fillRect l="-2095" t="-13390" r="-24183" b="-8195"/>
            </a:stretch>
          </a:blip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" t="12972" r="59317" b="14377"/>
          <a:stretch/>
        </p:blipFill>
        <p:spPr>
          <a:xfrm>
            <a:off x="11313994" y="100432"/>
            <a:ext cx="783597" cy="658253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3557074" y="107469"/>
            <a:ext cx="7078711" cy="461665"/>
          </a:xfrm>
          <a:prstGeom prst="rect">
            <a:avLst/>
          </a:prstGeom>
          <a:noFill/>
          <a:ln w="38100"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МБУ «МУЗЕЙ ИСТОРИИ И ЭТНОГРАФИИ»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033310" y="1431195"/>
            <a:ext cx="5034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БРЕНДИРОВАНИЕ ТЕРРИТОРИИ</a:t>
            </a:r>
            <a:endParaRPr lang="ru-RU" sz="2800" b="1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2316" y="2652306"/>
            <a:ext cx="572793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АДМИНИСТРИРОВАНИЕ СТРАНИЦЫ </a:t>
            </a:r>
          </a:p>
          <a:p>
            <a:pPr algn="r"/>
            <a:r>
              <a:rPr lang="ru-RU" sz="280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«ВСТРЕТИМСЯ В ЮГОРСКЕ»</a:t>
            </a:r>
            <a:endParaRPr lang="ru-RU" sz="2800" b="1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475595" y="4665518"/>
            <a:ext cx="4597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ВОРОТА В ЮГРУ</a:t>
            </a:r>
            <a:endParaRPr lang="ru-RU" sz="2800" b="1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7" name="Овал 36"/>
          <p:cNvSpPr/>
          <p:nvPr/>
        </p:nvSpPr>
        <p:spPr>
          <a:xfrm>
            <a:off x="10498865" y="3688569"/>
            <a:ext cx="1554057" cy="1518761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6362" y="4133849"/>
            <a:ext cx="797906" cy="684531"/>
          </a:xfrm>
          <a:prstGeom prst="rect">
            <a:avLst/>
          </a:prstGeom>
        </p:spPr>
      </p:pic>
      <p:sp>
        <p:nvSpPr>
          <p:cNvPr id="40" name="Прямоугольник 39"/>
          <p:cNvSpPr/>
          <p:nvPr/>
        </p:nvSpPr>
        <p:spPr>
          <a:xfrm>
            <a:off x="9437814" y="2256934"/>
            <a:ext cx="25930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ЮГОРСК – ТЕРРИТОРИЯ КУЛЬТУРЫ</a:t>
            </a:r>
          </a:p>
          <a:p>
            <a:pPr algn="r"/>
            <a:endParaRPr lang="ru-RU" sz="24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388762" y="3500438"/>
            <a:ext cx="5713684" cy="0"/>
          </a:xfrm>
          <a:prstGeom prst="line">
            <a:avLst/>
          </a:prstGeom>
          <a:ln w="38100">
            <a:solidFill>
              <a:srgbClr val="D50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82316" y="1855204"/>
            <a:ext cx="5713684" cy="0"/>
          </a:xfrm>
          <a:prstGeom prst="line">
            <a:avLst/>
          </a:prstGeom>
          <a:ln w="38100">
            <a:solidFill>
              <a:srgbClr val="D50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88762" y="5096258"/>
            <a:ext cx="5713684" cy="0"/>
          </a:xfrm>
          <a:prstGeom prst="line">
            <a:avLst/>
          </a:prstGeom>
          <a:ln w="38100">
            <a:solidFill>
              <a:srgbClr val="D50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Рисунок 21"/>
          <p:cNvPicPr>
            <a:picLocks noChangeAspect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9211" y="3944223"/>
            <a:ext cx="466682" cy="582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74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Содержимое 5"/>
          <p:cNvPicPr>
            <a:picLocks noChangeAspect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21" t="8802" r="3490" b="35283"/>
          <a:stretch/>
        </p:blipFill>
        <p:spPr>
          <a:xfrm>
            <a:off x="-19050" y="-57150"/>
            <a:ext cx="12211050" cy="6915150"/>
          </a:xfrm>
          <a:prstGeom prst="rect">
            <a:avLst/>
          </a:prstGeom>
        </p:spPr>
      </p:pic>
      <p:sp>
        <p:nvSpPr>
          <p:cNvPr id="6" name="Параллелограмм 5"/>
          <p:cNvSpPr/>
          <p:nvPr/>
        </p:nvSpPr>
        <p:spPr>
          <a:xfrm flipH="1">
            <a:off x="-3149267" y="-704850"/>
            <a:ext cx="7083957" cy="7562850"/>
          </a:xfrm>
          <a:prstGeom prst="parallelogram">
            <a:avLst>
              <a:gd name="adj" fmla="val 61101"/>
            </a:avLst>
          </a:prstGeom>
          <a:solidFill>
            <a:srgbClr val="D5001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" t="12972" r="59317" b="14377"/>
          <a:stretch/>
        </p:blipFill>
        <p:spPr>
          <a:xfrm>
            <a:off x="11313994" y="100432"/>
            <a:ext cx="783597" cy="658253"/>
          </a:xfrm>
          <a:prstGeom prst="rect">
            <a:avLst/>
          </a:prstGeom>
        </p:spPr>
      </p:pic>
      <p:sp>
        <p:nvSpPr>
          <p:cNvPr id="35" name="Параллелограмм 34"/>
          <p:cNvSpPr/>
          <p:nvPr/>
        </p:nvSpPr>
        <p:spPr>
          <a:xfrm flipH="1">
            <a:off x="37305" y="-94338"/>
            <a:ext cx="6852225" cy="6952337"/>
          </a:xfrm>
          <a:prstGeom prst="parallelogram">
            <a:avLst>
              <a:gd name="adj" fmla="val 58412"/>
            </a:avLst>
          </a:prstGeom>
          <a:blipFill>
            <a:blip r:embed="rId4"/>
            <a:srcRect/>
            <a:stretch>
              <a:fillRect l="-20218" t="-12141" r="-28411" b="-18135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7241792" y="100432"/>
            <a:ext cx="4072201" cy="830997"/>
          </a:xfrm>
          <a:prstGeom prst="rect">
            <a:avLst/>
          </a:prstGeom>
          <a:noFill/>
          <a:ln w="38100"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МБУ ДО «ДЕТСКАЯ </a:t>
            </a:r>
          </a:p>
          <a:p>
            <a:r>
              <a:rPr lang="ru-RU" sz="2400" b="1" dirty="0" smtClean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ШКОЛА ИСКУССТВ»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34690" y="100432"/>
            <a:ext cx="32736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Segoe UI Semibold" panose="020B0702040204020203" pitchFamily="34" charset="0"/>
                <a:cs typeface="Segoe UI Semibold" panose="020B0702040204020203" pitchFamily="34" charset="0"/>
              </a:rPr>
              <a:t>#</a:t>
            </a:r>
            <a:r>
              <a:rPr lang="ru-RU" sz="2400" dirty="0" smtClean="0">
                <a:latin typeface="Segoe UI Semibold" panose="020B0702040204020203" pitchFamily="34" charset="0"/>
                <a:cs typeface="Segoe UI Semibold" panose="020B0702040204020203" pitchFamily="34" charset="0"/>
              </a:rPr>
              <a:t>РЕСУРСНЫЙ_ЦЕНТР</a:t>
            </a:r>
            <a:endParaRPr lang="ru-RU" sz="2400" dirty="0"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-187029" y="3295843"/>
            <a:ext cx="25930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ЦЕНТР </a:t>
            </a:r>
          </a:p>
          <a:p>
            <a:pPr algn="ctr"/>
            <a:r>
              <a:rPr lang="ru-RU" sz="24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ПОДДЕРЖКИ ПРОЕКТА</a:t>
            </a:r>
          </a:p>
          <a:p>
            <a:pPr algn="ctr"/>
            <a:r>
              <a:rPr lang="ru-RU" sz="24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 ПФДО</a:t>
            </a:r>
            <a:endParaRPr lang="ru-RU" sz="24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1369823" y="5170759"/>
            <a:ext cx="1554057" cy="1518761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>
            <a:off x="6109234" y="1436500"/>
            <a:ext cx="49618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НОРМАТИВНАЯ БАЗА</a:t>
            </a:r>
            <a:endParaRPr lang="ru-RU" sz="2800" b="1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086475" y="3063139"/>
            <a:ext cx="572999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ПОМОЩЬ НКО </a:t>
            </a:r>
          </a:p>
          <a:p>
            <a:r>
              <a:rPr lang="ru-RU" sz="280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ПО ВХОЖДЕНИЮ В ПФДО</a:t>
            </a:r>
            <a:endParaRPr lang="ru-RU" sz="2800" b="1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213710" y="4648849"/>
            <a:ext cx="40918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ПОДДЕРЖКА ОДАРЕННЫХ ДЕТЕЙ</a:t>
            </a:r>
            <a:endParaRPr lang="ru-RU" sz="2800" b="1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295" y="5237255"/>
            <a:ext cx="1078225" cy="107822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463" y="5839811"/>
            <a:ext cx="779888" cy="779888"/>
          </a:xfrm>
          <a:prstGeom prst="rect">
            <a:avLst/>
          </a:prstGeom>
        </p:spPr>
      </p:pic>
      <p:cxnSp>
        <p:nvCxnSpPr>
          <p:cNvPr id="21" name="Прямая соединительная линия 20"/>
          <p:cNvCxnSpPr/>
          <p:nvPr/>
        </p:nvCxnSpPr>
        <p:spPr>
          <a:xfrm>
            <a:off x="6109234" y="3500438"/>
            <a:ext cx="5713684" cy="0"/>
          </a:xfrm>
          <a:prstGeom prst="line">
            <a:avLst/>
          </a:prstGeom>
          <a:ln w="38100">
            <a:solidFill>
              <a:srgbClr val="D50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6102788" y="1855204"/>
            <a:ext cx="5713684" cy="0"/>
          </a:xfrm>
          <a:prstGeom prst="line">
            <a:avLst/>
          </a:prstGeom>
          <a:ln w="38100">
            <a:solidFill>
              <a:srgbClr val="D50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6109234" y="5096258"/>
            <a:ext cx="5713684" cy="0"/>
          </a:xfrm>
          <a:prstGeom prst="line">
            <a:avLst/>
          </a:prstGeom>
          <a:ln w="38100">
            <a:solidFill>
              <a:srgbClr val="D50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2358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4" t="26515" r="11592" b="909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54029" y="136891"/>
            <a:ext cx="27922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#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РЕЗУЛЬТАТЫ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048000" y="3044280"/>
            <a:ext cx="6096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>
              <a:latin typeface="Times New Roman" panose="02020603050405020304" pitchFamily="18" charset="0"/>
            </a:endParaRPr>
          </a:p>
          <a:p>
            <a:endParaRPr lang="ru-RU" sz="800" dirty="0">
              <a:latin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048000" y="3044280"/>
            <a:ext cx="6096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>
              <a:latin typeface="Times New Roman" panose="02020603050405020304" pitchFamily="18" charset="0"/>
            </a:endParaRPr>
          </a:p>
          <a:p>
            <a:endParaRPr lang="ru-RU" sz="800" dirty="0">
              <a:latin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35" name="Нашивка 34"/>
          <p:cNvSpPr/>
          <p:nvPr/>
        </p:nvSpPr>
        <p:spPr>
          <a:xfrm rot="5400000" flipH="1">
            <a:off x="3259860" y="-2043799"/>
            <a:ext cx="5672280" cy="12192002"/>
          </a:xfrm>
          <a:prstGeom prst="chevron">
            <a:avLst>
              <a:gd name="adj" fmla="val 57000"/>
            </a:avLst>
          </a:prstGeom>
          <a:solidFill>
            <a:schemeClr val="bg1">
              <a:lumMod val="95000"/>
              <a:alpha val="5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317212" y="2261636"/>
            <a:ext cx="2885093" cy="4246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75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ОКАЗАНИЕ МЕТОДИЧЕСКОЙ ПОМОЩИ НКО ПО ВОПРОСАМ ПРОЦЕДУРЫ РЕГИСТРАЦИИ И УЧАСТИЯ В КОНКУРСАХ НА ПОЛУЧЕНИЕ СУБСИДИЙ.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75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2017  - 2019 год – 37 консультаций, в том числе 3 заседания в формате Круглого стола.</a:t>
            </a: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" t="12972" r="59317" b="14377"/>
          <a:stretch/>
        </p:blipFill>
        <p:spPr>
          <a:xfrm>
            <a:off x="11313994" y="100432"/>
            <a:ext cx="783597" cy="658253"/>
          </a:xfrm>
          <a:prstGeom prst="rect">
            <a:avLst/>
          </a:prstGeom>
        </p:spPr>
      </p:pic>
      <p:sp>
        <p:nvSpPr>
          <p:cNvPr id="36" name="Овал 35"/>
          <p:cNvSpPr/>
          <p:nvPr/>
        </p:nvSpPr>
        <p:spPr>
          <a:xfrm>
            <a:off x="411076" y="758685"/>
            <a:ext cx="1554057" cy="1518761"/>
          </a:xfrm>
          <a:prstGeom prst="ellipse">
            <a:avLst/>
          </a:prstGeom>
          <a:solidFill>
            <a:srgbClr val="D5001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11" r="22792"/>
          <a:stretch/>
        </p:blipFill>
        <p:spPr>
          <a:xfrm>
            <a:off x="664234" y="1021361"/>
            <a:ext cx="986638" cy="1059643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6651803" y="120370"/>
            <a:ext cx="4541714" cy="523220"/>
          </a:xfrm>
          <a:prstGeom prst="rect">
            <a:avLst/>
          </a:prstGeom>
          <a:noFill/>
          <a:ln w="38100"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ПОДДЕРЖКА НКО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06579" y="3049429"/>
            <a:ext cx="2839747" cy="2260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НКО В СФЕРЕ КУЛЬТУРЫ: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2017 год – 5 зарегистрированных НКО;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2018 год - 8 зарегистрированных НКО.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63459" y="731429"/>
            <a:ext cx="5707117" cy="5899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400"/>
              </a:spcAft>
            </a:pPr>
            <a:r>
              <a:rPr lang="ru-RU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РЕЗУЛЬТАТЫ УЧАСТИЯ В КОНКУРСАХ</a:t>
            </a:r>
            <a:r>
              <a:rPr lang="ru-RU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:</a:t>
            </a:r>
            <a:endParaRPr lang="ru-RU" b="1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285750" indent="-285750" algn="ctr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 Грант Президента  РФ:</a:t>
            </a:r>
          </a:p>
          <a:p>
            <a:pPr algn="ctr">
              <a:spcAft>
                <a:spcPts val="400"/>
              </a:spcAft>
            </a:pPr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2017 год – Общественная организация </a:t>
            </a:r>
            <a:endParaRPr lang="ru-RU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>
              <a:spcAft>
                <a:spcPts val="400"/>
              </a:spcAft>
            </a:pP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«</a:t>
            </a:r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Совет ветеранов», </a:t>
            </a:r>
            <a:endParaRPr lang="ru-RU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>
              <a:spcAft>
                <a:spcPts val="400"/>
              </a:spcAft>
            </a:pP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МБУ </a:t>
            </a:r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«Музей истории и этнографии» </a:t>
            </a:r>
            <a:endParaRPr lang="ru-RU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>
              <a:spcAft>
                <a:spcPts val="400"/>
              </a:spcAft>
            </a:pP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– </a:t>
            </a:r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проект «Связь поколений»;</a:t>
            </a:r>
          </a:p>
          <a:p>
            <a:pPr algn="ctr">
              <a:spcAft>
                <a:spcPts val="400"/>
              </a:spcAft>
            </a:pPr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2018 год – Общественная организация «Элегия», </a:t>
            </a:r>
            <a:endParaRPr lang="ru-RU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>
              <a:spcAft>
                <a:spcPts val="400"/>
              </a:spcAft>
            </a:pP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МБУ </a:t>
            </a:r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«ЦБС г. Югорска» – проект «Читаю о Югре</a:t>
            </a: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».</a:t>
            </a:r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285750" indent="-285750" algn="ctr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Субсидия Департамента культуры ХМАО – Югры </a:t>
            </a:r>
            <a:endParaRPr lang="ru-RU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>
              <a:spcAft>
                <a:spcPts val="400"/>
              </a:spcAft>
            </a:pP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на </a:t>
            </a:r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поддержку НКО:</a:t>
            </a:r>
          </a:p>
          <a:p>
            <a:pPr algn="ctr">
              <a:spcAft>
                <a:spcPts val="400"/>
              </a:spcAft>
            </a:pPr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2018 год – ОО «Вефиль» </a:t>
            </a:r>
            <a:endParaRPr lang="ru-RU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>
              <a:spcAft>
                <a:spcPts val="400"/>
              </a:spcAft>
            </a:pP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– </a:t>
            </a:r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Фестиваль «Театральная весна»;</a:t>
            </a:r>
          </a:p>
          <a:p>
            <a:pPr algn="ctr">
              <a:spcAft>
                <a:spcPts val="400"/>
              </a:spcAft>
            </a:pPr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2018 год – ОО «Элегия» – </a:t>
            </a: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интеллектуальное </a:t>
            </a:r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шоу </a:t>
            </a:r>
            <a:endParaRPr lang="ru-RU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>
              <a:spcAft>
                <a:spcPts val="400"/>
              </a:spcAft>
            </a:pP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«</a:t>
            </a:r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Академия новогодних чудес»;</a:t>
            </a:r>
          </a:p>
          <a:p>
            <a:pPr algn="ctr">
              <a:spcAft>
                <a:spcPts val="400"/>
              </a:spcAft>
            </a:pPr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2019 год – ТО «Мастерская праздника» </a:t>
            </a:r>
            <a:endParaRPr lang="ru-RU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>
              <a:spcAft>
                <a:spcPts val="400"/>
              </a:spcAft>
            </a:pP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– </a:t>
            </a:r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Фестиваль «Театральная весна».</a:t>
            </a:r>
          </a:p>
          <a:p>
            <a:pPr algn="ctr">
              <a:spcAft>
                <a:spcPts val="400"/>
              </a:spcAft>
            </a:pPr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2019 год – ОО «Элегия», МБУ «ЦБС г. Югорска» </a:t>
            </a:r>
            <a:endParaRPr lang="ru-RU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>
              <a:spcAft>
                <a:spcPts val="400"/>
              </a:spcAft>
            </a:pP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– </a:t>
            </a:r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проект «</a:t>
            </a:r>
            <a:r>
              <a:rPr lang="en-US" dirty="0">
                <a:latin typeface="Segoe UI Light" panose="020B0502040204020203" pitchFamily="34" charset="0"/>
                <a:cs typeface="Segoe UI Light" panose="020B0502040204020203" pitchFamily="34" charset="0"/>
              </a:rPr>
              <a:t>QR </a:t>
            </a:r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Югорск: читай и побеждай».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2656486" y="2376978"/>
            <a:ext cx="1213945" cy="667302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8363603" y="2376978"/>
            <a:ext cx="1213945" cy="667302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999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IMG_5315.JPG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l="824" t="9747" r="9423" b="17146"/>
          <a:stretch/>
        </p:blipFill>
        <p:spPr>
          <a:xfrm>
            <a:off x="-16043" y="-16042"/>
            <a:ext cx="12224085" cy="6978315"/>
          </a:xfrm>
          <a:prstGeom prst="rect">
            <a:avLst/>
          </a:prstGeom>
        </p:spPr>
      </p:pic>
      <p:sp>
        <p:nvSpPr>
          <p:cNvPr id="15" name="Параллелограмм 14"/>
          <p:cNvSpPr/>
          <p:nvPr/>
        </p:nvSpPr>
        <p:spPr>
          <a:xfrm>
            <a:off x="-719639" y="-49605"/>
            <a:ext cx="6751471" cy="7011878"/>
          </a:xfrm>
          <a:prstGeom prst="parallelogram">
            <a:avLst>
              <a:gd name="adj" fmla="val 58412"/>
            </a:avLst>
          </a:prstGeom>
          <a:solidFill>
            <a:schemeClr val="bg1">
              <a:lumMod val="95000"/>
              <a:alpha val="5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048000" y="3044280"/>
            <a:ext cx="6096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>
              <a:latin typeface="Times New Roman" panose="02020603050405020304" pitchFamily="18" charset="0"/>
            </a:endParaRPr>
          </a:p>
          <a:p>
            <a:endParaRPr lang="ru-RU" sz="800" dirty="0">
              <a:latin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048000" y="3044280"/>
            <a:ext cx="6096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>
              <a:latin typeface="Times New Roman" panose="02020603050405020304" pitchFamily="18" charset="0"/>
            </a:endParaRPr>
          </a:p>
          <a:p>
            <a:endParaRPr lang="ru-RU" sz="800" dirty="0">
              <a:latin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89191" y="954868"/>
            <a:ext cx="8918988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ЛУЧШИЕ МУНИЦИПАЛЬНЫЕ ПРАКТИКИ РАБОТЫ С ЛЮДЬМИ С РАС</a:t>
            </a: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" t="12972" r="59317" b="14377"/>
          <a:stretch/>
        </p:blipFill>
        <p:spPr>
          <a:xfrm>
            <a:off x="11313994" y="100432"/>
            <a:ext cx="783597" cy="65825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4029" y="136891"/>
            <a:ext cx="27922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#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РЕЗУЛЬТАТЫ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307187" y="147771"/>
            <a:ext cx="2864207" cy="523220"/>
          </a:xfrm>
          <a:prstGeom prst="rect">
            <a:avLst/>
          </a:prstGeom>
          <a:noFill/>
          <a:ln w="38100"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РАБОТА С РАС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072634" y="3989999"/>
            <a:ext cx="10509953" cy="2047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Курсы повышения квалификации для работников культуры;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Индивидуальные маршруты реабилитации детей с РАС: посещение музея, библиотеки, КДУ – 36 мероприятий;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Ресурс президентской библиотеки: родителям воспитывающим детей с РАС.</a:t>
            </a:r>
            <a:endParaRPr lang="ru-RU" sz="24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57061" y="3054631"/>
            <a:ext cx="2807259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Проект </a:t>
            </a:r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«Доктор клоун</a:t>
            </a: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» </a:t>
            </a:r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805398" y="3054631"/>
            <a:ext cx="2823702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Проект «Остров </a:t>
            </a:r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доброты</a:t>
            </a: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» </a:t>
            </a:r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743597" y="3058663"/>
            <a:ext cx="3380605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Проект «Дружелюбный </a:t>
            </a:r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музей</a:t>
            </a: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» </a:t>
            </a:r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2525537" y="1525519"/>
            <a:ext cx="1554057" cy="1518761"/>
          </a:xfrm>
          <a:prstGeom prst="ellipse">
            <a:avLst/>
          </a:prstGeom>
          <a:blipFill>
            <a:blip r:embed="rId4"/>
            <a:srcRect/>
            <a:stretch>
              <a:fillRect l="-924" t="199" r="-7095" b="-6235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5347667" y="1508737"/>
            <a:ext cx="1554057" cy="1518761"/>
          </a:xfrm>
          <a:prstGeom prst="ellipse">
            <a:avLst/>
          </a:prstGeom>
          <a:blipFill>
            <a:blip r:embed="rId5"/>
            <a:stretch>
              <a:fillRect l="-924" t="199" r="-7095" b="-6235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8307187" y="1525519"/>
            <a:ext cx="1554057" cy="1518761"/>
          </a:xfrm>
          <a:prstGeom prst="ellipse">
            <a:avLst/>
          </a:prstGeom>
          <a:blipFill>
            <a:blip r:embed="rId6"/>
            <a:srcRect/>
            <a:stretch>
              <a:fillRect l="-3559" t="-34847" r="-24981" b="-843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411076" y="758685"/>
            <a:ext cx="1554057" cy="1518761"/>
          </a:xfrm>
          <a:prstGeom prst="ellipse">
            <a:avLst/>
          </a:prstGeom>
          <a:solidFill>
            <a:srgbClr val="D5001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5134" y="953383"/>
            <a:ext cx="1105940" cy="1105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849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gradFill>
            <a:gsLst>
              <a:gs pos="48000">
                <a:schemeClr val="bg1">
                  <a:lumMod val="85000"/>
                </a:schemeClr>
              </a:gs>
              <a:gs pos="100000">
                <a:schemeClr val="bg2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ссылка на другую страницу 5"/>
          <p:cNvSpPr/>
          <p:nvPr/>
        </p:nvSpPr>
        <p:spPr>
          <a:xfrm>
            <a:off x="0" y="0"/>
            <a:ext cx="12192000" cy="3626070"/>
          </a:xfrm>
          <a:prstGeom prst="flowChartOffpageConnector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</a14:imgLayer>
                  </a14:imgProps>
                </a:ext>
              </a:extLst>
            </a:blip>
            <a:srcRect/>
            <a:stretch>
              <a:fillRect l="-10570" t="-30245" b="-72619"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048000" y="3044280"/>
            <a:ext cx="6096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>
              <a:latin typeface="Times New Roman" panose="02020603050405020304" pitchFamily="18" charset="0"/>
            </a:endParaRPr>
          </a:p>
          <a:p>
            <a:endParaRPr lang="ru-RU" sz="800" dirty="0">
              <a:latin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048000" y="3044280"/>
            <a:ext cx="6096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>
              <a:latin typeface="Times New Roman" panose="02020603050405020304" pitchFamily="18" charset="0"/>
            </a:endParaRPr>
          </a:p>
          <a:p>
            <a:endParaRPr lang="ru-RU" sz="800" dirty="0">
              <a:latin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215953" y="4128395"/>
            <a:ext cx="3275461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Частные </a:t>
            </a:r>
          </a:p>
          <a:p>
            <a:pPr algn="ctr">
              <a:lnSpc>
                <a:spcPct val="115000"/>
              </a:lnSpc>
            </a:pP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предприниматели: </a:t>
            </a:r>
          </a:p>
          <a:p>
            <a:pPr algn="ctr">
              <a:lnSpc>
                <a:spcPct val="115000"/>
              </a:lnSpc>
            </a:pP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110 договоров по программам в сфере культуры </a:t>
            </a:r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" t="12972" r="59317" b="14377"/>
          <a:stretch/>
        </p:blipFill>
        <p:spPr>
          <a:xfrm>
            <a:off x="11313994" y="100432"/>
            <a:ext cx="783597" cy="658253"/>
          </a:xfrm>
          <a:prstGeom prst="rect">
            <a:avLst/>
          </a:prstGeom>
        </p:spPr>
      </p:pic>
      <p:sp>
        <p:nvSpPr>
          <p:cNvPr id="36" name="Овал 35"/>
          <p:cNvSpPr/>
          <p:nvPr/>
        </p:nvSpPr>
        <p:spPr>
          <a:xfrm>
            <a:off x="411076" y="758685"/>
            <a:ext cx="1554057" cy="1518761"/>
          </a:xfrm>
          <a:prstGeom prst="ellipse">
            <a:avLst/>
          </a:prstGeom>
          <a:solidFill>
            <a:srgbClr val="D5001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85561" y="6135102"/>
            <a:ext cx="27922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#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РЕЗУЛЬТАТЫ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26525" y="6119336"/>
            <a:ext cx="8771066" cy="523220"/>
          </a:xfrm>
          <a:prstGeom prst="rect">
            <a:avLst/>
          </a:prstGeom>
          <a:noFill/>
          <a:ln w="38100"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rgbClr val="C0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ПЕРСОНИФИЦИРОВАННОЕ ФИНАНСИРОВАНИЕ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057" y="813044"/>
            <a:ext cx="1078225" cy="10782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225" y="1415600"/>
            <a:ext cx="779888" cy="7798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Овал 14"/>
          <p:cNvSpPr/>
          <p:nvPr/>
        </p:nvSpPr>
        <p:spPr>
          <a:xfrm>
            <a:off x="2262950" y="3779039"/>
            <a:ext cx="360000" cy="360000"/>
          </a:xfrm>
          <a:prstGeom prst="ellipse">
            <a:avLst/>
          </a:prstGeom>
          <a:solidFill>
            <a:srgbClr val="D50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5937021" y="3768395"/>
            <a:ext cx="360000" cy="360000"/>
          </a:xfrm>
          <a:prstGeom prst="ellipse">
            <a:avLst/>
          </a:prstGeom>
          <a:solidFill>
            <a:srgbClr val="D50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9620075" y="3768395"/>
            <a:ext cx="360000" cy="360000"/>
          </a:xfrm>
          <a:prstGeom prst="ellipse">
            <a:avLst/>
          </a:prstGeom>
          <a:solidFill>
            <a:srgbClr val="D50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12221" y="4287670"/>
            <a:ext cx="26614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ДШИ: 14 </a:t>
            </a:r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программ </a:t>
            </a:r>
            <a:endParaRPr lang="ru-RU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/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в </a:t>
            </a:r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рамках </a:t>
            </a: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ПФДО</a:t>
            </a:r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882523" y="4272690"/>
            <a:ext cx="2224586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Заключено </a:t>
            </a:r>
          </a:p>
          <a:p>
            <a:pPr algn="ctr">
              <a:lnSpc>
                <a:spcPct val="115000"/>
              </a:lnSpc>
            </a:pP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385 договоров </a:t>
            </a:r>
          </a:p>
          <a:p>
            <a:pPr algn="ctr">
              <a:lnSpc>
                <a:spcPct val="115000"/>
              </a:lnSpc>
            </a:pP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по ПФДО</a:t>
            </a:r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163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IMG_5315.JPG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l="824" t="9747" r="9423" b="17146"/>
          <a:stretch/>
        </p:blipFill>
        <p:spPr>
          <a:xfrm>
            <a:off x="-16043" y="-16042"/>
            <a:ext cx="12224085" cy="6978315"/>
          </a:xfrm>
          <a:prstGeom prst="rect">
            <a:avLst/>
          </a:prstGeom>
        </p:spPr>
      </p:pic>
      <p:sp>
        <p:nvSpPr>
          <p:cNvPr id="15" name="Параллелограмм 14"/>
          <p:cNvSpPr/>
          <p:nvPr/>
        </p:nvSpPr>
        <p:spPr>
          <a:xfrm flipH="1">
            <a:off x="5440529" y="-5490"/>
            <a:ext cx="6751471" cy="6957210"/>
          </a:xfrm>
          <a:prstGeom prst="parallelogram">
            <a:avLst>
              <a:gd name="adj" fmla="val 58412"/>
            </a:avLst>
          </a:prstGeom>
          <a:solidFill>
            <a:schemeClr val="bg1">
              <a:lumMod val="95000"/>
              <a:alpha val="5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048000" y="3044280"/>
            <a:ext cx="6096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>
              <a:latin typeface="Times New Roman" panose="02020603050405020304" pitchFamily="18" charset="0"/>
            </a:endParaRPr>
          </a:p>
          <a:p>
            <a:endParaRPr lang="ru-RU" sz="800" dirty="0">
              <a:latin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048000" y="3044280"/>
            <a:ext cx="6096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>
              <a:latin typeface="Times New Roman" panose="02020603050405020304" pitchFamily="18" charset="0"/>
            </a:endParaRPr>
          </a:p>
          <a:p>
            <a:endParaRPr lang="ru-RU" sz="800" dirty="0">
              <a:latin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487473" y="879215"/>
            <a:ext cx="9480582" cy="57723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ЮГОРСКИЙ ГОРОДСКОЙ СОБЫТИЙНЫЙ КАЛЕНДАРЬ;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АДМИНИСТРИРОВАНИЕ СТРАНИЦЫ «ВСТРЕТИМСЯ В ЮГОРСКЕ»;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УЧАСТИЕ В РЕГИОНАЛЬНЫХ СОБЫТИЯХ: 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М</a:t>
            </a: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еждународном </a:t>
            </a:r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туристском форуме «Большой Урал</a:t>
            </a: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»;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Российской </a:t>
            </a:r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открытой ярмарке событийного туризма </a:t>
            </a:r>
            <a:r>
              <a:rPr lang="ru-RU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Russian</a:t>
            </a:r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ru-RU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Event</a:t>
            </a:r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ru-RU" dirty="0" err="1" smtClean="0">
                <a:latin typeface="Segoe UI Light" panose="020B0502040204020203" pitchFamily="34" charset="0"/>
                <a:cs typeface="Segoe UI Light" panose="020B0502040204020203" pitchFamily="34" charset="0"/>
              </a:rPr>
              <a:t>Expo</a:t>
            </a:r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;</a:t>
            </a:r>
            <a:endParaRPr lang="ru-RU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Национальной </a:t>
            </a:r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премии в области событийного туризма </a:t>
            </a:r>
            <a:r>
              <a:rPr lang="ru-RU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Russian</a:t>
            </a:r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ru-RU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Event</a:t>
            </a:r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ru-RU" dirty="0" err="1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Аwards</a:t>
            </a:r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;</a:t>
            </a:r>
            <a:endParaRPr lang="ru-RU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туристской </a:t>
            </a:r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ярмарке «Югра – Тур</a:t>
            </a: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».</a:t>
            </a:r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ПРОДВИЖЕНИЕ НОВЫХ СОБЫТИЙНЫХ ПРОЕКТОВ В СФЕРЕ КУЛЬТУРЫ: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Фестиваль </a:t>
            </a:r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колокольного звона «Югорская звонница»;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Издательский </a:t>
            </a:r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проект «Этномир Югры</a:t>
            </a: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»;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Проект «</a:t>
            </a:r>
            <a:r>
              <a:rPr lang="en-US" dirty="0">
                <a:latin typeface="Segoe UI Light" panose="020B0502040204020203" pitchFamily="34" charset="0"/>
                <a:cs typeface="Segoe UI Light" panose="020B0502040204020203" pitchFamily="34" charset="0"/>
              </a:rPr>
              <a:t>QR</a:t>
            </a:r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 Югорск: читай и побеждай</a:t>
            </a: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»;</a:t>
            </a:r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Проект </a:t>
            </a:r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«Связь поколений</a:t>
            </a: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».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ПРОЕКТ «УВЛЕЧЕННЫЕ ТЕАТРОМ»</a:t>
            </a: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" t="12972" r="59317" b="14377"/>
          <a:stretch/>
        </p:blipFill>
        <p:spPr>
          <a:xfrm>
            <a:off x="11313994" y="100432"/>
            <a:ext cx="783597" cy="658253"/>
          </a:xfrm>
          <a:prstGeom prst="rect">
            <a:avLst/>
          </a:prstGeom>
        </p:spPr>
      </p:pic>
      <p:sp>
        <p:nvSpPr>
          <p:cNvPr id="36" name="Овал 35"/>
          <p:cNvSpPr/>
          <p:nvPr/>
        </p:nvSpPr>
        <p:spPr>
          <a:xfrm>
            <a:off x="411076" y="758685"/>
            <a:ext cx="1554057" cy="1518761"/>
          </a:xfrm>
          <a:prstGeom prst="ellipse">
            <a:avLst/>
          </a:prstGeom>
          <a:solidFill>
            <a:srgbClr val="D5001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4029" y="136891"/>
            <a:ext cx="27922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#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РЕЗУЛЬТАТЫ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67625" y="163537"/>
            <a:ext cx="8025892" cy="523220"/>
          </a:xfrm>
          <a:prstGeom prst="rect">
            <a:avLst/>
          </a:prstGeom>
          <a:noFill/>
          <a:ln w="38100"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rgbClr val="C0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ЮГОРСК – ТЕРРИТОРИЯ КУЛЬТУРЫ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834" y="1267818"/>
            <a:ext cx="797906" cy="684531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683" y="1078192"/>
            <a:ext cx="466682" cy="582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453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5027</TotalTime>
  <Words>1816</Words>
  <Application>Microsoft Office PowerPoint</Application>
  <PresentationFormat>Произвольный</PresentationFormat>
  <Paragraphs>441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AIRUGORSK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Oleg Mogush</dc:creator>
  <cp:lastModifiedBy>Гоголева Оксана Александровна</cp:lastModifiedBy>
  <cp:revision>195</cp:revision>
  <dcterms:created xsi:type="dcterms:W3CDTF">2019-03-15T04:01:29Z</dcterms:created>
  <dcterms:modified xsi:type="dcterms:W3CDTF">2019-04-02T10:55:30Z</dcterms:modified>
</cp:coreProperties>
</file>