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68" r:id="rId3"/>
    <p:sldId id="258" r:id="rId4"/>
    <p:sldId id="282" r:id="rId5"/>
    <p:sldId id="260" r:id="rId6"/>
    <p:sldId id="283" r:id="rId7"/>
    <p:sldId id="266" r:id="rId8"/>
    <p:sldId id="267" r:id="rId9"/>
    <p:sldId id="287" r:id="rId10"/>
    <p:sldId id="284" r:id="rId11"/>
    <p:sldId id="285" r:id="rId12"/>
    <p:sldId id="286" r:id="rId13"/>
    <p:sldId id="288" r:id="rId14"/>
    <p:sldId id="280" r:id="rId15"/>
    <p:sldId id="269" r:id="rId16"/>
    <p:sldId id="270" r:id="rId17"/>
    <p:sldId id="271" r:id="rId18"/>
    <p:sldId id="273" r:id="rId19"/>
    <p:sldId id="274" r:id="rId20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>
      <p:cViewPr varScale="1">
        <p:scale>
          <a:sx n="98" d="100"/>
          <a:sy n="98" d="100"/>
        </p:scale>
        <p:origin x="432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54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5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604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5649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8435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187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7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4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299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095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58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352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75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543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4/4/2019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51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&#1085;&#1086;&#1074;&#1072;&#1103;&#1073;&#1080;&#1073;&#1083;&#1080;&#1086;&#1090;&#1077;&#1082;&#1072;.&#1088;&#1092;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603" y="0"/>
            <a:ext cx="7738872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09372"/>
            <a:ext cx="5777865" cy="4528185"/>
          </a:xfrm>
          <a:custGeom>
            <a:avLst/>
            <a:gdLst/>
            <a:ahLst/>
            <a:cxnLst/>
            <a:rect l="l" t="t" r="r" b="b"/>
            <a:pathLst>
              <a:path w="5777865" h="4528185">
                <a:moveTo>
                  <a:pt x="3760851" y="0"/>
                </a:moveTo>
                <a:lnTo>
                  <a:pt x="0" y="18668"/>
                </a:lnTo>
                <a:lnTo>
                  <a:pt x="10082" y="4509135"/>
                </a:lnTo>
                <a:lnTo>
                  <a:pt x="5777484" y="4527804"/>
                </a:lnTo>
                <a:lnTo>
                  <a:pt x="37608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42109" y="1644331"/>
            <a:ext cx="249364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810"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C00000"/>
                </a:solidFill>
                <a:cs typeface="Times New Roman"/>
              </a:rPr>
              <a:t>Развитие  </a:t>
            </a:r>
            <a:r>
              <a:rPr sz="2400" b="1" spc="-15" dirty="0">
                <a:solidFill>
                  <a:srgbClr val="C00000"/>
                </a:solidFill>
                <a:cs typeface="Times New Roman"/>
              </a:rPr>
              <a:t>библиотек </a:t>
            </a:r>
            <a:r>
              <a:rPr sz="2400" b="1" dirty="0">
                <a:solidFill>
                  <a:srgbClr val="C00000"/>
                </a:solidFill>
                <a:cs typeface="Times New Roman"/>
              </a:rPr>
              <a:t>в</a:t>
            </a:r>
            <a:r>
              <a:rPr sz="2400" b="1" spc="-60" dirty="0">
                <a:solidFill>
                  <a:srgbClr val="C0000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cs typeface="Times New Roman"/>
              </a:rPr>
              <a:t>свете  </a:t>
            </a:r>
            <a:r>
              <a:rPr sz="2400" b="1" spc="-10" dirty="0">
                <a:solidFill>
                  <a:srgbClr val="C00000"/>
                </a:solidFill>
                <a:cs typeface="Times New Roman"/>
              </a:rPr>
              <a:t>национального  </a:t>
            </a:r>
            <a:r>
              <a:rPr sz="2400" b="1" spc="-5" dirty="0">
                <a:solidFill>
                  <a:srgbClr val="C00000"/>
                </a:solidFill>
                <a:cs typeface="Times New Roman"/>
              </a:rPr>
              <a:t>проекта</a:t>
            </a:r>
            <a:endParaRPr sz="2400" dirty="0">
              <a:solidFill>
                <a:srgbClr val="C00000"/>
              </a:solidFill>
              <a:cs typeface="Times New Roman"/>
            </a:endParaRPr>
          </a:p>
          <a:p>
            <a:pPr marL="4445" algn="ctr">
              <a:lnSpc>
                <a:spcPct val="100000"/>
              </a:lnSpc>
            </a:pPr>
            <a:r>
              <a:rPr sz="2400" b="1" spc="-30" dirty="0">
                <a:solidFill>
                  <a:srgbClr val="C00000"/>
                </a:solidFill>
                <a:cs typeface="Times New Roman"/>
              </a:rPr>
              <a:t>«Культура»</a:t>
            </a:r>
            <a:endParaRPr sz="2400" dirty="0">
              <a:solidFill>
                <a:srgbClr val="C00000"/>
              </a:solidFill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80516" y="0"/>
            <a:ext cx="306324" cy="5143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7931" y="3771900"/>
            <a:ext cx="862584" cy="10637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435" y="42671"/>
            <a:ext cx="1260347" cy="17846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524747" y="4816855"/>
            <a:ext cx="838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52400" y="623036"/>
            <a:ext cx="8763000" cy="46749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fontAlgn="t">
              <a:spcBef>
                <a:spcPts val="600"/>
              </a:spcBef>
            </a:pPr>
            <a:r>
              <a:rPr lang="ru-RU" sz="1200" b="1" dirty="0" smtClean="0">
                <a:solidFill>
                  <a:srgbClr val="C00000"/>
                </a:solidFill>
              </a:rPr>
              <a:t>1. </a:t>
            </a:r>
            <a:r>
              <a:rPr lang="ru-RU" sz="1200" dirty="0" smtClean="0"/>
              <a:t>пополнение </a:t>
            </a:r>
            <a:r>
              <a:rPr lang="ru-RU" sz="1200" dirty="0"/>
              <a:t>фонда библиотек новыми книжными, периодическими </a:t>
            </a:r>
            <a:r>
              <a:rPr lang="ru-RU" sz="1200" dirty="0" smtClean="0"/>
              <a:t>изданиями;</a:t>
            </a:r>
            <a:endParaRPr lang="ru-RU" sz="1200" dirty="0"/>
          </a:p>
          <a:p>
            <a:pPr fontAlgn="t">
              <a:spcBef>
                <a:spcPts val="600"/>
              </a:spcBef>
            </a:pPr>
            <a:r>
              <a:rPr lang="ru-RU" sz="1200" b="1" dirty="0" smtClean="0">
                <a:solidFill>
                  <a:srgbClr val="C00000"/>
                </a:solidFill>
              </a:rPr>
              <a:t>2. </a:t>
            </a:r>
            <a:r>
              <a:rPr lang="ru-RU" sz="1200" dirty="0" smtClean="0"/>
              <a:t>проведение текущих ремонтных работ, необходимых для реализации проекта (ремонт стен, пола, потолка, сантехники, лестниц внутри помещений, замена дверей и освещения внутри помещений - согласно высланному проекту зонирования);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3 </a:t>
            </a:r>
            <a:r>
              <a:rPr lang="ru-RU" sz="1200" dirty="0" smtClean="0"/>
              <a:t>создание </a:t>
            </a:r>
            <a:r>
              <a:rPr lang="ru-RU" sz="1200" dirty="0"/>
              <a:t>современного библиотечного пространства, в том числе приспособление внутреннего пространства библиотеки к потребностям </a:t>
            </a:r>
            <a:r>
              <a:rPr lang="ru-RU" sz="1200" dirty="0" smtClean="0"/>
              <a:t>пользователей</a:t>
            </a:r>
            <a:r>
              <a:rPr lang="ru-RU" sz="1200" dirty="0"/>
              <a:t>, включая создание условий для библиотечно-информационного обслуживания лиц с ограниченными возможностями здоровья (приобретение мебели, элементов декора, штор, оборудования (ПК, плазмы, проекторы, микрофоны, МФУ и прочее), приобретение оборудования для людей с </a:t>
            </a:r>
            <a:r>
              <a:rPr lang="ru-RU" sz="1200" dirty="0" err="1"/>
              <a:t>ОВЗ</a:t>
            </a:r>
            <a:r>
              <a:rPr lang="ru-RU" sz="1200" dirty="0"/>
              <a:t>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4 </a:t>
            </a:r>
            <a:r>
              <a:rPr lang="ru-RU" sz="1200" dirty="0" smtClean="0">
                <a:solidFill>
                  <a:srgbClr val="C00000"/>
                </a:solidFill>
              </a:rPr>
              <a:t>внедрение </a:t>
            </a:r>
            <a:r>
              <a:rPr lang="ru-RU" sz="1200" dirty="0">
                <a:solidFill>
                  <a:srgbClr val="C00000"/>
                </a:solidFill>
              </a:rPr>
              <a:t>информационных систем в работу муниципальной библиотеки с пользователями, а также обеспечение возможности предоставления пользователям современных централизованных библиотечно-информационных сервисов (внедрение электронного каталога, RFID-технологий и прочее);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5 </a:t>
            </a:r>
            <a:r>
              <a:rPr lang="ru-RU" sz="1200" dirty="0" smtClean="0"/>
              <a:t>оснащение </a:t>
            </a:r>
            <a:r>
              <a:rPr lang="ru-RU" sz="1200" dirty="0"/>
              <a:t>муниципальных библиотек необходимым оборудованием для обеспечения высокоскоростного широкополосного доступа к сети «Интернет», в том числе для посетителей (покупка ПК, серверов и другого необходимого оборудования);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6 </a:t>
            </a:r>
            <a:r>
              <a:rPr lang="ru-RU" sz="1200" dirty="0" smtClean="0"/>
              <a:t>обеспечение </a:t>
            </a:r>
            <a:r>
              <a:rPr lang="ru-RU" sz="1200" dirty="0"/>
              <a:t>доступа к отечественным информационным ресурсам научного и художественного содержания, оцифрованным ресурсам периодической печати (подписки на электронные ресурсы);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7</a:t>
            </a:r>
            <a:r>
              <a:rPr lang="ru-RU" sz="1200" dirty="0" smtClean="0"/>
              <a:t> создание </a:t>
            </a:r>
            <a:r>
              <a:rPr lang="ru-RU" sz="1200" dirty="0"/>
              <a:t>точки доступа к федеральной государственной информационной системе «Национальная электронная библиотека» (</a:t>
            </a:r>
            <a:r>
              <a:rPr lang="ru-RU" sz="1200" dirty="0" err="1"/>
              <a:t>НЭБ</a:t>
            </a:r>
            <a:r>
              <a:rPr lang="ru-RU" sz="1200" dirty="0"/>
              <a:t>) (доступ предоставляется бесплатно, необходимо наличие ПК и доступа к Интернет);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8</a:t>
            </a:r>
            <a:r>
              <a:rPr lang="ru-RU" sz="1200" dirty="0" smtClean="0"/>
              <a:t> приобретение </a:t>
            </a:r>
            <a:r>
              <a:rPr lang="ru-RU" sz="1200" dirty="0"/>
              <a:t>необходимого оборудования для обеспечения доступа к информационным ресурсам (покупка ПК, планшетов, электронных книг и прочее);</a:t>
            </a:r>
          </a:p>
          <a:p>
            <a:pPr fontAlgn="t">
              <a:spcBef>
                <a:spcPts val="600"/>
              </a:spcBef>
            </a:pPr>
            <a:r>
              <a:rPr lang="ru-RU" sz="1200" b="1" dirty="0">
                <a:solidFill>
                  <a:srgbClr val="C00000"/>
                </a:solidFill>
              </a:rPr>
              <a:t>9 </a:t>
            </a:r>
            <a:r>
              <a:rPr lang="ru-RU" sz="1200" dirty="0" smtClean="0"/>
              <a:t>профессиональная </a:t>
            </a:r>
            <a:r>
              <a:rPr lang="ru-RU" sz="1200" dirty="0"/>
              <a:t>переподготовка и повышение квалификации основного персонала библиотеки (обучение в РГБ и других учреждениях, имеющих профильные образовательные программы и соответствующие образовательные лицензии</a:t>
            </a:r>
            <a:r>
              <a:rPr lang="ru-RU" sz="1200" dirty="0" smtClean="0"/>
              <a:t>).</a:t>
            </a:r>
            <a:r>
              <a:rPr sz="1200" b="1" spc="15" dirty="0" err="1" smtClean="0">
                <a:solidFill>
                  <a:srgbClr val="FFFFFF"/>
                </a:solidFill>
                <a:cs typeface="Cambria Math"/>
              </a:rPr>
              <a:t>шения</a:t>
            </a:r>
            <a:r>
              <a:rPr sz="1200" b="1" spc="-135" dirty="0" smtClean="0">
                <a:solidFill>
                  <a:srgbClr val="FFFFFF"/>
                </a:solidFill>
                <a:cs typeface="Cambria Math"/>
              </a:rPr>
              <a:t> </a:t>
            </a:r>
            <a:r>
              <a:rPr sz="1100" b="1" spc="15" dirty="0">
                <a:solidFill>
                  <a:srgbClr val="FFFFFF"/>
                </a:solidFill>
                <a:cs typeface="Cambria Math"/>
              </a:rPr>
              <a:t>качества</a:t>
            </a:r>
            <a:endParaRPr sz="1100" dirty="0">
              <a:cs typeface="Cambria Math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100" b="1" spc="10" dirty="0">
                <a:solidFill>
                  <a:srgbClr val="FFFFFF"/>
                </a:solidFill>
                <a:cs typeface="Cambria Math"/>
              </a:rPr>
              <a:t>Библиотечного</a:t>
            </a:r>
            <a:r>
              <a:rPr sz="1100" b="1" spc="-75" dirty="0">
                <a:solidFill>
                  <a:srgbClr val="FFFFFF"/>
                </a:solidFill>
                <a:cs typeface="Cambria Math"/>
              </a:rPr>
              <a:t> </a:t>
            </a:r>
            <a:r>
              <a:rPr sz="1100" b="1" spc="15" dirty="0">
                <a:solidFill>
                  <a:srgbClr val="FFFFFF"/>
                </a:solidFill>
                <a:cs typeface="Cambria Math"/>
              </a:rPr>
              <a:t>обслуживания</a:t>
            </a:r>
            <a:endParaRPr sz="1100" dirty="0">
              <a:cs typeface="Cambria Math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98" y="209550"/>
            <a:ext cx="8892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-5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за счет средств иных межбюджетных трансфертов из федерального бюджета:</a:t>
            </a:r>
          </a:p>
        </p:txBody>
      </p:sp>
    </p:spTree>
    <p:extLst>
      <p:ext uri="{BB962C8B-B14F-4D97-AF65-F5344CB8AC3E}">
        <p14:creationId xmlns:p14="http://schemas.microsoft.com/office/powerpoint/2010/main" val="2541373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33400" y="1809750"/>
            <a:ext cx="7315200" cy="25667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fontAlgn="t">
              <a:spcBef>
                <a:spcPts val="600"/>
              </a:spcBef>
            </a:pPr>
            <a:r>
              <a:rPr lang="ru-RU" sz="1300" b="1" dirty="0" smtClean="0">
                <a:solidFill>
                  <a:srgbClr val="C00000"/>
                </a:solidFill>
              </a:rPr>
              <a:t>1. </a:t>
            </a:r>
            <a:r>
              <a:rPr lang="ru-RU" sz="1300" dirty="0" smtClean="0"/>
              <a:t>обеспечение </a:t>
            </a:r>
            <a:r>
              <a:rPr lang="ru-RU" sz="1300" dirty="0"/>
              <a:t>канала муниципальной библиотеки для высокоскоростного широкополосного доступа к сети «Интернет» (подключение к сети «Интернет» у местного провайдера с максимальной скоростью, доступной в субъекте Российской Федерации</a:t>
            </a:r>
            <a:r>
              <a:rPr lang="ru-RU" sz="1300" dirty="0" smtClean="0"/>
              <a:t>);</a:t>
            </a:r>
          </a:p>
          <a:p>
            <a:pPr fontAlgn="t">
              <a:spcBef>
                <a:spcPts val="600"/>
              </a:spcBef>
            </a:pPr>
            <a:endParaRPr lang="ru-RU" sz="1300" dirty="0"/>
          </a:p>
          <a:p>
            <a:pPr fontAlgn="t">
              <a:spcBef>
                <a:spcPts val="600"/>
              </a:spcBef>
            </a:pPr>
            <a:r>
              <a:rPr lang="ru-RU" sz="1300" b="1" dirty="0" smtClean="0">
                <a:solidFill>
                  <a:srgbClr val="C00000"/>
                </a:solidFill>
              </a:rPr>
              <a:t>2. </a:t>
            </a:r>
            <a:r>
              <a:rPr lang="ru-RU" sz="1300" dirty="0"/>
              <a:t>проведение капитального ремонта или реконструкции зданий и (или) помещений библиотеки (должны быть включены все работы для восстановления технических и экономических характеристик объекта до значений, близких к проектным, с заменой или восстановлением любых составных частей. Опираться необходимо на «Градостроительный кодекс Российской Федерации». Обычно требуются ремонт систем теплоснабжения, системы вентиляции и кондиционирования, канализационных систем, замена окон, установка роль-ставней, ремонт фасада, ремонт козырька и крыльца, установка пандуса, установка системы пожарной безопасности и охранной сигнализации</a:t>
            </a:r>
            <a:r>
              <a:rPr lang="ru-RU" sz="1300" dirty="0" smtClean="0"/>
              <a:t>).</a:t>
            </a:r>
            <a:r>
              <a:rPr lang="ru-RU" sz="1300" b="1" dirty="0" smtClean="0">
                <a:solidFill>
                  <a:srgbClr val="C00000"/>
                </a:solidFill>
              </a:rPr>
              <a:t> </a:t>
            </a:r>
            <a:r>
              <a:rPr sz="1300" b="1" spc="10" dirty="0" err="1" smtClean="0">
                <a:solidFill>
                  <a:srgbClr val="FFFFFF"/>
                </a:solidFill>
                <a:cs typeface="Cambria Math"/>
              </a:rPr>
              <a:t>Библиотечного</a:t>
            </a:r>
            <a:r>
              <a:rPr sz="1300" b="1" spc="-75" dirty="0" smtClean="0">
                <a:solidFill>
                  <a:srgbClr val="FFFFFF"/>
                </a:solidFill>
                <a:cs typeface="Cambria Math"/>
              </a:rPr>
              <a:t> </a:t>
            </a:r>
            <a:r>
              <a:rPr sz="1300" b="1" spc="15" dirty="0">
                <a:solidFill>
                  <a:srgbClr val="FFFFFF"/>
                </a:solidFill>
                <a:cs typeface="Cambria Math"/>
              </a:rPr>
              <a:t>обслуживания</a:t>
            </a:r>
            <a:endParaRPr sz="1300" dirty="0">
              <a:cs typeface="Cambria Math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98" y="-79581"/>
            <a:ext cx="8892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за счет средств бюджета учредителя муниципальной библиотеки и (или) субъекта Российской Федерации</a:t>
            </a:r>
            <a:endParaRPr lang="ru-RU" sz="2000" b="1" spc="-5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47466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92349" y="666750"/>
            <a:ext cx="8153400" cy="47057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fontAlgn="t"/>
            <a:r>
              <a:rPr lang="ru-RU" sz="1300" b="1" dirty="0" smtClean="0">
                <a:solidFill>
                  <a:srgbClr val="C00000"/>
                </a:solidFill>
              </a:rPr>
              <a:t>1. </a:t>
            </a:r>
            <a:r>
              <a:rPr lang="ru-RU" sz="1400" dirty="0" smtClean="0"/>
              <a:t>Субъект </a:t>
            </a:r>
            <a:r>
              <a:rPr lang="ru-RU" sz="1400" dirty="0"/>
              <a:t>Российской Федерации может подавать один раз в год не более 20 заявок начиная с даты уведомления Министерством культуры Российской Федерации субъектов Российской Федерации о сроках предоставления заявок на участие в конкурсном отборе (заявочной кампании). При этом в рамках одного года на участие в конкурсном отборе муниципальных библиотек, имеющих статус центральной районной библиотеки или центральной городской библиотеки, подается не более 6 заявок (6 «центральных» муниципальных библиотек).</a:t>
            </a:r>
          </a:p>
          <a:p>
            <a:pPr fontAlgn="t"/>
            <a:endParaRPr lang="ru-RU" sz="1400" dirty="0"/>
          </a:p>
          <a:p>
            <a:pPr fontAlgn="t"/>
            <a:r>
              <a:rPr lang="ru-RU" sz="1400" dirty="0"/>
              <a:t>Стоит учитывать, что всего в год смогут принять участие 30 «центральных» муниципальных библиотек и 80 муниципальных библиотек, не имеющих статус «центральной». Поэтому мы не рекомендуем подавать заявки только на «центральные» библиотеки</a:t>
            </a:r>
            <a:r>
              <a:rPr lang="ru-RU" sz="1400" dirty="0" smtClean="0"/>
              <a:t>. </a:t>
            </a:r>
          </a:p>
          <a:p>
            <a:pPr fontAlgn="t"/>
            <a:endParaRPr lang="ru-RU" sz="1400" dirty="0" smtClean="0"/>
          </a:p>
          <a:p>
            <a:pPr fontAlgn="t"/>
            <a:r>
              <a:rPr lang="ru-RU" sz="1600" dirty="0">
                <a:solidFill>
                  <a:srgbClr val="C00000"/>
                </a:solidFill>
              </a:rPr>
              <a:t>Библиотеки, находящиеся на территории дома культуры, культурно-досугового центра, центра культуры и искусства и так далее</a:t>
            </a:r>
          </a:p>
          <a:p>
            <a:pPr fontAlgn="t"/>
            <a:endParaRPr lang="ru-RU" sz="1400" b="1" spc="15" dirty="0" smtClean="0">
              <a:solidFill>
                <a:srgbClr val="FFFFFF"/>
              </a:solidFill>
              <a:cs typeface="Cambria Math"/>
            </a:endParaRPr>
          </a:p>
          <a:p>
            <a:pPr fontAlgn="t"/>
            <a:r>
              <a:rPr lang="ru-RU" sz="1400" b="1" dirty="0">
                <a:solidFill>
                  <a:srgbClr val="C00000"/>
                </a:solidFill>
              </a:rPr>
              <a:t>1. </a:t>
            </a:r>
            <a:r>
              <a:rPr lang="ru-RU" sz="1400" dirty="0" smtClean="0"/>
              <a:t>Библиотеки</a:t>
            </a:r>
            <a:r>
              <a:rPr lang="ru-RU" sz="1400" dirty="0"/>
              <a:t>, которые расположены на территории культурно-досугового центра, дома культуры и так далее и являющиеся юридическим лицом, могут принять участие в проекте.</a:t>
            </a:r>
          </a:p>
          <a:p>
            <a:pPr fontAlgn="t"/>
            <a:endParaRPr lang="ru-RU" sz="1400" dirty="0"/>
          </a:p>
          <a:p>
            <a:pPr fontAlgn="t"/>
            <a:r>
              <a:rPr lang="ru-RU" sz="1400" dirty="0"/>
              <a:t>Если библиотека является структурным подразделением дома культуры или культурно-досугового центра, согласно 78-ФЗ (подпункт 4) такая библиотека не является муниципальной и относится к «библиотекам предприятий, учреждений, организаций» и принимать участие в проекте не может.</a:t>
            </a:r>
          </a:p>
          <a:p>
            <a:pPr fontAlgn="t"/>
            <a:r>
              <a:rPr sz="1300" b="1" spc="15" dirty="0" err="1" smtClean="0">
                <a:solidFill>
                  <a:srgbClr val="FFFFFF"/>
                </a:solidFill>
                <a:cs typeface="Cambria Math"/>
              </a:rPr>
              <a:t>обслуживания</a:t>
            </a:r>
            <a:endParaRPr sz="1300" dirty="0">
              <a:cs typeface="Cambria Math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98" y="-79581"/>
            <a:ext cx="8892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Заявочная деятельность</a:t>
            </a:r>
            <a:endParaRPr lang="ru-RU" sz="2000" b="1" spc="-5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989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92349" y="666750"/>
            <a:ext cx="8153400" cy="43672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dirty="0"/>
              <a:t>Создать проектный офис субъекта </a:t>
            </a:r>
            <a:r>
              <a:rPr lang="ru-RU" dirty="0" smtClean="0"/>
              <a:t>РФ</a:t>
            </a:r>
            <a:endParaRPr lang="ru-RU" dirty="0"/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dirty="0"/>
              <a:t>Отобрать муниципальные библиотеки субъекта РФ для участия в </a:t>
            </a:r>
            <a:r>
              <a:rPr lang="ru-RU" dirty="0" smtClean="0"/>
              <a:t>проекте:</a:t>
            </a:r>
            <a:endParaRPr lang="ru-RU" dirty="0"/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dirty="0"/>
              <a:t>Разработать концепцию модернизации для каждой библиотеки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dirty="0"/>
              <a:t>Составить план мероприятий («дорожная карта») с указанием сроков выполнения планируемых мероприятий и этапов выполнения работ для каждой библиотеки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dirty="0"/>
              <a:t>Составить сметы расходов на проведение каждого из планируемых мероприятий: </a:t>
            </a:r>
            <a:br>
              <a:rPr lang="ru-RU" dirty="0"/>
            </a:b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Убедиться в наличии утвержденной в установленном порядке региональной программы </a:t>
            </a:r>
            <a:r>
              <a:rPr lang="ru-RU" dirty="0" err="1" smtClean="0"/>
              <a:t>развитияобщедоступных</a:t>
            </a:r>
            <a:r>
              <a:rPr lang="ru-RU" dirty="0" smtClean="0"/>
              <a:t> (в том числе муниципальных) библиотек</a:t>
            </a:r>
          </a:p>
          <a:p>
            <a:pPr fontAlgn="t"/>
            <a:endParaRPr lang="ru-RU" sz="1400" dirty="0"/>
          </a:p>
          <a:p>
            <a:pPr fontAlgn="t"/>
            <a:r>
              <a:rPr sz="1300" b="1" spc="15" dirty="0" err="1" smtClean="0">
                <a:solidFill>
                  <a:srgbClr val="FFFFFF"/>
                </a:solidFill>
                <a:cs typeface="Cambria Math"/>
              </a:rPr>
              <a:t>обслуживания</a:t>
            </a:r>
            <a:endParaRPr sz="1300" dirty="0">
              <a:cs typeface="Cambria Math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98" y="-79581"/>
            <a:ext cx="8892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Заявочная деятельность</a:t>
            </a:r>
            <a:endParaRPr lang="ru-RU" sz="2000" b="1" spc="-5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00621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3423247"/>
            <a:ext cx="2540608" cy="16447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4800" y="666750"/>
            <a:ext cx="2149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>
                <a:solidFill>
                  <a:srgbClr val="999999"/>
                </a:solidFill>
                <a:latin typeface="PT Sans"/>
              </a:rPr>
              <a:t>17 </a:t>
            </a:r>
            <a:r>
              <a:rPr lang="ru-RU" cap="all" dirty="0" err="1" smtClean="0">
                <a:solidFill>
                  <a:srgbClr val="999999"/>
                </a:solidFill>
                <a:latin typeface="PT Sans"/>
              </a:rPr>
              <a:t>ДЕКабря</a:t>
            </a:r>
            <a:r>
              <a:rPr lang="ru-RU" cap="all" dirty="0" smtClean="0">
                <a:solidFill>
                  <a:srgbClr val="999999"/>
                </a:solidFill>
                <a:latin typeface="PT Sans"/>
              </a:rPr>
              <a:t> 2018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2634" y="103608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666666"/>
                </a:solidFill>
                <a:latin typeface="PT Sans"/>
              </a:rPr>
              <a:t>Рабочее совещание </a:t>
            </a:r>
            <a:r>
              <a:rPr lang="ru-RU" dirty="0">
                <a:solidFill>
                  <a:srgbClr val="666666"/>
                </a:solidFill>
                <a:latin typeface="PT Sans"/>
              </a:rPr>
              <a:t>в Минкультуры России с участием заместителя Министра культуры Ольги </a:t>
            </a:r>
            <a:r>
              <a:rPr lang="ru-RU" dirty="0" err="1">
                <a:solidFill>
                  <a:srgbClr val="666666"/>
                </a:solidFill>
                <a:latin typeface="PT Sans"/>
              </a:rPr>
              <a:t>Яриловой</a:t>
            </a:r>
            <a:r>
              <a:rPr lang="ru-RU" dirty="0">
                <a:solidFill>
                  <a:srgbClr val="666666"/>
                </a:solidFill>
                <a:latin typeface="PT Sans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2328744"/>
            <a:ext cx="2181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 smtClean="0">
                <a:solidFill>
                  <a:srgbClr val="999999"/>
                </a:solidFill>
                <a:latin typeface="PT Sans"/>
              </a:rPr>
              <a:t>18 февраля 2019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8574" y="3423247"/>
            <a:ext cx="4572000" cy="160043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Библиотека должна стать тем самым центром развития интеллекта. Что нужно для этого сделать? Необходимо, чтобы власти позаботились и в библиотеках появились удобные пространства, современные книги, не только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бумажные.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И тогда библиотеки станут центрами местного сообщества, центрами интеллектуального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общения.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083" y="26057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2C2F34"/>
                </a:solidFill>
                <a:latin typeface="Exo 2"/>
              </a:rPr>
              <a:t>Первое </a:t>
            </a:r>
            <a:r>
              <a:rPr lang="ru-RU" dirty="0">
                <a:solidFill>
                  <a:srgbClr val="2C2F34"/>
                </a:solidFill>
                <a:latin typeface="Exo 2"/>
              </a:rPr>
              <a:t>заседание рабочей группы Государственного совета по культуре</a:t>
            </a:r>
            <a:endParaRPr lang="ru-RU" dirty="0"/>
          </a:p>
        </p:txBody>
      </p:sp>
      <p:sp>
        <p:nvSpPr>
          <p:cNvPr id="9" name="object 2"/>
          <p:cNvSpPr txBox="1">
            <a:spLocks/>
          </p:cNvSpPr>
          <p:nvPr/>
        </p:nvSpPr>
        <p:spPr>
          <a:xfrm>
            <a:off x="381000" y="288890"/>
            <a:ext cx="8382000" cy="37786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2110"/>
              </a:lnSpc>
              <a:spcBef>
                <a:spcPts val="210"/>
              </a:spcBef>
            </a:pPr>
            <a:r>
              <a:rPr lang="ru-RU" sz="4400" b="1" spc="-5" dirty="0" smtClean="0">
                <a:solidFill>
                  <a:srgbClr val="C00000"/>
                </a:solidFill>
              </a:rPr>
              <a:t>Поддержка реализации нацпроекта</a:t>
            </a:r>
            <a:endParaRPr lang="ru-RU" sz="4400" b="1" spc="-5" dirty="0">
              <a:solidFill>
                <a:srgbClr val="C00000"/>
              </a:solidFill>
            </a:endParaRPr>
          </a:p>
        </p:txBody>
      </p:sp>
      <p:pic>
        <p:nvPicPr>
          <p:cNvPr id="2050" name="Picture 2" descr="ÐÐ°ÑÑÐ¸Ð½ÐºÐ¸ Ð¿Ð¾ Ð·Ð°Ð¿ÑÐ¾ÑÑ Ð´ÑÐ´Ð° Ð³Ð¾ÑÑÐ¾Ð²ÐµÑ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814358"/>
            <a:ext cx="381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761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3852"/>
            <a:ext cx="4103309" cy="4972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51350" y="1165047"/>
            <a:ext cx="4191000" cy="1391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Российская </a:t>
            </a:r>
            <a:r>
              <a:rPr sz="1800" b="1" spc="-10" dirty="0">
                <a:solidFill>
                  <a:srgbClr val="006FC0"/>
                </a:solidFill>
                <a:latin typeface="+mj-lt"/>
                <a:cs typeface="Cambria Math"/>
              </a:rPr>
              <a:t>государственная</a:t>
            </a:r>
            <a:r>
              <a:rPr sz="1800" b="1" spc="-95" dirty="0">
                <a:solidFill>
                  <a:srgbClr val="006FC0"/>
                </a:solidFill>
                <a:latin typeface="+mj-lt"/>
                <a:cs typeface="Cambria Math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библиотека  </a:t>
            </a:r>
            <a:r>
              <a:rPr sz="1800" b="1" dirty="0">
                <a:solidFill>
                  <a:srgbClr val="006FC0"/>
                </a:solidFill>
                <a:latin typeface="+mj-lt"/>
                <a:cs typeface="Cambria Math"/>
              </a:rPr>
              <a:t>определена </a:t>
            </a: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координатором </a:t>
            </a:r>
            <a:r>
              <a:rPr sz="1800" b="1" spc="5" dirty="0">
                <a:solidFill>
                  <a:srgbClr val="006FC0"/>
                </a:solidFill>
                <a:latin typeface="+mj-lt"/>
                <a:cs typeface="Cambria Math"/>
              </a:rPr>
              <a:t>проекта </a:t>
            </a:r>
            <a:r>
              <a:rPr sz="1800" b="1" spc="15" dirty="0">
                <a:solidFill>
                  <a:srgbClr val="006FC0"/>
                </a:solidFill>
                <a:latin typeface="+mj-lt"/>
                <a:cs typeface="Cambria Math"/>
              </a:rPr>
              <a:t>по  </a:t>
            </a:r>
            <a:r>
              <a:rPr sz="1800" b="1" dirty="0">
                <a:solidFill>
                  <a:srgbClr val="006FC0"/>
                </a:solidFill>
                <a:latin typeface="+mj-lt"/>
                <a:cs typeface="Cambria Math"/>
              </a:rPr>
              <a:t>созданию </a:t>
            </a:r>
            <a:r>
              <a:rPr sz="1800" b="1" spc="15" dirty="0">
                <a:solidFill>
                  <a:srgbClr val="006FC0"/>
                </a:solidFill>
                <a:latin typeface="+mj-lt"/>
                <a:cs typeface="Cambria Math"/>
              </a:rPr>
              <a:t>в </a:t>
            </a:r>
            <a:r>
              <a:rPr sz="1800" b="1" dirty="0">
                <a:solidFill>
                  <a:srgbClr val="006FC0"/>
                </a:solidFill>
                <a:latin typeface="+mj-lt"/>
                <a:cs typeface="Cambria Math"/>
              </a:rPr>
              <a:t>субъектах</a:t>
            </a:r>
            <a:r>
              <a:rPr sz="1800" b="1" spc="-175" dirty="0">
                <a:solidFill>
                  <a:srgbClr val="006FC0"/>
                </a:solidFill>
                <a:latin typeface="+mj-lt"/>
                <a:cs typeface="Cambria Math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Российской</a:t>
            </a:r>
            <a:endParaRPr sz="1800" dirty="0">
              <a:latin typeface="+mj-lt"/>
              <a:cs typeface="Cambria Math"/>
            </a:endParaRPr>
          </a:p>
          <a:p>
            <a:pPr marL="12700" marR="97790">
              <a:lnSpc>
                <a:spcPts val="2110"/>
              </a:lnSpc>
              <a:spcBef>
                <a:spcPts val="114"/>
              </a:spcBef>
            </a:pPr>
            <a:r>
              <a:rPr sz="1800" b="1" spc="5" dirty="0">
                <a:solidFill>
                  <a:srgbClr val="006FC0"/>
                </a:solidFill>
                <a:latin typeface="+mj-lt"/>
                <a:cs typeface="Cambria Math"/>
              </a:rPr>
              <a:t>Федерации </a:t>
            </a: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муниципальных</a:t>
            </a:r>
            <a:r>
              <a:rPr sz="1800" b="1" spc="-120" dirty="0">
                <a:solidFill>
                  <a:srgbClr val="006FC0"/>
                </a:solidFill>
                <a:latin typeface="+mj-lt"/>
                <a:cs typeface="Cambria Math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+mj-lt"/>
                <a:cs typeface="Cambria Math"/>
              </a:rPr>
              <a:t>модельных  </a:t>
            </a:r>
            <a:r>
              <a:rPr sz="1800" b="1" dirty="0">
                <a:solidFill>
                  <a:srgbClr val="006FC0"/>
                </a:solidFill>
                <a:latin typeface="+mj-lt"/>
                <a:cs typeface="Cambria Math"/>
              </a:rPr>
              <a:t>библиотек</a:t>
            </a:r>
            <a:endParaRPr sz="1800" dirty="0">
              <a:latin typeface="+mj-lt"/>
              <a:cs typeface="Cambria Math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27211" y="479247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14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362" y="671167"/>
            <a:ext cx="2216048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513205" algn="l"/>
              </a:tabLst>
            </a:pPr>
            <a:r>
              <a:rPr dirty="0">
                <a:solidFill>
                  <a:srgbClr val="002060"/>
                </a:solidFill>
                <a:latin typeface="Franklin Gothic Medium Cond"/>
                <a:cs typeface="Franklin Gothic Medium Cond"/>
              </a:rPr>
              <a:t>Минкультуры России</a:t>
            </a:r>
            <a:r>
              <a:rPr sz="1100" dirty="0">
                <a:latin typeface="Franklin Gothic Medium Cond"/>
                <a:cs typeface="Franklin Gothic Medium Cond"/>
              </a:rPr>
              <a:t>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17149" y="681292"/>
            <a:ext cx="151413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002060"/>
                </a:solidFill>
                <a:latin typeface="Franklin Gothic Medium Cond"/>
                <a:cs typeface="Franklin Gothic Medium Cond"/>
              </a:rPr>
              <a:t>ОИВ субъекта РФ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275" y="2110082"/>
            <a:ext cx="2078090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buClr>
                <a:srgbClr val="004F99"/>
              </a:buClr>
              <a:tabLst>
                <a:tab pos="125095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Calibri"/>
                <a:cs typeface="Calibri"/>
              </a:rPr>
              <a:t>   </a:t>
            </a:r>
            <a:r>
              <a:rPr sz="1400" dirty="0" err="1">
                <a:solidFill>
                  <a:srgbClr val="FF0000"/>
                </a:solidFill>
                <a:cs typeface="Calibri"/>
              </a:rPr>
              <a:t>Производит</a:t>
            </a:r>
            <a:r>
              <a:rPr sz="1400" dirty="0">
                <a:solidFill>
                  <a:srgbClr val="FF0000"/>
                </a:solidFill>
                <a:cs typeface="Calibri"/>
              </a:rPr>
              <a:t> </a:t>
            </a:r>
            <a:r>
              <a:rPr sz="1400" dirty="0">
                <a:solidFill>
                  <a:srgbClr val="FF0000"/>
                </a:solidFill>
                <a:cs typeface="Calibri"/>
              </a:rPr>
              <a:t>отбор</a:t>
            </a:r>
          </a:p>
          <a:p>
            <a:pPr marL="124460" marR="5080">
              <a:lnSpc>
                <a:spcPct val="100000"/>
              </a:lnSpc>
            </a:pPr>
            <a:r>
              <a:rPr sz="1400" dirty="0">
                <a:solidFill>
                  <a:srgbClr val="FF0000"/>
                </a:solidFill>
                <a:cs typeface="Calibri"/>
              </a:rPr>
              <a:t>субъектов-участников  проекта на каждый  год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06214" y="1390513"/>
            <a:ext cx="1925690" cy="545599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0"/>
              </a:spcBef>
              <a:buClr>
                <a:srgbClr val="004F99"/>
              </a:buClr>
              <a:tabLst>
                <a:tab pos="125095" algn="l"/>
              </a:tabLst>
            </a:pPr>
            <a:r>
              <a:rPr sz="1400" dirty="0" err="1">
                <a:solidFill>
                  <a:srgbClr val="FF0000"/>
                </a:solidFill>
                <a:cs typeface="Calibri"/>
              </a:rPr>
              <a:t>Информирует</a:t>
            </a:r>
            <a:r>
              <a:rPr sz="1400" dirty="0">
                <a:solidFill>
                  <a:srgbClr val="FF0000"/>
                </a:solidFill>
                <a:cs typeface="Calibri"/>
              </a:rPr>
              <a:t>  </a:t>
            </a:r>
            <a:r>
              <a:rPr sz="1400" dirty="0" err="1">
                <a:solidFill>
                  <a:srgbClr val="FF0000"/>
                </a:solidFill>
                <a:cs typeface="Calibri"/>
              </a:rPr>
              <a:t>субъекты</a:t>
            </a:r>
            <a:r>
              <a:rPr sz="1400" dirty="0">
                <a:solidFill>
                  <a:srgbClr val="FF0000"/>
                </a:solidFill>
                <a:cs typeface="Calibri"/>
              </a:rPr>
              <a:t> о</a:t>
            </a:r>
            <a:r>
              <a:rPr lang="ru-RU" sz="1400" dirty="0">
                <a:solidFill>
                  <a:srgbClr val="FF0000"/>
                </a:solidFill>
                <a:cs typeface="Calibri"/>
              </a:rPr>
              <a:t> проведении </a:t>
            </a:r>
            <a:r>
              <a:rPr lang="ru-RU" sz="1400" dirty="0" smtClean="0">
                <a:solidFill>
                  <a:srgbClr val="FF0000"/>
                </a:solidFill>
                <a:cs typeface="Calibri"/>
              </a:rPr>
              <a:t>конкурса</a:t>
            </a:r>
            <a:endParaRPr sz="1400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4307" y="2943848"/>
            <a:ext cx="1871841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buClr>
                <a:srgbClr val="004F99"/>
              </a:buClr>
              <a:tabLst>
                <a:tab pos="116205" algn="l"/>
              </a:tabLst>
            </a:pPr>
            <a:r>
              <a:rPr lang="ru-RU" sz="1200" spc="-5" dirty="0" smtClean="0">
                <a:solidFill>
                  <a:srgbClr val="FF0000"/>
                </a:solidFill>
                <a:cs typeface="Calibri"/>
              </a:rPr>
              <a:t>   </a:t>
            </a:r>
            <a:r>
              <a:rPr sz="1400" dirty="0" err="1">
                <a:solidFill>
                  <a:srgbClr val="FF0000"/>
                </a:solidFill>
                <a:cs typeface="Calibri"/>
              </a:rPr>
              <a:t>Осуществляет</a:t>
            </a:r>
            <a:r>
              <a:rPr sz="1400" dirty="0">
                <a:solidFill>
                  <a:srgbClr val="FF0000"/>
                </a:solidFill>
                <a:cs typeface="Calibri"/>
              </a:rPr>
              <a:t> </a:t>
            </a:r>
            <a:r>
              <a:rPr sz="1400" dirty="0">
                <a:solidFill>
                  <a:srgbClr val="FF0000"/>
                </a:solidFill>
                <a:cs typeface="Calibri"/>
              </a:rPr>
              <a:t>расчет</a:t>
            </a:r>
          </a:p>
          <a:p>
            <a:pPr marL="115570" marR="231775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FF0000"/>
                </a:solidFill>
                <a:cs typeface="Calibri"/>
              </a:rPr>
              <a:t>размера гранта в  субъект РФ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275" y="3811115"/>
            <a:ext cx="2347176" cy="58541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085"/>
              </a:lnSpc>
              <a:spcBef>
                <a:spcPts val="105"/>
              </a:spcBef>
            </a:pPr>
            <a:r>
              <a:rPr lang="ru-RU" sz="1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ru-RU" sz="1200" dirty="0" smtClean="0">
                <a:solidFill>
                  <a:srgbClr val="FF0000"/>
                </a:solidFill>
                <a:latin typeface="Calibri"/>
                <a:cs typeface="Calibri"/>
              </a:rPr>
              <a:t>  </a:t>
            </a:r>
            <a:r>
              <a:rPr lang="ru-RU" sz="1200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ru-RU" sz="1400" dirty="0">
                <a:solidFill>
                  <a:srgbClr val="FF0000"/>
                </a:solidFill>
                <a:cs typeface="Calibri"/>
              </a:rPr>
              <a:t>Проверяет </a:t>
            </a:r>
            <a:r>
              <a:rPr sz="1400" dirty="0" err="1">
                <a:solidFill>
                  <a:srgbClr val="FF0000"/>
                </a:solidFill>
                <a:cs typeface="Calibri"/>
              </a:rPr>
              <a:t>результативность</a:t>
            </a:r>
            <a:endParaRPr sz="1400" dirty="0">
              <a:solidFill>
                <a:srgbClr val="FF0000"/>
              </a:solidFill>
              <a:cs typeface="Calibri"/>
            </a:endParaRPr>
          </a:p>
          <a:p>
            <a:pPr marL="139065">
              <a:lnSpc>
                <a:spcPct val="100000"/>
              </a:lnSpc>
            </a:pPr>
            <a:r>
              <a:rPr sz="1400" dirty="0">
                <a:solidFill>
                  <a:srgbClr val="FF0000"/>
                </a:solidFill>
                <a:cs typeface="Calibri"/>
              </a:rPr>
              <a:t>предоставления</a:t>
            </a:r>
          </a:p>
          <a:p>
            <a:pPr marL="139065">
              <a:lnSpc>
                <a:spcPct val="100000"/>
              </a:lnSpc>
            </a:pPr>
            <a:r>
              <a:rPr sz="1400" dirty="0">
                <a:solidFill>
                  <a:srgbClr val="FF0000"/>
                </a:solidFill>
                <a:cs typeface="Calibri"/>
              </a:rPr>
              <a:t>гранта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240354" y="632573"/>
            <a:ext cx="175124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05"/>
              </a:spcBef>
              <a:defRPr>
                <a:solidFill>
                  <a:srgbClr val="002060"/>
                </a:solidFill>
                <a:latin typeface="Franklin Gothic Medium Cond"/>
                <a:cs typeface="Franklin Gothic Medium Cond"/>
              </a:defRPr>
            </a:lvl1pPr>
          </a:lstStyle>
          <a:p>
            <a:r>
              <a:rPr dirty="0"/>
              <a:t>Проектный офис  субъекта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441258" y="1487327"/>
            <a:ext cx="1627442" cy="32508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9539" marR="5080" indent="-116839">
              <a:lnSpc>
                <a:spcPts val="1200"/>
              </a:lnSpc>
              <a:spcBef>
                <a:spcPts val="135"/>
              </a:spcBef>
              <a:buClr>
                <a:srgbClr val="004F99"/>
              </a:buClr>
              <a:buSzPct val="105000"/>
              <a:buChar char="&gt;"/>
              <a:tabLst>
                <a:tab pos="130175" algn="l"/>
              </a:tabLst>
            </a:pPr>
            <a:r>
              <a:rPr sz="1100" spc="-5" dirty="0">
                <a:latin typeface="Calibri"/>
                <a:cs typeface="Calibri"/>
              </a:rPr>
              <a:t>Обеспечивает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отбор  участников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93553" y="1918609"/>
            <a:ext cx="1917513" cy="175048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37160" indent="-124460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buChar char="&gt;"/>
              <a:tabLst>
                <a:tab pos="137795" algn="l"/>
              </a:tabLst>
            </a:pPr>
            <a:r>
              <a:rPr sz="1100" spc="-5" dirty="0">
                <a:latin typeface="Calibri"/>
                <a:cs typeface="Calibri"/>
              </a:rPr>
              <a:t>Оказывает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методическую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35225" y="2088671"/>
            <a:ext cx="1775841" cy="520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100" spc="-5" dirty="0">
                <a:latin typeface="Calibri"/>
                <a:cs typeface="Calibri"/>
              </a:rPr>
              <a:t>помощь субъектам РФ на  всех этапах реализации  проекта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10925" y="2699914"/>
            <a:ext cx="1812736" cy="51360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1285" marR="5080" indent="-108585" algn="just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buChar char="&gt;"/>
              <a:tabLst>
                <a:tab pos="121920" algn="l"/>
              </a:tabLst>
            </a:pPr>
            <a:r>
              <a:rPr sz="1100" spc="-5" dirty="0">
                <a:latin typeface="Calibri"/>
                <a:cs typeface="Calibri"/>
              </a:rPr>
              <a:t>Проводит обучение </a:t>
            </a:r>
            <a:r>
              <a:rPr sz="1100" spc="-10" dirty="0">
                <a:latin typeface="Calibri"/>
                <a:cs typeface="Calibri"/>
              </a:rPr>
              <a:t>для  </a:t>
            </a:r>
            <a:r>
              <a:rPr sz="1100" spc="-5" dirty="0">
                <a:latin typeface="Calibri"/>
                <a:cs typeface="Calibri"/>
              </a:rPr>
              <a:t>сотрудников</a:t>
            </a:r>
            <a:r>
              <a:rPr sz="1100" spc="-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библиотек-  участниц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02923" y="3309997"/>
            <a:ext cx="1828739" cy="6726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5095" indent="-112395">
              <a:lnSpc>
                <a:spcPts val="1255"/>
              </a:lnSpc>
              <a:spcBef>
                <a:spcPts val="105"/>
              </a:spcBef>
              <a:buClr>
                <a:srgbClr val="004F99"/>
              </a:buClr>
              <a:buSzPct val="105000"/>
              <a:buChar char="&gt;"/>
              <a:tabLst>
                <a:tab pos="125730" algn="l"/>
              </a:tabLst>
            </a:pPr>
            <a:r>
              <a:rPr sz="1100" spc="-5" dirty="0">
                <a:latin typeface="Calibri"/>
                <a:cs typeface="Calibri"/>
              </a:rPr>
              <a:t>Обеспечивает</a:t>
            </a:r>
            <a:endParaRPr sz="1100" dirty="0">
              <a:latin typeface="Calibri"/>
              <a:cs typeface="Calibri"/>
            </a:endParaRPr>
          </a:p>
          <a:p>
            <a:pPr marL="125095">
              <a:lnSpc>
                <a:spcPts val="1195"/>
              </a:lnSpc>
            </a:pPr>
            <a:r>
              <a:rPr sz="1100" spc="-5" dirty="0">
                <a:latin typeface="Calibri"/>
                <a:cs typeface="Calibri"/>
              </a:rPr>
              <a:t>централизованные</a:t>
            </a:r>
            <a:endParaRPr sz="1100" dirty="0">
              <a:latin typeface="Calibri"/>
              <a:cs typeface="Calibri"/>
            </a:endParaRPr>
          </a:p>
          <a:p>
            <a:pPr marL="125095" marR="508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электронные сервисы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на  базе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НЭБ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94008" y="4070481"/>
            <a:ext cx="1936944" cy="65210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9539" marR="5080" indent="-116839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buChar char="&gt;"/>
              <a:tabLst>
                <a:tab pos="130175" algn="l"/>
              </a:tabLst>
            </a:pPr>
            <a:r>
              <a:rPr sz="1100" spc="-5" dirty="0">
                <a:latin typeface="Calibri"/>
                <a:cs typeface="Calibri"/>
              </a:rPr>
              <a:t>Осуществляет мониторинг  реализации проекта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и</a:t>
            </a:r>
            <a:endParaRPr sz="1100" dirty="0">
              <a:latin typeface="Calibri"/>
              <a:cs typeface="Calibri"/>
            </a:endParaRPr>
          </a:p>
          <a:p>
            <a:pPr marL="129539" marR="216535">
              <a:lnSpc>
                <a:spcPts val="1200"/>
              </a:lnSpc>
              <a:spcBef>
                <a:spcPts val="30"/>
              </a:spcBef>
            </a:pPr>
            <a:r>
              <a:rPr sz="1100" spc="-5" dirty="0">
                <a:latin typeface="Calibri"/>
                <a:cs typeface="Calibri"/>
              </a:rPr>
              <a:t>составляет </a:t>
            </a:r>
            <a:r>
              <a:rPr sz="1100" spc="-10" dirty="0">
                <a:latin typeface="Calibri"/>
                <a:cs typeface="Calibri"/>
              </a:rPr>
              <a:t>ежегодный  отчет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71696" y="1439870"/>
            <a:ext cx="1567180" cy="33020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47320" marR="5080" indent="-134620">
              <a:lnSpc>
                <a:spcPts val="1200"/>
              </a:lnSpc>
              <a:spcBef>
                <a:spcPts val="135"/>
              </a:spcBef>
              <a:buClr>
                <a:srgbClr val="004F99"/>
              </a:buClr>
              <a:buSzPct val="105000"/>
              <a:buChar char="&gt;"/>
              <a:tabLst>
                <a:tab pos="147955" algn="l"/>
              </a:tabLst>
            </a:pPr>
            <a:r>
              <a:rPr sz="1100" spc="-5" dirty="0">
                <a:latin typeface="Calibri"/>
                <a:cs typeface="Calibri"/>
              </a:rPr>
              <a:t>Подают заявки на участие  в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71045" y="1862809"/>
            <a:ext cx="2205815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0175" marR="407034" indent="-117475">
              <a:lnSpc>
                <a:spcPct val="100000"/>
              </a:lnSpc>
              <a:spcBef>
                <a:spcPts val="105"/>
              </a:spcBef>
              <a:buClr>
                <a:srgbClr val="004F99"/>
              </a:buClr>
              <a:buSzPct val="105000"/>
              <a:buChar char="&gt;"/>
              <a:tabLst>
                <a:tab pos="130810" algn="l"/>
              </a:tabLst>
            </a:pPr>
            <a:r>
              <a:rPr sz="1100" spc="-5" dirty="0">
                <a:latin typeface="Calibri"/>
                <a:cs typeface="Calibri"/>
              </a:rPr>
              <a:t>Обеспечивают  финансирование</a:t>
            </a:r>
            <a:r>
              <a:rPr sz="1100" spc="-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и</a:t>
            </a:r>
            <a:endParaRPr sz="1100" dirty="0">
              <a:latin typeface="Calibri"/>
              <a:cs typeface="Calibri"/>
            </a:endParaRPr>
          </a:p>
          <a:p>
            <a:pPr marL="130175" marR="5080">
              <a:lnSpc>
                <a:spcPts val="1200"/>
              </a:lnSpc>
              <a:spcBef>
                <a:spcPts val="30"/>
              </a:spcBef>
            </a:pPr>
            <a:r>
              <a:rPr sz="1100" spc="-5" dirty="0">
                <a:latin typeface="Calibri"/>
                <a:cs typeface="Calibri"/>
              </a:rPr>
              <a:t>проведение капитального  </a:t>
            </a:r>
            <a:r>
              <a:rPr sz="1100" spc="-10" dirty="0">
                <a:latin typeface="Calibri"/>
                <a:cs typeface="Calibri"/>
              </a:rPr>
              <a:t>ремонта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76860" y="4033292"/>
            <a:ext cx="1827446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634">
              <a:lnSpc>
                <a:spcPct val="100000"/>
              </a:lnSpc>
              <a:spcBef>
                <a:spcPts val="95"/>
              </a:spcBef>
            </a:pPr>
            <a:r>
              <a:rPr sz="1100" spc="-10" dirty="0">
                <a:latin typeface="Calibri"/>
                <a:cs typeface="Calibri"/>
              </a:rPr>
              <a:t>м</a:t>
            </a:r>
            <a:r>
              <a:rPr sz="1100" spc="-15" dirty="0">
                <a:latin typeface="Calibri"/>
                <a:cs typeface="Calibri"/>
              </a:rPr>
              <a:t>е</a:t>
            </a:r>
            <a:r>
              <a:rPr sz="1100" spc="-10" dirty="0">
                <a:latin typeface="Calibri"/>
                <a:cs typeface="Calibri"/>
              </a:rPr>
              <a:t>тодиче</a:t>
            </a:r>
            <a:r>
              <a:rPr sz="1100" spc="-5" dirty="0">
                <a:latin typeface="Calibri"/>
                <a:cs typeface="Calibri"/>
              </a:rPr>
              <a:t>скую  поддержку</a:t>
            </a:r>
            <a:endParaRPr sz="11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библиотекам субъекта,  участвующим в</a:t>
            </a:r>
            <a:r>
              <a:rPr sz="1100" spc="-6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проекте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71045" y="2563431"/>
            <a:ext cx="1806345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189" marR="5080" indent="-110489">
              <a:lnSpc>
                <a:spcPct val="100000"/>
              </a:lnSpc>
              <a:spcBef>
                <a:spcPts val="105"/>
              </a:spcBef>
              <a:buClr>
                <a:srgbClr val="004F99"/>
              </a:buClr>
              <a:buSzPct val="105000"/>
              <a:buChar char="&gt;"/>
              <a:tabLst>
                <a:tab pos="123825" algn="l"/>
              </a:tabLst>
            </a:pPr>
            <a:r>
              <a:rPr sz="1100" spc="-5" dirty="0">
                <a:latin typeface="Calibri"/>
                <a:cs typeface="Calibri"/>
              </a:rPr>
              <a:t>Обеспечивают  реализацию</a:t>
            </a:r>
            <a:r>
              <a:rPr sz="1100" spc="-5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71045" y="3070400"/>
            <a:ext cx="1744600" cy="34432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3189" marR="5080" indent="-110489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buChar char="&gt;"/>
              <a:tabLst>
                <a:tab pos="123825" algn="l"/>
              </a:tabLst>
            </a:pPr>
            <a:r>
              <a:rPr sz="1100" spc="-10" dirty="0">
                <a:latin typeface="Calibri"/>
                <a:cs typeface="Calibri"/>
              </a:rPr>
              <a:t>Создают </a:t>
            </a:r>
            <a:r>
              <a:rPr sz="1100" spc="-5" dirty="0">
                <a:latin typeface="Calibri"/>
                <a:cs typeface="Calibri"/>
              </a:rPr>
              <a:t>проектный офис  субъекта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71045" y="3520661"/>
            <a:ext cx="1982622" cy="9496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335" indent="-127635">
              <a:lnSpc>
                <a:spcPts val="1255"/>
              </a:lnSpc>
              <a:spcBef>
                <a:spcPts val="105"/>
              </a:spcBef>
              <a:buClr>
                <a:srgbClr val="004F99"/>
              </a:buClr>
              <a:buSzPct val="105000"/>
              <a:buChar char="&gt;"/>
              <a:tabLst>
                <a:tab pos="140970" algn="l"/>
              </a:tabLst>
            </a:pPr>
            <a:r>
              <a:rPr sz="1100" spc="-5" dirty="0">
                <a:latin typeface="Calibri"/>
                <a:cs typeface="Calibri"/>
              </a:rPr>
              <a:t>Обеспечивают</a:t>
            </a:r>
            <a:endParaRPr sz="1100" dirty="0">
              <a:latin typeface="Calibri"/>
              <a:cs typeface="Calibri"/>
            </a:endParaRPr>
          </a:p>
          <a:p>
            <a:pPr marL="140335" marR="5080">
              <a:lnSpc>
                <a:spcPts val="1200"/>
              </a:lnSpc>
              <a:spcBef>
                <a:spcPts val="35"/>
              </a:spcBef>
            </a:pPr>
            <a:r>
              <a:rPr sz="1100" spc="-5" dirty="0">
                <a:latin typeface="Calibri"/>
                <a:cs typeface="Calibri"/>
              </a:rPr>
              <a:t>необходимую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поддержку  на комплектование,  </a:t>
            </a:r>
            <a:r>
              <a:rPr sz="1100" spc="-10" dirty="0">
                <a:latin typeface="Calibri"/>
                <a:cs typeface="Calibri"/>
              </a:rPr>
              <a:t>обновление </a:t>
            </a:r>
            <a:r>
              <a:rPr sz="1100" spc="-5" dirty="0" err="1">
                <a:latin typeface="Calibri"/>
                <a:cs typeface="Calibri"/>
              </a:rPr>
              <a:t>фондов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spc="-5" dirty="0" smtClean="0">
                <a:latin typeface="Calibri"/>
                <a:cs typeface="Calibri"/>
              </a:rPr>
              <a:t>и</a:t>
            </a:r>
            <a:r>
              <a:rPr lang="ru-RU" sz="1100" spc="-5" dirty="0" smtClean="0">
                <a:latin typeface="Calibri"/>
                <a:cs typeface="Calibri"/>
              </a:rPr>
              <a:t> </a:t>
            </a:r>
            <a:r>
              <a:rPr sz="1100" spc="-5" dirty="0" err="1" smtClean="0">
                <a:latin typeface="Calibri"/>
                <a:cs typeface="Calibri"/>
              </a:rPr>
              <a:t>программную</a:t>
            </a:r>
            <a:r>
              <a:rPr sz="1100" spc="-5" dirty="0" smtClean="0">
                <a:latin typeface="Calibri"/>
                <a:cs typeface="Calibri"/>
              </a:rPr>
              <a:t>  </a:t>
            </a:r>
            <a:r>
              <a:rPr sz="1100" spc="-10" dirty="0">
                <a:latin typeface="Calibri"/>
                <a:cs typeface="Calibri"/>
              </a:rPr>
              <a:t>деятельность  м</a:t>
            </a:r>
            <a:r>
              <a:rPr sz="1100" spc="-5" dirty="0">
                <a:latin typeface="Calibri"/>
                <a:cs typeface="Calibri"/>
              </a:rPr>
              <a:t>у</a:t>
            </a:r>
            <a:r>
              <a:rPr sz="1100" spc="-10" dirty="0">
                <a:latin typeface="Calibri"/>
                <a:cs typeface="Calibri"/>
              </a:rPr>
              <a:t>н</a:t>
            </a:r>
            <a:r>
              <a:rPr sz="1100" spc="-5" dirty="0">
                <a:latin typeface="Calibri"/>
                <a:cs typeface="Calibri"/>
              </a:rPr>
              <a:t>иципаль</a:t>
            </a:r>
            <a:r>
              <a:rPr sz="1100" spc="-15" dirty="0">
                <a:latin typeface="Calibri"/>
                <a:cs typeface="Calibri"/>
              </a:rPr>
              <a:t>н</a:t>
            </a:r>
            <a:r>
              <a:rPr sz="1100" spc="-10" dirty="0">
                <a:latin typeface="Calibri"/>
                <a:cs typeface="Calibri"/>
              </a:rPr>
              <a:t>ы</a:t>
            </a:r>
            <a:r>
              <a:rPr sz="1100" spc="-5" dirty="0">
                <a:latin typeface="Calibri"/>
                <a:cs typeface="Calibri"/>
              </a:rPr>
              <a:t>х  библиотек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125498" y="1419977"/>
            <a:ext cx="1771017" cy="486672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74625" marR="5080" indent="-161925">
              <a:lnSpc>
                <a:spcPts val="1200"/>
              </a:lnSpc>
              <a:spcBef>
                <a:spcPts val="195"/>
              </a:spcBef>
              <a:buClr>
                <a:srgbClr val="004F99"/>
              </a:buClr>
              <a:buSzPct val="105000"/>
              <a:buChar char="&gt;"/>
              <a:tabLst>
                <a:tab pos="175260" algn="l"/>
              </a:tabLst>
            </a:pPr>
            <a:r>
              <a:rPr sz="1100" spc="-5" dirty="0">
                <a:latin typeface="Calibri"/>
                <a:cs typeface="Calibri"/>
              </a:rPr>
              <a:t>Координирует  реализацию проекта</a:t>
            </a:r>
            <a:r>
              <a:rPr sz="1100" spc="-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в  библиотеках субъекта  РФ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116341" y="2023640"/>
            <a:ext cx="1831761" cy="1772921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75260" marR="21590" indent="-136525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buChar char="&gt;"/>
              <a:tabLst>
                <a:tab pos="175895" algn="l"/>
              </a:tabLst>
            </a:pPr>
            <a:r>
              <a:rPr sz="1100" spc="-5" dirty="0">
                <a:latin typeface="Calibri"/>
                <a:cs typeface="Calibri"/>
              </a:rPr>
              <a:t>Проводит</a:t>
            </a:r>
            <a:r>
              <a:rPr sz="1100" spc="-6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необходимые  исследования,  организует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сбор</a:t>
            </a:r>
            <a:endParaRPr sz="1100" dirty="0">
              <a:latin typeface="Calibri"/>
              <a:cs typeface="Calibri"/>
            </a:endParaRPr>
          </a:p>
          <a:p>
            <a:pPr marL="175260" marR="224154">
              <a:lnSpc>
                <a:spcPts val="1200"/>
              </a:lnSpc>
              <a:spcBef>
                <a:spcPts val="30"/>
              </a:spcBef>
            </a:pPr>
            <a:r>
              <a:rPr sz="1100" spc="-5" dirty="0">
                <a:latin typeface="Calibri"/>
                <a:cs typeface="Calibri"/>
              </a:rPr>
              <a:t>материалов,</a:t>
            </a:r>
            <a:r>
              <a:rPr sz="1100" spc="-6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готовит  дизайн-проекты</a:t>
            </a:r>
            <a:endParaRPr sz="1100" dirty="0">
              <a:latin typeface="Calibri"/>
              <a:cs typeface="Calibri"/>
            </a:endParaRPr>
          </a:p>
          <a:p>
            <a:pPr marL="175260">
              <a:lnSpc>
                <a:spcPts val="1160"/>
              </a:lnSpc>
            </a:pPr>
            <a:r>
              <a:rPr sz="1100" spc="-5" dirty="0">
                <a:latin typeface="Calibri"/>
                <a:cs typeface="Calibri"/>
              </a:rPr>
              <a:t>библиотек</a:t>
            </a:r>
            <a:endParaRPr sz="11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75260" indent="-162560">
              <a:lnSpc>
                <a:spcPts val="1255"/>
              </a:lnSpc>
              <a:buClr>
                <a:srgbClr val="004F99"/>
              </a:buClr>
              <a:buSzPct val="105000"/>
              <a:buChar char="&gt;"/>
              <a:tabLst>
                <a:tab pos="175895" algn="l"/>
              </a:tabLst>
            </a:pPr>
            <a:r>
              <a:rPr sz="1100" spc="-5" dirty="0">
                <a:latin typeface="Calibri"/>
                <a:cs typeface="Calibri"/>
              </a:rPr>
              <a:t>Взаимодействует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с</a:t>
            </a:r>
            <a:endParaRPr sz="1100" dirty="0">
              <a:latin typeface="Calibri"/>
              <a:cs typeface="Calibri"/>
            </a:endParaRPr>
          </a:p>
          <a:p>
            <a:pPr marL="175260" marR="5080">
              <a:lnSpc>
                <a:spcPts val="1200"/>
              </a:lnSpc>
              <a:spcBef>
                <a:spcPts val="35"/>
              </a:spcBef>
            </a:pPr>
            <a:r>
              <a:rPr sz="1100" spc="-5" dirty="0">
                <a:latin typeface="Calibri"/>
                <a:cs typeface="Calibri"/>
              </a:rPr>
              <a:t>Координатором</a:t>
            </a:r>
            <a:r>
              <a:rPr sz="1100" spc="-5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проекта  (</a:t>
            </a:r>
            <a:r>
              <a:rPr sz="1100" spc="-5" dirty="0" smtClean="0">
                <a:latin typeface="Calibri"/>
                <a:cs typeface="Calibri"/>
              </a:rPr>
              <a:t>Р</a:t>
            </a:r>
            <a:r>
              <a:rPr lang="ru-RU" sz="1100" spc="-5" dirty="0" smtClean="0">
                <a:latin typeface="Calibri"/>
                <a:cs typeface="Calibri"/>
              </a:rPr>
              <a:t>ГБ</a:t>
            </a:r>
            <a:r>
              <a:rPr sz="1100" spc="-5" dirty="0" smtClean="0">
                <a:latin typeface="Calibri"/>
                <a:cs typeface="Calibri"/>
              </a:rPr>
              <a:t>) </a:t>
            </a:r>
            <a:r>
              <a:rPr sz="1100" spc="-5" dirty="0">
                <a:latin typeface="Calibri"/>
                <a:cs typeface="Calibri"/>
              </a:rPr>
              <a:t>по всем вопросам  реализации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проекта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149675" y="3882136"/>
            <a:ext cx="1516557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9225" indent="-136525">
              <a:lnSpc>
                <a:spcPct val="100000"/>
              </a:lnSpc>
              <a:spcBef>
                <a:spcPts val="105"/>
              </a:spcBef>
              <a:buClr>
                <a:srgbClr val="004F99"/>
              </a:buClr>
              <a:buSzPct val="105000"/>
              <a:buChar char="&gt;"/>
              <a:tabLst>
                <a:tab pos="149225" algn="l"/>
              </a:tabLst>
            </a:pPr>
            <a:r>
              <a:rPr sz="1100" spc="-10" dirty="0">
                <a:latin typeface="Calibri"/>
                <a:cs typeface="Calibri"/>
              </a:rPr>
              <a:t>О</a:t>
            </a:r>
            <a:r>
              <a:rPr sz="1100" dirty="0">
                <a:latin typeface="Calibri"/>
                <a:cs typeface="Calibri"/>
              </a:rPr>
              <a:t>к</a:t>
            </a:r>
            <a:r>
              <a:rPr sz="1100" spc="-5" dirty="0">
                <a:latin typeface="Calibri"/>
                <a:cs typeface="Calibri"/>
              </a:rPr>
              <a:t>азыва</a:t>
            </a:r>
            <a:r>
              <a:rPr sz="1100" spc="-10" dirty="0">
                <a:latin typeface="Calibri"/>
                <a:cs typeface="Calibri"/>
              </a:rPr>
              <a:t>е</a:t>
            </a:r>
            <a:r>
              <a:rPr sz="1100" spc="-5" dirty="0">
                <a:latin typeface="Calibri"/>
                <a:cs typeface="Calibri"/>
              </a:rPr>
              <a:t>т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381000" y="288890"/>
            <a:ext cx="8382000" cy="29623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2110"/>
              </a:lnSpc>
              <a:spcBef>
                <a:spcPts val="210"/>
              </a:spcBef>
            </a:pPr>
            <a:r>
              <a:rPr lang="ru-RU" sz="4400" b="1" spc="-5" dirty="0" smtClean="0">
                <a:solidFill>
                  <a:srgbClr val="C00000"/>
                </a:solidFill>
              </a:rPr>
              <a:t>Основные исполнители проекта</a:t>
            </a:r>
            <a:endParaRPr lang="ru-RU" sz="4400" b="1" spc="-5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72450" y="633525"/>
            <a:ext cx="2465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tabLst>
                <a:tab pos="1513205" algn="l"/>
              </a:tabLst>
            </a:pPr>
            <a:r>
              <a:rPr lang="ru-RU" dirty="0" smtClean="0">
                <a:solidFill>
                  <a:srgbClr val="002060"/>
                </a:solidFill>
                <a:latin typeface="Franklin Gothic Medium Cond"/>
                <a:cs typeface="Franklin Gothic Medium Cond"/>
              </a:rPr>
              <a:t>Координатор проекта </a:t>
            </a:r>
            <a:r>
              <a:rPr lang="ru-RU" dirty="0">
                <a:solidFill>
                  <a:srgbClr val="002060"/>
                </a:solidFill>
                <a:latin typeface="Franklin Gothic Medium Cond"/>
                <a:cs typeface="Franklin Gothic Medium Cond"/>
              </a:rPr>
              <a:t>– проектный  офис (РГБ)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720" y="482346"/>
            <a:ext cx="123253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/>
              <a:t>О</a:t>
            </a:r>
            <a:r>
              <a:rPr sz="2200" spc="-15" dirty="0"/>
              <a:t>с</a:t>
            </a:r>
            <a:r>
              <a:rPr sz="2200" spc="-5" dirty="0"/>
              <a:t>н</a:t>
            </a:r>
            <a:r>
              <a:rPr sz="2200" dirty="0"/>
              <a:t>о</a:t>
            </a:r>
            <a:r>
              <a:rPr sz="2200" spc="-5" dirty="0"/>
              <a:t>вные</a:t>
            </a:r>
            <a:endParaRPr sz="2200"/>
          </a:p>
        </p:txBody>
      </p:sp>
      <p:sp>
        <p:nvSpPr>
          <p:cNvPr id="3" name="object 3"/>
          <p:cNvSpPr txBox="1"/>
          <p:nvPr/>
        </p:nvSpPr>
        <p:spPr>
          <a:xfrm>
            <a:off x="1676145" y="482346"/>
            <a:ext cx="72009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0" dirty="0">
                <a:latin typeface="Calibri"/>
                <a:cs typeface="Calibri"/>
              </a:rPr>
              <a:t>э</a:t>
            </a:r>
            <a:r>
              <a:rPr sz="2200" spc="-10" dirty="0">
                <a:latin typeface="Calibri"/>
                <a:cs typeface="Calibri"/>
              </a:rPr>
              <a:t>тапы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40254" y="482346"/>
            <a:ext cx="258826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31570" algn="l"/>
              </a:tabLst>
            </a:pPr>
            <a:r>
              <a:rPr sz="2200" spc="-5" dirty="0">
                <a:latin typeface="Calibri"/>
                <a:cs typeface="Calibri"/>
              </a:rPr>
              <a:t>проекта	</a:t>
            </a:r>
            <a:r>
              <a:rPr sz="2200" dirty="0">
                <a:latin typeface="OCR A Extended"/>
                <a:cs typeface="OCR A Extended"/>
              </a:rPr>
              <a:t>(2019</a:t>
            </a:r>
            <a:r>
              <a:rPr sz="2200" spc="-114" dirty="0">
                <a:latin typeface="OCR A Extended"/>
                <a:cs typeface="OCR A Extended"/>
              </a:rPr>
              <a:t> </a:t>
            </a:r>
            <a:r>
              <a:rPr sz="2200" spc="-5" dirty="0">
                <a:latin typeface="Calibri"/>
                <a:cs typeface="Calibri"/>
              </a:rPr>
              <a:t>г</a:t>
            </a:r>
            <a:r>
              <a:rPr sz="2200" spc="-5" dirty="0">
                <a:latin typeface="OCR A Extended"/>
                <a:cs typeface="OCR A Extended"/>
              </a:rPr>
              <a:t>.)</a:t>
            </a:r>
            <a:endParaRPr sz="2200">
              <a:latin typeface="OCR A Extended"/>
              <a:cs typeface="OCR A Extende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8307" y="955547"/>
            <a:ext cx="4171188" cy="111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1741" y="991361"/>
            <a:ext cx="4072254" cy="0"/>
          </a:xfrm>
          <a:custGeom>
            <a:avLst/>
            <a:gdLst/>
            <a:ahLst/>
            <a:cxnLst/>
            <a:rect l="l" t="t" r="r" b="b"/>
            <a:pathLst>
              <a:path w="4072254">
                <a:moveTo>
                  <a:pt x="0" y="0"/>
                </a:moveTo>
                <a:lnTo>
                  <a:pt x="4072001" y="0"/>
                </a:lnTo>
              </a:path>
            </a:pathLst>
          </a:custGeom>
          <a:ln w="25908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84282"/>
              </p:ext>
            </p:extLst>
          </p:nvPr>
        </p:nvGraphicFramePr>
        <p:xfrm>
          <a:off x="1921255" y="1260475"/>
          <a:ext cx="5257799" cy="36696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740"/>
                <a:gridCol w="2919095"/>
                <a:gridCol w="2005964"/>
              </a:tblGrid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№</a:t>
                      </a: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Этап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Срок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6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ts val="1680"/>
                        </a:lnSpc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Подготовка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к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проведению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и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9525">
                        <a:lnSpc>
                          <a:spcPts val="1655"/>
                        </a:lnSpc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проведение конкурсного отбора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февраль-март 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060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2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91376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Заключение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соглашений</a:t>
                      </a:r>
                      <a:r>
                        <a:rPr sz="14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с 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победителями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конкурса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160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до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30 апреля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3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Перечисление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средств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субъектам</a:t>
                      </a:r>
                      <a:r>
                        <a:rPr sz="14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РФ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850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май 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850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4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561340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Проведение ремонтных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работ, 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закупки, обучение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персонала 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библиотек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субъектов РФ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939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16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июнь-октябрь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07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5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Подготовка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передача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отчетов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от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субъектов РФ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в </a:t>
                      </a:r>
                      <a:r>
                        <a:rPr sz="1400" spc="-15" dirty="0" err="1">
                          <a:latin typeface="Calibri"/>
                          <a:cs typeface="Calibri"/>
                        </a:rPr>
                        <a:t>Минкультуры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 err="1" smtClean="0">
                          <a:latin typeface="Calibri"/>
                          <a:cs typeface="Calibri"/>
                        </a:rPr>
                        <a:t>России</a:t>
                      </a:r>
                      <a:endParaRPr lang="ru-RU" sz="1400" spc="-10" dirty="0" smtClean="0">
                        <a:latin typeface="Calibri"/>
                        <a:cs typeface="Calibri"/>
                      </a:endParaRPr>
                    </a:p>
                    <a:p>
                      <a:pPr marL="9525">
                        <a:lnSpc>
                          <a:spcPct val="100000"/>
                        </a:lnSpc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11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ноябрь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428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6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6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2476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Завершение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(+проверка отчетов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от  субъектов РФ)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декабрь</a:t>
                      </a:r>
                      <a:r>
                        <a:rPr sz="14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2019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8427211" y="479247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16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3568" y="1008888"/>
            <a:ext cx="2845308" cy="111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7002" y="1044702"/>
            <a:ext cx="2745740" cy="0"/>
          </a:xfrm>
          <a:custGeom>
            <a:avLst/>
            <a:gdLst/>
            <a:ahLst/>
            <a:cxnLst/>
            <a:rect l="l" t="t" r="r" b="b"/>
            <a:pathLst>
              <a:path w="2745740">
                <a:moveTo>
                  <a:pt x="0" y="0"/>
                </a:moveTo>
                <a:lnTo>
                  <a:pt x="2745613" y="0"/>
                </a:lnTo>
              </a:path>
            </a:pathLst>
          </a:custGeom>
          <a:ln w="25908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718430" y="1196085"/>
            <a:ext cx="1295400" cy="727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5" dirty="0" smtClean="0">
                <a:solidFill>
                  <a:srgbClr val="0000FF"/>
                </a:solidFill>
                <a:latin typeface="OCR A Extended"/>
                <a:cs typeface="OCR A Extended"/>
              </a:rPr>
              <a:t>34</a:t>
            </a:r>
            <a:r>
              <a:rPr sz="3000" b="1" spc="5" dirty="0" smtClean="0">
                <a:solidFill>
                  <a:srgbClr val="0000FF"/>
                </a:solidFill>
                <a:latin typeface="OCR A Extended"/>
                <a:cs typeface="OCR A Extended"/>
              </a:rPr>
              <a:t>+</a:t>
            </a:r>
            <a:endParaRPr sz="3000" dirty="0">
              <a:latin typeface="OCR A Extended"/>
              <a:cs typeface="OCR A Extended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Tahoma"/>
                <a:cs typeface="Tahoma"/>
              </a:rPr>
              <a:t>субъектов</a:t>
            </a:r>
            <a:r>
              <a:rPr sz="1600" spc="-4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РФ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9609" y="1196708"/>
            <a:ext cx="4027337" cy="23415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741545" y="2146173"/>
            <a:ext cx="2171065" cy="1477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510"/>
              </a:lnSpc>
              <a:spcBef>
                <a:spcPts val="100"/>
              </a:spcBef>
            </a:pPr>
            <a:r>
              <a:rPr sz="3000" b="1" spc="5" dirty="0">
                <a:solidFill>
                  <a:srgbClr val="0000FF"/>
                </a:solidFill>
                <a:latin typeface="OCR A Extended"/>
                <a:cs typeface="OCR A Extended"/>
              </a:rPr>
              <a:t>250+</a:t>
            </a:r>
            <a:endParaRPr sz="3000" dirty="0">
              <a:latin typeface="OCR A Extended"/>
              <a:cs typeface="OCR A Extended"/>
            </a:endParaRPr>
          </a:p>
          <a:p>
            <a:pPr marL="12700">
              <a:lnSpc>
                <a:spcPts val="1830"/>
              </a:lnSpc>
            </a:pPr>
            <a:r>
              <a:rPr sz="1600" spc="-5" dirty="0">
                <a:latin typeface="Tahoma"/>
                <a:cs typeface="Tahoma"/>
              </a:rPr>
              <a:t>библиотеки</a:t>
            </a:r>
            <a:endParaRPr sz="16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521460" algn="l"/>
              </a:tabLst>
            </a:pPr>
            <a:r>
              <a:rPr sz="2500" b="1" spc="-10" dirty="0">
                <a:solidFill>
                  <a:srgbClr val="0000FF"/>
                </a:solidFill>
                <a:latin typeface="Calibri"/>
                <a:cs typeface="Calibri"/>
              </a:rPr>
              <a:t>прислал</a:t>
            </a:r>
            <a:r>
              <a:rPr sz="2500" b="1" spc="-5" dirty="0">
                <a:solidFill>
                  <a:srgbClr val="0000FF"/>
                </a:solidFill>
                <a:latin typeface="Calibri"/>
                <a:cs typeface="Calibri"/>
              </a:rPr>
              <a:t>и</a:t>
            </a:r>
            <a:r>
              <a:rPr sz="2500" b="1" dirty="0">
                <a:solidFill>
                  <a:srgbClr val="0000FF"/>
                </a:solidFill>
                <a:latin typeface="Calibri"/>
                <a:cs typeface="Calibri"/>
              </a:rPr>
              <a:t>	</a:t>
            </a:r>
            <a:r>
              <a:rPr sz="2500" b="1" spc="-10" dirty="0">
                <a:solidFill>
                  <a:srgbClr val="0000FF"/>
                </a:solidFill>
                <a:latin typeface="Calibri"/>
                <a:cs typeface="Calibri"/>
              </a:rPr>
              <a:t>свои</a:t>
            </a:r>
            <a:endParaRPr sz="25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79742" y="3217544"/>
            <a:ext cx="10160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-15" dirty="0">
                <a:solidFill>
                  <a:srgbClr val="0000FF"/>
                </a:solidFill>
                <a:latin typeface="Calibri"/>
                <a:cs typeface="Calibri"/>
              </a:rPr>
              <a:t>анкеты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1545" y="3649776"/>
            <a:ext cx="2840355" cy="1216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10" dirty="0">
                <a:solidFill>
                  <a:srgbClr val="0000FF"/>
                </a:solidFill>
                <a:latin typeface="OCR A Extended"/>
                <a:cs typeface="OCR A Extended"/>
              </a:rPr>
              <a:t>15+</a:t>
            </a:r>
            <a:endParaRPr sz="3000">
              <a:latin typeface="OCR A Extended"/>
              <a:cs typeface="OCR A Extended"/>
            </a:endParaRPr>
          </a:p>
          <a:p>
            <a:pPr marL="12700" marR="5080" algn="just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Tahoma"/>
                <a:cs typeface="Tahoma"/>
              </a:rPr>
              <a:t>субъектов </a:t>
            </a:r>
            <a:r>
              <a:rPr sz="1600" spc="-10" dirty="0">
                <a:latin typeface="Tahoma"/>
                <a:cs typeface="Tahoma"/>
              </a:rPr>
              <a:t>РФ </a:t>
            </a:r>
            <a:r>
              <a:rPr sz="1600" spc="-5" dirty="0">
                <a:latin typeface="Tahoma"/>
                <a:cs typeface="Tahoma"/>
              </a:rPr>
              <a:t>обращаются за  консультациями по </a:t>
            </a:r>
            <a:r>
              <a:rPr sz="1600" spc="-10" dirty="0">
                <a:latin typeface="Tahoma"/>
                <a:cs typeface="Tahoma"/>
              </a:rPr>
              <a:t>почте или  </a:t>
            </a:r>
            <a:r>
              <a:rPr sz="1600" spc="-5" dirty="0">
                <a:latin typeface="Tahoma"/>
                <a:cs typeface="Tahoma"/>
              </a:rPr>
              <a:t>телефону</a:t>
            </a:r>
            <a:r>
              <a:rPr sz="1600" spc="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ежедневно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4370" y="475234"/>
            <a:ext cx="2597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ahoma"/>
                <a:cs typeface="Tahoma"/>
              </a:rPr>
              <a:t>Текущая</a:t>
            </a:r>
            <a:r>
              <a:rPr sz="2400" spc="-60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ситуация</a:t>
            </a:r>
            <a:endParaRPr sz="2400">
              <a:latin typeface="Tahoma"/>
              <a:cs typeface="Tahoma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692138" y="781684"/>
          <a:ext cx="2276475" cy="24081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7975"/>
                <a:gridCol w="1276350"/>
                <a:gridCol w="692150"/>
              </a:tblGrid>
              <a:tr h="2128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№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Субъект</a:t>
                      </a:r>
                      <a:r>
                        <a:rPr sz="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РФ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3335"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Библиотеки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2354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Владимирская</a:t>
                      </a:r>
                      <a:r>
                        <a:rPr sz="9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2377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Костромская</a:t>
                      </a:r>
                      <a:r>
                        <a:rPr sz="9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098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Московская</a:t>
                      </a:r>
                      <a:r>
                        <a:rPr sz="9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2068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Омская</a:t>
                      </a:r>
                      <a:r>
                        <a:rPr sz="9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316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Республика</a:t>
                      </a:r>
                      <a:r>
                        <a:rPr sz="9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Мордовия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33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33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2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Ставропольский</a:t>
                      </a:r>
                      <a:r>
                        <a:rPr sz="9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край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71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71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Ульяновская</a:t>
                      </a:r>
                      <a:r>
                        <a:rPr sz="9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2057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8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Ярославская</a:t>
                      </a:r>
                      <a:r>
                        <a:rPr sz="9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область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066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Республика</a:t>
                      </a:r>
                      <a:r>
                        <a:rPr sz="9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latin typeface="Calibri"/>
                          <a:cs typeface="Calibri"/>
                        </a:rPr>
                        <a:t>Коми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17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2157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Республика</a:t>
                      </a:r>
                      <a:r>
                        <a:rPr sz="9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Татарстан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7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8427211" y="479247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18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27211" y="479247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657350"/>
            <a:ext cx="8305800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lang="ru-RU" sz="6000" dirty="0" err="1" smtClean="0">
                <a:hlinkClick r:id="rId2"/>
              </a:rPr>
              <a:t>новаябиблиотека.рф</a:t>
            </a:r>
            <a:endParaRPr lang="ru-RU" sz="6000" dirty="0"/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lang="ru-RU" sz="6000" spc="-5" dirty="0">
                <a:latin typeface="Tahoma"/>
                <a:cs typeface="Tahoma"/>
              </a:rPr>
              <a:t>сайт проекта</a:t>
            </a:r>
            <a:endParaRPr lang="ru-RU" sz="60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-19050"/>
            <a:ext cx="6729268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C00000"/>
                </a:solidFill>
              </a:rPr>
              <a:t>Нормативное</a:t>
            </a:r>
            <a:r>
              <a:rPr spc="-7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обеспечение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427211" y="479247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49178"/>
            <a:ext cx="3363467" cy="25395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065" y="749178"/>
            <a:ext cx="3345633" cy="25439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3539169"/>
            <a:ext cx="4400550" cy="1466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186" y="3536156"/>
            <a:ext cx="3810000" cy="16073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9378" y="-19050"/>
            <a:ext cx="457352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400" b="1" spc="-5" dirty="0">
                <a:solidFill>
                  <a:srgbClr val="C00000"/>
                </a:solidFill>
              </a:rPr>
              <a:t>П</a:t>
            </a:r>
            <a:r>
              <a:rPr lang="ru-RU" sz="4400" b="1" spc="-5" dirty="0" smtClean="0">
                <a:solidFill>
                  <a:srgbClr val="C00000"/>
                </a:solidFill>
              </a:rPr>
              <a:t>редпосылки</a:t>
            </a:r>
            <a:endParaRPr lang="ru-RU" sz="4400" b="1" spc="-5" dirty="0">
              <a:solidFill>
                <a:srgbClr val="C0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602962"/>
            <a:ext cx="4267200" cy="14978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marR="55244">
              <a:lnSpc>
                <a:spcPct val="100000"/>
              </a:lnSpc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Сеть общедоступных библиотек России  состоит </a:t>
            </a:r>
            <a:r>
              <a:rPr sz="1400" dirty="0">
                <a:latin typeface="Calibri Light" panose="020F0302020204030204" pitchFamily="34" charset="0"/>
                <a:cs typeface="Cambria Math"/>
              </a:rPr>
              <a:t>из более, чем </a:t>
            </a:r>
            <a:r>
              <a:rPr sz="1400" b="1" spc="10" dirty="0">
                <a:latin typeface="Calibri Light" panose="020F0302020204030204" pitchFamily="34" charset="0"/>
                <a:cs typeface="Cambria Math"/>
              </a:rPr>
              <a:t>40</a:t>
            </a:r>
            <a:r>
              <a:rPr sz="1400" b="1" spc="-40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b="1" spc="5" dirty="0" err="1" smtClean="0">
                <a:latin typeface="Calibri Light" panose="020F0302020204030204" pitchFamily="34" charset="0"/>
                <a:cs typeface="Cambria Math"/>
              </a:rPr>
              <a:t>тысяч</a:t>
            </a:r>
            <a:r>
              <a:rPr lang="ru-RU" sz="1400" b="1" spc="5" dirty="0" smtClean="0">
                <a:latin typeface="Calibri Light" panose="020F0302020204030204" pitchFamily="34" charset="0"/>
                <a:cs typeface="Cambria Math"/>
              </a:rPr>
              <a:t> у</a:t>
            </a:r>
            <a:r>
              <a:rPr sz="1400" b="1" dirty="0" err="1" smtClean="0">
                <a:latin typeface="Calibri Light" panose="020F0302020204030204" pitchFamily="34" charset="0"/>
                <a:cs typeface="Cambria Math"/>
              </a:rPr>
              <a:t>чреждений</a:t>
            </a:r>
            <a:r>
              <a:rPr sz="1400" dirty="0">
                <a:latin typeface="Calibri Light" panose="020F0302020204030204" pitchFamily="34" charset="0"/>
                <a:cs typeface="Cambria Math"/>
              </a:rPr>
              <a:t>. </a:t>
            </a:r>
            <a:endParaRPr lang="ru-RU" sz="1400" dirty="0" smtClean="0">
              <a:latin typeface="Calibri Light" panose="020F0302020204030204" pitchFamily="34" charset="0"/>
              <a:cs typeface="Cambria Math"/>
            </a:endParaRPr>
          </a:p>
          <a:p>
            <a:pPr marL="12700" marR="55244">
              <a:lnSpc>
                <a:spcPct val="100000"/>
              </a:lnSpc>
            </a:pPr>
            <a:endParaRPr lang="ru-RU" sz="1400" dirty="0" smtClean="0">
              <a:latin typeface="Calibri Light" panose="020F0302020204030204" pitchFamily="34" charset="0"/>
              <a:cs typeface="Cambria Math"/>
            </a:endParaRPr>
          </a:p>
          <a:p>
            <a:pPr marL="12700" marR="55244">
              <a:lnSpc>
                <a:spcPct val="100000"/>
              </a:lnSpc>
            </a:pPr>
            <a:r>
              <a:rPr sz="1400" spc="-5" dirty="0" err="1" smtClean="0">
                <a:latin typeface="Calibri Light" panose="020F0302020204030204" pitchFamily="34" charset="0"/>
                <a:cs typeface="Cambria Math"/>
              </a:rPr>
              <a:t>Библиотеки</a:t>
            </a:r>
            <a:r>
              <a:rPr sz="1400" spc="-5" dirty="0" smtClean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становятся  центрами местных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сообществ</a:t>
            </a:r>
            <a:r>
              <a:rPr sz="1400" spc="-5" dirty="0" smtClean="0">
                <a:latin typeface="Calibri Light" panose="020F0302020204030204" pitchFamily="34" charset="0"/>
                <a:cs typeface="Cambria Math"/>
              </a:rPr>
              <a:t>.</a:t>
            </a:r>
            <a:endParaRPr lang="ru-RU" sz="1400" spc="-5" dirty="0" smtClean="0">
              <a:latin typeface="Calibri Light" panose="020F0302020204030204" pitchFamily="34" charset="0"/>
              <a:cs typeface="Cambria Math"/>
            </a:endParaRPr>
          </a:p>
          <a:p>
            <a:pPr marL="12700" marR="55244">
              <a:lnSpc>
                <a:spcPct val="100000"/>
              </a:lnSpc>
            </a:pPr>
            <a:endParaRPr lang="ru-RU" sz="1400" spc="-5" dirty="0">
              <a:latin typeface="Calibri Light" panose="020F0302020204030204" pitchFamily="34" charset="0"/>
              <a:cs typeface="Cambria Math"/>
            </a:endParaRPr>
          </a:p>
          <a:p>
            <a:pPr marL="12700" marR="55244">
              <a:lnSpc>
                <a:spcPct val="100000"/>
              </a:lnSpc>
            </a:pPr>
            <a:r>
              <a:rPr sz="1400" spc="-5" dirty="0" err="1" smtClean="0">
                <a:latin typeface="Calibri Light" panose="020F0302020204030204" pitchFamily="34" charset="0"/>
                <a:cs typeface="Cambria Math"/>
              </a:rPr>
              <a:t>Более</a:t>
            </a:r>
            <a:r>
              <a:rPr sz="1400" spc="-5" dirty="0" smtClean="0">
                <a:latin typeface="Calibri Light" panose="020F0302020204030204" pitchFamily="34" charset="0"/>
                <a:cs typeface="Cambria Math"/>
              </a:rPr>
              <a:t>  </a:t>
            </a:r>
            <a:r>
              <a:rPr sz="1400" b="1" spc="15" dirty="0">
                <a:latin typeface="Calibri Light" panose="020F0302020204030204" pitchFamily="34" charset="0"/>
                <a:cs typeface="Cambria Math"/>
              </a:rPr>
              <a:t>70% </a:t>
            </a:r>
            <a:r>
              <a:rPr sz="1400" b="1" dirty="0">
                <a:latin typeface="Calibri Light" panose="020F0302020204030204" pitchFamily="34" charset="0"/>
                <a:cs typeface="Cambria Math"/>
              </a:rPr>
              <a:t>библиотек являются  </a:t>
            </a:r>
            <a:r>
              <a:rPr sz="1400" b="1" spc="-5" dirty="0">
                <a:latin typeface="Calibri Light" panose="020F0302020204030204" pitchFamily="34" charset="0"/>
                <a:cs typeface="Cambria Math"/>
              </a:rPr>
              <a:t>муниципальными.</a:t>
            </a:r>
            <a:endParaRPr sz="1400" dirty="0">
              <a:latin typeface="Calibri Light" panose="020F0302020204030204" pitchFamily="34" charset="0"/>
              <a:cs typeface="Cambria Math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7200" y="3697401"/>
            <a:ext cx="41148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В 2000-е годы было реализовано несколько</a:t>
            </a:r>
          </a:p>
          <a:p>
            <a:pPr marL="12700" marR="602615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программ по созданию модельных  библиотек на селе, в том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числе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при</a:t>
            </a:r>
            <a:r>
              <a:rPr lang="ru-RU"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финансировании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из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федерального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бюджета</a:t>
            </a:r>
          </a:p>
        </p:txBody>
      </p:sp>
      <p:sp>
        <p:nvSpPr>
          <p:cNvPr id="7" name="object 7"/>
          <p:cNvSpPr/>
          <p:nvPr/>
        </p:nvSpPr>
        <p:spPr>
          <a:xfrm>
            <a:off x="4685489" y="1885950"/>
            <a:ext cx="4011167" cy="26860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379378" y="885747"/>
            <a:ext cx="8612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5" dirty="0">
                <a:cs typeface="Cambria Math"/>
              </a:rPr>
              <a:t>Одной из задач Указа Президента Российской Федерации № 204 от 7 мая </a:t>
            </a:r>
            <a:r>
              <a:rPr lang="ru-RU" spc="-5" dirty="0" smtClean="0">
                <a:cs typeface="Cambria Math"/>
              </a:rPr>
              <a:t>2018 г. является </a:t>
            </a:r>
            <a:r>
              <a:rPr lang="ru-RU" spc="-5" dirty="0">
                <a:cs typeface="Cambria Math"/>
              </a:rPr>
              <a:t>развитие  сети </a:t>
            </a:r>
            <a:r>
              <a:rPr lang="ru-RU" spc="-5" dirty="0">
                <a:solidFill>
                  <a:srgbClr val="C00000"/>
                </a:solidFill>
                <a:cs typeface="Cambria Math"/>
              </a:rPr>
              <a:t>муниципальных библиотек</a:t>
            </a:r>
            <a:r>
              <a:rPr lang="ru-RU" spc="-5" dirty="0">
                <a:cs typeface="Cambria Math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9378" y="-19050"/>
            <a:ext cx="457352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400" b="1" spc="-5" dirty="0">
                <a:solidFill>
                  <a:srgbClr val="C00000"/>
                </a:solidFill>
              </a:rPr>
              <a:t>П</a:t>
            </a:r>
            <a:r>
              <a:rPr lang="ru-RU" sz="4400" b="1" spc="-5" dirty="0" smtClean="0">
                <a:solidFill>
                  <a:srgbClr val="C00000"/>
                </a:solidFill>
              </a:rPr>
              <a:t>редпосылки</a:t>
            </a:r>
            <a:endParaRPr lang="ru-RU" sz="4400" b="1" spc="-5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6" y="895350"/>
            <a:ext cx="8329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2002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г.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- общероссийский проект </a:t>
            </a:r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«Создание модельных публичных библиотек на селе»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90600" y="2110085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 2006 г. 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включен </a:t>
            </a:r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в Федеральную целевую программу </a:t>
            </a:r>
            <a:endParaRPr lang="ru-RU" dirty="0" smtClean="0">
              <a:solidFill>
                <a:srgbClr val="292929"/>
              </a:solidFill>
              <a:latin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«</a:t>
            </a:r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Культура России (2006–2011 годы)»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3317802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«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Модельный стандарт </a:t>
            </a:r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деятельности публичной библиотеки», 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принят </a:t>
            </a:r>
            <a:r>
              <a:rPr lang="ru-RU" dirty="0">
                <a:solidFill>
                  <a:srgbClr val="292929"/>
                </a:solidFill>
                <a:latin typeface="arial" panose="020B0604020202020204" pitchFamily="34" charset="0"/>
              </a:rPr>
              <a:t>Российской библиотечной 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ассоциацией (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2001, 2008</a:t>
            </a:r>
            <a:r>
              <a:rPr lang="ru-RU" dirty="0" smtClean="0">
                <a:solidFill>
                  <a:srgbClr val="292929"/>
                </a:solidFill>
                <a:latin typeface="arial" panose="020B0604020202020204" pitchFamily="34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40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419600" y="0"/>
            <a:ext cx="4724838" cy="5143500"/>
          </a:xfrm>
          <a:custGeom>
            <a:avLst/>
            <a:gdLst/>
            <a:ahLst/>
            <a:cxnLst/>
            <a:rect l="l" t="t" r="r" b="b"/>
            <a:pathLst>
              <a:path w="4867909" h="5143500">
                <a:moveTo>
                  <a:pt x="4867471" y="0"/>
                </a:moveTo>
                <a:lnTo>
                  <a:pt x="1690783" y="0"/>
                </a:lnTo>
                <a:lnTo>
                  <a:pt x="0" y="5143499"/>
                </a:lnTo>
                <a:lnTo>
                  <a:pt x="4867471" y="5143499"/>
                </a:lnTo>
                <a:lnTo>
                  <a:pt x="4867471" y="0"/>
                </a:lnTo>
                <a:close/>
              </a:path>
            </a:pathLst>
          </a:custGeom>
          <a:solidFill>
            <a:srgbClr val="004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2482" y="247441"/>
            <a:ext cx="7772400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lang="ru-RU" sz="4400" b="1" spc="-5" dirty="0" smtClean="0">
                <a:solidFill>
                  <a:srgbClr val="C00000"/>
                </a:solidFill>
              </a:rPr>
              <a:t>Библиотеки нового поколения</a:t>
            </a:r>
            <a:endParaRPr sz="2400" b="1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2860" y="1211427"/>
            <a:ext cx="4291540" cy="13231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61315">
              <a:lnSpc>
                <a:spcPct val="102400"/>
              </a:lnSpc>
              <a:spcBef>
                <a:spcPts val="95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В 2014 году Министром культуры  Российской Федерации В. Р.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Мединским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был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утвержден «Модельный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стандарт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 smtClean="0">
                <a:latin typeface="Calibri Light" panose="020F0302020204030204" pitchFamily="34" charset="0"/>
                <a:cs typeface="Cambria Math"/>
              </a:rPr>
              <a:t>деятельности</a:t>
            </a:r>
            <a:r>
              <a:rPr sz="1400" spc="-5" dirty="0" smtClean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общедоступных</a:t>
            </a:r>
            <a:r>
              <a:rPr lang="ru-RU"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библиотек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», в котором были </a:t>
            </a:r>
            <a:r>
              <a:rPr sz="1400" spc="-5" dirty="0" err="1">
                <a:latin typeface="Calibri Light" panose="020F0302020204030204" pitchFamily="34" charset="0"/>
                <a:cs typeface="Cambria Math"/>
              </a:rPr>
              <a:t>заданы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 smtClean="0">
                <a:latin typeface="Calibri Light" panose="020F0302020204030204" pitchFamily="34" charset="0"/>
                <a:cs typeface="Cambria Math"/>
              </a:rPr>
              <a:t>новые</a:t>
            </a:r>
            <a:r>
              <a:rPr lang="ru-RU" sz="1400" spc="-5" dirty="0" smtClean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 err="1" smtClean="0">
                <a:latin typeface="Calibri Light" panose="020F0302020204030204" pitchFamily="34" charset="0"/>
                <a:cs typeface="Cambria Math"/>
              </a:rPr>
              <a:t>направления</a:t>
            </a:r>
            <a:r>
              <a:rPr sz="1400" spc="-5" dirty="0" smtClean="0">
                <a:latin typeface="Calibri Light" panose="020F0302020204030204" pitchFamily="34" charset="0"/>
                <a:cs typeface="Cambria Math"/>
              </a:rPr>
              <a:t> 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развития библиотек Российской  Федерации.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77" y="2745809"/>
            <a:ext cx="3991023" cy="175496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Тогда же было принято решение</a:t>
            </a: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о создании в регионах России пилотных</a:t>
            </a:r>
          </a:p>
          <a:p>
            <a:pPr marL="12700" marR="881380">
              <a:lnSpc>
                <a:spcPts val="1360"/>
              </a:lnSpc>
              <a:spcBef>
                <a:spcPts val="35"/>
              </a:spcBef>
            </a:pPr>
            <a:r>
              <a:rPr sz="1400" spc="-5" dirty="0">
                <a:latin typeface="Calibri Light" panose="020F0302020204030204" pitchFamily="34" charset="0"/>
                <a:cs typeface="Cambria Math"/>
              </a:rPr>
              <a:t>проектов модельных библиотек —  </a:t>
            </a:r>
            <a:r>
              <a:rPr sz="1400" spc="-5" dirty="0">
                <a:solidFill>
                  <a:srgbClr val="C00000"/>
                </a:solidFill>
                <a:latin typeface="Calibri Light" panose="020F0302020204030204" pitchFamily="34" charset="0"/>
                <a:cs typeface="Cambria Math"/>
              </a:rPr>
              <a:t>библиотек нового поколения</a:t>
            </a:r>
            <a:r>
              <a:rPr sz="1400" spc="-5" dirty="0">
                <a:latin typeface="Calibri Light" panose="020F0302020204030204" pitchFamily="34" charset="0"/>
                <a:cs typeface="Cambria Math"/>
              </a:rPr>
              <a:t>.</a:t>
            </a:r>
          </a:p>
          <a:p>
            <a:pPr marL="12700">
              <a:lnSpc>
                <a:spcPts val="1230"/>
              </a:lnSpc>
            </a:pPr>
            <a:endParaRPr lang="ru-RU" sz="1100" i="1" dirty="0" smtClean="0">
              <a:latin typeface="Calibri"/>
              <a:cs typeface="Calibri"/>
            </a:endParaRPr>
          </a:p>
          <a:p>
            <a:pPr marL="12700">
              <a:lnSpc>
                <a:spcPts val="1230"/>
              </a:lnSpc>
            </a:pPr>
            <a:endParaRPr lang="ru-RU" sz="1100" i="1" dirty="0" smtClean="0">
              <a:latin typeface="Calibri"/>
              <a:cs typeface="Calibri"/>
            </a:endParaRPr>
          </a:p>
          <a:p>
            <a:pPr marL="12700">
              <a:lnSpc>
                <a:spcPts val="1230"/>
              </a:lnSpc>
            </a:pPr>
            <a:endParaRPr lang="ru-RU" sz="1100" i="1" dirty="0">
              <a:latin typeface="Calibri"/>
              <a:cs typeface="Calibri"/>
            </a:endParaRPr>
          </a:p>
          <a:p>
            <a:pPr marL="12700">
              <a:lnSpc>
                <a:spcPts val="1230"/>
              </a:lnSpc>
            </a:pPr>
            <a:endParaRPr lang="ru-RU" sz="1100" i="1" dirty="0" smtClean="0">
              <a:latin typeface="Calibri"/>
              <a:cs typeface="Calibri"/>
            </a:endParaRPr>
          </a:p>
          <a:p>
            <a:pPr marL="12700">
              <a:lnSpc>
                <a:spcPts val="1230"/>
              </a:lnSpc>
            </a:pPr>
            <a:r>
              <a:rPr sz="1100" i="1" dirty="0" err="1" smtClean="0">
                <a:latin typeface="Calibri"/>
                <a:cs typeface="Calibri"/>
              </a:rPr>
              <a:t>Реализацией</a:t>
            </a:r>
            <a:r>
              <a:rPr sz="1100" i="1" spc="-85" dirty="0" smtClean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проекта</a:t>
            </a:r>
            <a:r>
              <a:rPr sz="1100" i="1" spc="-7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занималась</a:t>
            </a:r>
            <a:r>
              <a:rPr sz="1100" i="1" spc="-4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ВГБИЛ</a:t>
            </a:r>
            <a:r>
              <a:rPr sz="1100" i="1" spc="-50" dirty="0">
                <a:latin typeface="Calibri"/>
                <a:cs typeface="Calibri"/>
              </a:rPr>
              <a:t> </a:t>
            </a:r>
            <a:r>
              <a:rPr sz="1100" b="1" i="1" dirty="0">
                <a:latin typeface="Calibri"/>
                <a:cs typeface="Calibri"/>
              </a:rPr>
              <a:t>имени</a:t>
            </a:r>
            <a:r>
              <a:rPr sz="1100" b="1" i="1" spc="-60" dirty="0">
                <a:latin typeface="Calibri"/>
                <a:cs typeface="Calibri"/>
              </a:rPr>
              <a:t> </a:t>
            </a:r>
            <a:r>
              <a:rPr sz="1100" b="1" i="1" spc="-5" dirty="0">
                <a:latin typeface="Calibri"/>
                <a:cs typeface="Calibri"/>
              </a:rPr>
              <a:t>М</a:t>
            </a:r>
            <a:r>
              <a:rPr sz="1150" b="1" i="1" spc="-5" dirty="0">
                <a:latin typeface="Agency FB"/>
                <a:cs typeface="Agency FB"/>
              </a:rPr>
              <a:t>.</a:t>
            </a:r>
            <a:r>
              <a:rPr sz="1100" b="1" i="1" spc="-5" dirty="0">
                <a:latin typeface="Calibri"/>
                <a:cs typeface="Calibri"/>
              </a:rPr>
              <a:t>И</a:t>
            </a:r>
            <a:r>
              <a:rPr sz="1150" b="1" i="1" spc="-5" dirty="0">
                <a:latin typeface="Agency FB"/>
                <a:cs typeface="Agency FB"/>
              </a:rPr>
              <a:t>.</a:t>
            </a:r>
            <a:endParaRPr sz="1150" dirty="0">
              <a:latin typeface="Agency FB"/>
              <a:cs typeface="Agency FB"/>
            </a:endParaRPr>
          </a:p>
          <a:p>
            <a:pPr marL="12700">
              <a:lnSpc>
                <a:spcPts val="1360"/>
              </a:lnSpc>
            </a:pPr>
            <a:r>
              <a:rPr sz="1100" b="1" i="1" dirty="0">
                <a:latin typeface="Calibri"/>
                <a:cs typeface="Calibri"/>
              </a:rPr>
              <a:t>Рудомино</a:t>
            </a:r>
            <a:r>
              <a:rPr sz="1150" b="1" i="1" dirty="0">
                <a:latin typeface="Agency FB"/>
                <a:cs typeface="Agency FB"/>
              </a:rPr>
              <a:t>.</a:t>
            </a:r>
            <a:endParaRPr sz="1150" dirty="0">
              <a:latin typeface="Agency FB"/>
              <a:cs typeface="Agency FB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36817" y="731901"/>
            <a:ext cx="2090420" cy="987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В рамках практического</a:t>
            </a:r>
            <a:r>
              <a:rPr sz="1050" b="1" spc="-1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5" dirty="0">
                <a:solidFill>
                  <a:srgbClr val="FFFFFF"/>
                </a:solidFill>
                <a:latin typeface="Calibri"/>
                <a:cs typeface="Calibri"/>
              </a:rPr>
              <a:t>внедрения 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Модельного</a:t>
            </a:r>
            <a:r>
              <a:rPr sz="10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5" dirty="0">
                <a:solidFill>
                  <a:srgbClr val="FFFFFF"/>
                </a:solidFill>
                <a:latin typeface="Calibri"/>
                <a:cs typeface="Calibri"/>
              </a:rPr>
              <a:t>стандарта</a:t>
            </a:r>
            <a:r>
              <a:rPr sz="105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05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5" dirty="0">
                <a:solidFill>
                  <a:srgbClr val="FFFFFF"/>
                </a:solidFill>
                <a:latin typeface="Agency FB"/>
                <a:cs typeface="Agency FB"/>
              </a:rPr>
              <a:t>2015</a:t>
            </a:r>
            <a:r>
              <a:rPr sz="1050" b="1" spc="-40" dirty="0">
                <a:solidFill>
                  <a:srgbClr val="FFFFFF"/>
                </a:solidFill>
                <a:latin typeface="Agency FB"/>
                <a:cs typeface="Agency FB"/>
              </a:rPr>
              <a:t>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года</a:t>
            </a:r>
            <a:endParaRPr sz="1050">
              <a:latin typeface="Calibri"/>
              <a:cs typeface="Calibri"/>
            </a:endParaRPr>
          </a:p>
          <a:p>
            <a:pPr marL="12700" marR="66040">
              <a:lnSpc>
                <a:spcPct val="100000"/>
              </a:lnSpc>
              <a:spcBef>
                <a:spcPts val="5"/>
              </a:spcBef>
            </a:pPr>
            <a:r>
              <a:rPr sz="1050" b="1" spc="-5" dirty="0">
                <a:solidFill>
                  <a:srgbClr val="FFFFFF"/>
                </a:solidFill>
                <a:latin typeface="Calibri"/>
                <a:cs typeface="Calibri"/>
              </a:rPr>
              <a:t>реализовано </a:t>
            </a:r>
            <a:r>
              <a:rPr sz="1050" b="1" dirty="0">
                <a:solidFill>
                  <a:srgbClr val="FFFFFF"/>
                </a:solidFill>
                <a:latin typeface="Agency FB"/>
                <a:cs typeface="Agency FB"/>
              </a:rPr>
              <a:t>8 </a:t>
            </a:r>
            <a:r>
              <a:rPr sz="1050" b="1" spc="-5" dirty="0">
                <a:solidFill>
                  <a:srgbClr val="FFFFFF"/>
                </a:solidFill>
                <a:latin typeface="Calibri"/>
                <a:cs typeface="Calibri"/>
              </a:rPr>
              <a:t>пилотных проектов 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модельных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библиотек</a:t>
            </a:r>
            <a:r>
              <a:rPr sz="1050" b="1" dirty="0">
                <a:solidFill>
                  <a:srgbClr val="FFFFFF"/>
                </a:solidFill>
                <a:latin typeface="Agency FB"/>
                <a:cs typeface="Agency FB"/>
              </a:rPr>
              <a:t>,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из</a:t>
            </a:r>
            <a:r>
              <a:rPr sz="105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которых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FFFFFF"/>
                </a:solidFill>
                <a:latin typeface="Agency FB"/>
                <a:cs typeface="Agency FB"/>
              </a:rPr>
              <a:t>2</a:t>
            </a:r>
            <a:r>
              <a:rPr sz="1050" b="1" spc="-15" dirty="0">
                <a:solidFill>
                  <a:srgbClr val="FFFFFF"/>
                </a:solidFill>
                <a:latin typeface="Agency FB"/>
                <a:cs typeface="Agency FB"/>
              </a:rPr>
              <a:t> 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детских</a:t>
            </a:r>
            <a:r>
              <a:rPr sz="1050" b="1" dirty="0">
                <a:solidFill>
                  <a:srgbClr val="FFFFFF"/>
                </a:solidFill>
                <a:latin typeface="Agency FB"/>
                <a:cs typeface="Agency FB"/>
              </a:rPr>
              <a:t>:</a:t>
            </a:r>
            <a:endParaRPr sz="1050">
              <a:latin typeface="Agency FB"/>
              <a:cs typeface="Agency FB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80760" y="2260781"/>
            <a:ext cx="3087040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Библиотека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в</a:t>
            </a:r>
            <a:r>
              <a:rPr sz="1200" spc="-55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Образовательном</a:t>
            </a:r>
            <a:endParaRPr sz="12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центре </a:t>
            </a:r>
            <a:r>
              <a:rPr sz="1200" dirty="0">
                <a:solidFill>
                  <a:srgbClr val="FFFF00"/>
                </a:solidFill>
                <a:latin typeface="Agency FB"/>
                <a:cs typeface="Agency FB"/>
              </a:rPr>
              <a:t>«</a:t>
            </a: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Сириус</a:t>
            </a:r>
            <a:r>
              <a:rPr sz="1200" dirty="0">
                <a:solidFill>
                  <a:srgbClr val="FFFF00"/>
                </a:solidFill>
                <a:latin typeface="Agency FB"/>
                <a:cs typeface="Agency FB"/>
              </a:rPr>
              <a:t>», </a:t>
            </a: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г</a:t>
            </a:r>
            <a:r>
              <a:rPr sz="1200" spc="-5" dirty="0">
                <a:solidFill>
                  <a:srgbClr val="FFFF00"/>
                </a:solidFill>
                <a:latin typeface="Agency FB"/>
                <a:cs typeface="Agency FB"/>
              </a:rPr>
              <a:t>. </a:t>
            </a: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Сочи </a:t>
            </a:r>
            <a:r>
              <a:rPr sz="1200" spc="-5" dirty="0">
                <a:solidFill>
                  <a:srgbClr val="FFFF00"/>
                </a:solidFill>
                <a:latin typeface="Agency FB"/>
                <a:cs typeface="Agency FB"/>
              </a:rPr>
              <a:t>(</a:t>
            </a: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создан  Образовательным </a:t>
            </a: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Фондом </a:t>
            </a:r>
            <a:r>
              <a:rPr sz="1200" spc="-5" dirty="0">
                <a:solidFill>
                  <a:srgbClr val="FFFF00"/>
                </a:solidFill>
                <a:latin typeface="Agency FB"/>
                <a:cs typeface="Agency FB"/>
              </a:rPr>
              <a:t>«</a:t>
            </a:r>
            <a:r>
              <a:rPr sz="1200" spc="-5" dirty="0" err="1">
                <a:solidFill>
                  <a:srgbClr val="FFFF00"/>
                </a:solidFill>
                <a:latin typeface="Calibri"/>
                <a:cs typeface="Calibri"/>
              </a:rPr>
              <a:t>Талант</a:t>
            </a:r>
            <a:r>
              <a:rPr sz="1200" spc="-145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lang="ru-RU" sz="1200" spc="-145" dirty="0" smtClean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dirty="0" smtClean="0">
                <a:solidFill>
                  <a:srgbClr val="FFFF00"/>
                </a:solidFill>
                <a:latin typeface="Calibri"/>
                <a:cs typeface="Calibri"/>
              </a:rPr>
              <a:t>и  </a:t>
            </a: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успех</a:t>
            </a:r>
            <a:r>
              <a:rPr sz="1200" dirty="0">
                <a:solidFill>
                  <a:srgbClr val="FFFF00"/>
                </a:solidFill>
                <a:latin typeface="Agency FB"/>
                <a:cs typeface="Agency FB"/>
              </a:rPr>
              <a:t>»</a:t>
            </a:r>
            <a:endParaRPr sz="1200" dirty="0">
              <a:latin typeface="Agency FB"/>
              <a:cs typeface="Agency FB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00"/>
                </a:solidFill>
                <a:latin typeface="Calibri"/>
                <a:cs typeface="Calibri"/>
              </a:rPr>
              <a:t>по</a:t>
            </a:r>
            <a:r>
              <a:rPr sz="1200" spc="-60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инициативе</a:t>
            </a:r>
            <a:r>
              <a:rPr sz="1200" spc="-65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dirty="0" err="1">
                <a:solidFill>
                  <a:srgbClr val="FFFF00"/>
                </a:solidFill>
                <a:latin typeface="Calibri"/>
                <a:cs typeface="Calibri"/>
              </a:rPr>
              <a:t>Президента</a:t>
            </a:r>
            <a:r>
              <a:rPr sz="1200" spc="-75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dirty="0" err="1" smtClean="0">
                <a:solidFill>
                  <a:srgbClr val="FFFF00"/>
                </a:solidFill>
                <a:latin typeface="Calibri"/>
                <a:cs typeface="Calibri"/>
              </a:rPr>
              <a:t>РФ</a:t>
            </a:r>
            <a:r>
              <a:rPr lang="ru-RU" sz="1200" dirty="0" smtClean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1200" spc="5" dirty="0" err="1" smtClean="0">
                <a:solidFill>
                  <a:srgbClr val="FFFF00"/>
                </a:solidFill>
                <a:latin typeface="Calibri"/>
                <a:cs typeface="Calibri"/>
              </a:rPr>
              <a:t>В</a:t>
            </a:r>
            <a:r>
              <a:rPr sz="1200" spc="5" dirty="0" err="1" smtClean="0">
                <a:solidFill>
                  <a:srgbClr val="FFFF00"/>
                </a:solidFill>
                <a:latin typeface="Agency FB"/>
                <a:cs typeface="Agency FB"/>
              </a:rPr>
              <a:t>.</a:t>
            </a:r>
            <a:r>
              <a:rPr sz="1200" spc="5" dirty="0" err="1" smtClean="0">
                <a:solidFill>
                  <a:srgbClr val="FFFF00"/>
                </a:solidFill>
                <a:latin typeface="Calibri"/>
                <a:cs typeface="Calibri"/>
              </a:rPr>
              <a:t>В</a:t>
            </a:r>
            <a:r>
              <a:rPr sz="1200" spc="5" dirty="0" smtClean="0">
                <a:solidFill>
                  <a:srgbClr val="FFFF00"/>
                </a:solidFill>
                <a:latin typeface="Agency FB"/>
                <a:cs typeface="Agency FB"/>
              </a:rPr>
              <a:t>.</a:t>
            </a:r>
            <a:r>
              <a:rPr lang="ru-RU" sz="1200" spc="5" dirty="0" smtClean="0">
                <a:solidFill>
                  <a:srgbClr val="FFFF00"/>
                </a:solidFill>
                <a:latin typeface="Agency FB"/>
                <a:cs typeface="Agency FB"/>
              </a:rPr>
              <a:t> </a:t>
            </a:r>
            <a:r>
              <a:rPr sz="1200" dirty="0" err="1" smtClean="0">
                <a:solidFill>
                  <a:srgbClr val="FFFF00"/>
                </a:solidFill>
                <a:latin typeface="Calibri"/>
                <a:cs typeface="Calibri"/>
              </a:rPr>
              <a:t>Путина</a:t>
            </a:r>
            <a:r>
              <a:rPr sz="1200" dirty="0">
                <a:solidFill>
                  <a:srgbClr val="FFFF00"/>
                </a:solidFill>
                <a:latin typeface="Agency FB"/>
                <a:cs typeface="Agency FB"/>
              </a:rPr>
              <a:t>)</a:t>
            </a:r>
            <a:endParaRPr sz="1200" dirty="0">
              <a:latin typeface="Agency FB"/>
              <a:cs typeface="Agency FB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53637" y="3917289"/>
            <a:ext cx="2905448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200" spc="-5" dirty="0">
                <a:solidFill>
                  <a:srgbClr val="FFFF00"/>
                </a:solidFill>
                <a:latin typeface="Calibri"/>
                <a:cs typeface="Calibri"/>
              </a:rPr>
              <a:t>Детская модельная библиотека п. Лиман,  Астраханская область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00524" y="2065201"/>
            <a:ext cx="235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Agency FB"/>
                <a:cs typeface="Agency FB"/>
              </a:rPr>
              <a:t>01</a:t>
            </a:r>
            <a:endParaRPr sz="2400" dirty="0">
              <a:latin typeface="Agency FB"/>
              <a:cs typeface="Agency FB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67624" y="3645992"/>
            <a:ext cx="2984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Agency FB"/>
                <a:cs typeface="Agency FB"/>
              </a:rPr>
              <a:t>02</a:t>
            </a:r>
            <a:endParaRPr sz="2400" dirty="0">
              <a:latin typeface="Agency FB"/>
              <a:cs typeface="Agency FB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722054" y="2051379"/>
            <a:ext cx="257175" cy="546100"/>
          </a:xfrm>
          <a:custGeom>
            <a:avLst/>
            <a:gdLst/>
            <a:ahLst/>
            <a:cxnLst/>
            <a:rect l="l" t="t" r="r" b="b"/>
            <a:pathLst>
              <a:path w="257175" h="546100">
                <a:moveTo>
                  <a:pt x="226060" y="0"/>
                </a:moveTo>
                <a:lnTo>
                  <a:pt x="0" y="532510"/>
                </a:lnTo>
                <a:lnTo>
                  <a:pt x="30734" y="545591"/>
                </a:lnTo>
                <a:lnTo>
                  <a:pt x="256793" y="12953"/>
                </a:lnTo>
                <a:lnTo>
                  <a:pt x="2260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14595" y="3699989"/>
            <a:ext cx="257175" cy="546100"/>
          </a:xfrm>
          <a:custGeom>
            <a:avLst/>
            <a:gdLst/>
            <a:ahLst/>
            <a:cxnLst/>
            <a:rect l="l" t="t" r="r" b="b"/>
            <a:pathLst>
              <a:path w="257175" h="546100">
                <a:moveTo>
                  <a:pt x="226060" y="0"/>
                </a:moveTo>
                <a:lnTo>
                  <a:pt x="0" y="532523"/>
                </a:lnTo>
                <a:lnTo>
                  <a:pt x="30734" y="545541"/>
                </a:lnTo>
                <a:lnTo>
                  <a:pt x="256793" y="12953"/>
                </a:lnTo>
                <a:lnTo>
                  <a:pt x="2260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251389"/>
            <a:ext cx="7393750" cy="37786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2110"/>
              </a:lnSpc>
              <a:spcBef>
                <a:spcPts val="210"/>
              </a:spcBef>
            </a:pPr>
            <a:r>
              <a:rPr lang="ru-RU" spc="-5" dirty="0" smtClean="0">
                <a:solidFill>
                  <a:srgbClr val="C00000"/>
                </a:solidFill>
                <a:latin typeface="+mj-lt"/>
                <a:cs typeface="+mj-cs"/>
              </a:rPr>
              <a:t>Пилотные библиотеки</a:t>
            </a:r>
            <a:endParaRPr lang="ru-RU" spc="-5" dirty="0">
              <a:solidFill>
                <a:srgbClr val="C00000"/>
              </a:solidFill>
              <a:latin typeface="+mj-lt"/>
              <a:cs typeface="+mj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29200" y="3181350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1098" y="3834920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1098" y="1035121"/>
            <a:ext cx="3535299" cy="6585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Библиотека </a:t>
            </a:r>
            <a:r>
              <a:rPr sz="1200" spc="-5" dirty="0">
                <a:solidFill>
                  <a:srgbClr val="006FC0"/>
                </a:solidFill>
                <a:cs typeface="Franklin Gothic Medium Cond"/>
              </a:rPr>
              <a:t>в </a:t>
            </a:r>
            <a:r>
              <a:rPr sz="1200" dirty="0" err="1">
                <a:solidFill>
                  <a:srgbClr val="006FC0"/>
                </a:solidFill>
                <a:cs typeface="Franklin Gothic Medium Cond"/>
              </a:rPr>
              <a:t>Образовательном</a:t>
            </a:r>
            <a:r>
              <a:rPr sz="1200" spc="-7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центре</a:t>
            </a:r>
            <a:r>
              <a:rPr lang="ru-RU" sz="1200" dirty="0" smtClean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smtClean="0">
                <a:solidFill>
                  <a:srgbClr val="006FC0"/>
                </a:solidFill>
                <a:cs typeface="Franklin Gothic Medium Cond"/>
              </a:rPr>
              <a:t>«</a:t>
            </a: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Сириус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»</a:t>
            </a:r>
            <a:endParaRPr sz="1200" dirty="0">
              <a:cs typeface="Franklin Gothic Medium Cond"/>
            </a:endParaRPr>
          </a:p>
          <a:p>
            <a:pPr marL="12700">
              <a:lnSpc>
                <a:spcPts val="1205"/>
              </a:lnSpc>
            </a:pPr>
            <a:r>
              <a:rPr sz="1200" spc="-5" dirty="0">
                <a:cs typeface="Franklin Gothic Medium Cond"/>
              </a:rPr>
              <a:t>г. </a:t>
            </a:r>
            <a:r>
              <a:rPr sz="1200" spc="-5" dirty="0" err="1">
                <a:cs typeface="Franklin Gothic Medium Cond"/>
              </a:rPr>
              <a:t>Сочи</a:t>
            </a:r>
            <a:r>
              <a:rPr sz="1200" spc="-5" dirty="0">
                <a:cs typeface="Franklin Gothic Medium Cond"/>
              </a:rPr>
              <a:t> </a:t>
            </a:r>
            <a:endParaRPr lang="ru-RU" sz="1200" spc="-5" dirty="0" smtClean="0">
              <a:cs typeface="Franklin Gothic Medium Cond"/>
            </a:endParaRPr>
          </a:p>
          <a:p>
            <a:pPr marL="12700">
              <a:lnSpc>
                <a:spcPts val="1205"/>
              </a:lnSpc>
            </a:pPr>
            <a:r>
              <a:rPr sz="1200" i="1" spc="-30" dirty="0" smtClean="0">
                <a:cs typeface="Franklin Gothic Medium Cond"/>
              </a:rPr>
              <a:t>(</a:t>
            </a:r>
            <a:r>
              <a:rPr sz="1200" i="1" spc="-30" dirty="0">
                <a:cs typeface="Franklin Gothic Medium Cond"/>
              </a:rPr>
              <a:t>Создан </a:t>
            </a:r>
            <a:r>
              <a:rPr sz="1200" i="1" spc="-30" dirty="0" err="1">
                <a:cs typeface="Franklin Gothic Medium Cond"/>
              </a:rPr>
              <a:t>Образовательным</a:t>
            </a:r>
            <a:r>
              <a:rPr sz="1200" i="1" spc="110" dirty="0">
                <a:cs typeface="Franklin Gothic Medium Cond"/>
              </a:rPr>
              <a:t> </a:t>
            </a:r>
            <a:r>
              <a:rPr sz="1200" i="1" spc="-35" dirty="0" err="1" smtClean="0">
                <a:cs typeface="Franklin Gothic Medium Cond"/>
              </a:rPr>
              <a:t>фондом</a:t>
            </a:r>
            <a:r>
              <a:rPr lang="ru-RU" sz="1200" i="1" spc="-35" dirty="0" smtClean="0">
                <a:cs typeface="Franklin Gothic Medium Cond"/>
              </a:rPr>
              <a:t> </a:t>
            </a:r>
            <a:r>
              <a:rPr sz="1200" i="1" spc="-25" dirty="0" smtClean="0">
                <a:cs typeface="Franklin Gothic Medium Cond"/>
              </a:rPr>
              <a:t>«</a:t>
            </a:r>
            <a:r>
              <a:rPr sz="1200" i="1" spc="-25" dirty="0">
                <a:cs typeface="Franklin Gothic Medium Cond"/>
              </a:rPr>
              <a:t>Талант </a:t>
            </a:r>
            <a:r>
              <a:rPr sz="1200" i="1" spc="-30" dirty="0">
                <a:cs typeface="Franklin Gothic Medium Cond"/>
              </a:rPr>
              <a:t>и </a:t>
            </a:r>
            <a:r>
              <a:rPr sz="1200" i="1" spc="-25" dirty="0">
                <a:cs typeface="Franklin Gothic Medium Cond"/>
              </a:rPr>
              <a:t>успех» по </a:t>
            </a:r>
            <a:r>
              <a:rPr sz="1200" i="1" spc="-30" dirty="0">
                <a:cs typeface="Franklin Gothic Medium Cond"/>
              </a:rPr>
              <a:t>инициативе </a:t>
            </a:r>
            <a:r>
              <a:rPr sz="1200" i="1" spc="-25" dirty="0">
                <a:cs typeface="Franklin Gothic Medium Cond"/>
              </a:rPr>
              <a:t>Президента </a:t>
            </a:r>
            <a:r>
              <a:rPr sz="1200" i="1" spc="-40" dirty="0">
                <a:cs typeface="Franklin Gothic Medium Cond"/>
              </a:rPr>
              <a:t>РФ  </a:t>
            </a:r>
            <a:r>
              <a:rPr sz="1200" i="1" spc="-25" dirty="0">
                <a:cs typeface="Franklin Gothic Medium Cond"/>
              </a:rPr>
              <a:t>В.В.</a:t>
            </a:r>
            <a:r>
              <a:rPr sz="1200" i="1" dirty="0">
                <a:cs typeface="Franklin Gothic Medium Cond"/>
              </a:rPr>
              <a:t> </a:t>
            </a:r>
            <a:r>
              <a:rPr sz="1200" i="1" spc="-25" dirty="0">
                <a:cs typeface="Franklin Gothic Medium Cond"/>
              </a:rPr>
              <a:t>Путина)</a:t>
            </a:r>
            <a:endParaRPr sz="1200" dirty="0">
              <a:cs typeface="Franklin Gothic Medium Con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098" y="1962150"/>
            <a:ext cx="3491547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Боголюбовская поселковая</a:t>
            </a:r>
            <a:r>
              <a:rPr sz="1200" spc="-85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библиотека  </a:t>
            </a:r>
            <a:r>
              <a:rPr sz="1200" spc="-5" dirty="0">
                <a:cs typeface="Franklin Gothic Medium Cond"/>
              </a:rPr>
              <a:t>Владимирская</a:t>
            </a:r>
            <a:r>
              <a:rPr sz="1200" spc="45" dirty="0">
                <a:cs typeface="Franklin Gothic Medium Cond"/>
              </a:rPr>
              <a:t> </a:t>
            </a:r>
            <a:r>
              <a:rPr sz="1200" spc="-5" dirty="0">
                <a:cs typeface="Franklin Gothic Medium Cond"/>
              </a:rPr>
              <a:t>область</a:t>
            </a:r>
            <a:endParaRPr sz="1200" dirty="0">
              <a:cs typeface="Franklin Gothic Medium Cond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11098" y="1836645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1098" y="2453613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1098" y="2634766"/>
            <a:ext cx="3487737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Батуринская сельская</a:t>
            </a:r>
            <a:r>
              <a:rPr sz="1200" spc="-9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библиотека</a:t>
            </a:r>
            <a:endParaRPr sz="1200" dirty="0">
              <a:cs typeface="Franklin Gothic Medium Cond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cs typeface="Franklin Gothic Medium Cond"/>
              </a:rPr>
              <a:t>Рязанская</a:t>
            </a:r>
            <a:r>
              <a:rPr sz="1200" spc="45" dirty="0">
                <a:cs typeface="Franklin Gothic Medium Cond"/>
              </a:rPr>
              <a:t> </a:t>
            </a:r>
            <a:r>
              <a:rPr sz="1200" spc="-5" dirty="0">
                <a:cs typeface="Franklin Gothic Medium Cond"/>
              </a:rPr>
              <a:t>область</a:t>
            </a:r>
            <a:endParaRPr sz="1200" dirty="0">
              <a:cs typeface="Franklin Gothic Medium Cond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1098" y="3154455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11098" y="3306855"/>
            <a:ext cx="335280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 err="1">
                <a:solidFill>
                  <a:srgbClr val="006FC0"/>
                </a:solidFill>
                <a:cs typeface="Franklin Gothic Medium Cond"/>
              </a:rPr>
              <a:t>Детская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модельная</a:t>
            </a:r>
            <a:r>
              <a:rPr sz="1200" spc="-95" dirty="0" smtClean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библиотека</a:t>
            </a:r>
            <a:r>
              <a:rPr lang="ru-RU" sz="1200" dirty="0" smtClean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smtClean="0">
                <a:solidFill>
                  <a:srgbClr val="006FC0"/>
                </a:solidFill>
                <a:cs typeface="Franklin Gothic Medium Cond"/>
              </a:rPr>
              <a:t>п.</a:t>
            </a:r>
            <a:r>
              <a:rPr sz="1200" spc="-25" dirty="0" smtClean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spc="5" dirty="0" err="1" smtClean="0">
                <a:solidFill>
                  <a:srgbClr val="006FC0"/>
                </a:solidFill>
                <a:cs typeface="Franklin Gothic Medium Cond"/>
              </a:rPr>
              <a:t>Лиман</a:t>
            </a:r>
            <a:endParaRPr sz="1200" dirty="0" smtClean="0">
              <a:cs typeface="Franklin Gothic Medium Cond"/>
            </a:endParaRPr>
          </a:p>
          <a:p>
            <a:pPr marL="12700">
              <a:lnSpc>
                <a:spcPct val="100000"/>
              </a:lnSpc>
            </a:pPr>
            <a:r>
              <a:rPr sz="1200" spc="-5" dirty="0" err="1" smtClean="0">
                <a:cs typeface="Franklin Gothic Medium Cond"/>
              </a:rPr>
              <a:t>Астраханская</a:t>
            </a:r>
            <a:r>
              <a:rPr sz="1200" spc="45" dirty="0" smtClean="0">
                <a:cs typeface="Franklin Gothic Medium Cond"/>
              </a:rPr>
              <a:t> </a:t>
            </a:r>
            <a:r>
              <a:rPr sz="1200" spc="-5" dirty="0">
                <a:cs typeface="Franklin Gothic Medium Cond"/>
              </a:rPr>
              <a:t>область</a:t>
            </a:r>
            <a:endParaRPr sz="1200" dirty="0">
              <a:cs typeface="Franklin Gothic Medium Con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029200" y="1836645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11098" y="4095218"/>
            <a:ext cx="3474466" cy="507831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ts val="1170"/>
              </a:lnSpc>
              <a:spcBef>
                <a:spcPts val="160"/>
              </a:spcBef>
              <a:buClr>
                <a:srgbClr val="004F99"/>
              </a:buClr>
              <a:buSzPct val="105000"/>
              <a:tabLst>
                <a:tab pos="210185" algn="l"/>
                <a:tab pos="210820" algn="l"/>
              </a:tabLst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Лысогорская </a:t>
            </a:r>
            <a:r>
              <a:rPr sz="1200" dirty="0" err="1">
                <a:solidFill>
                  <a:srgbClr val="006FC0"/>
                </a:solidFill>
                <a:cs typeface="Franklin Gothic Medium Cond"/>
              </a:rPr>
              <a:t>межпоселенческая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lang="ru-RU" sz="1200" dirty="0" smtClean="0">
                <a:solidFill>
                  <a:srgbClr val="006FC0"/>
                </a:solidFill>
                <a:cs typeface="Franklin Gothic Medium Cond"/>
              </a:rPr>
              <a:t/>
            </a:r>
            <a:br>
              <a:rPr lang="ru-RU" sz="1200" dirty="0" smtClean="0">
                <a:solidFill>
                  <a:srgbClr val="006FC0"/>
                </a:solidFill>
                <a:cs typeface="Franklin Gothic Medium Cond"/>
              </a:rPr>
            </a:b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центральная</a:t>
            </a:r>
            <a:r>
              <a:rPr sz="1200" dirty="0" smtClean="0">
                <a:solidFill>
                  <a:srgbClr val="006FC0"/>
                </a:solidFill>
                <a:cs typeface="Franklin Gothic Medium Cond"/>
              </a:rPr>
              <a:t>  </a:t>
            </a:r>
            <a:r>
              <a:rPr sz="1200" dirty="0" err="1">
                <a:solidFill>
                  <a:srgbClr val="006FC0"/>
                </a:solidFill>
                <a:cs typeface="Franklin Gothic Medium Cond"/>
              </a:rPr>
              <a:t>библиотека</a:t>
            </a:r>
            <a:endParaRPr lang="ru-RU" sz="1200" dirty="0">
              <a:solidFill>
                <a:srgbClr val="006FC0"/>
              </a:solidFill>
              <a:cs typeface="Franklin Gothic Medium Cond"/>
            </a:endParaRPr>
          </a:p>
          <a:p>
            <a:pPr marL="12700" marR="5080">
              <a:lnSpc>
                <a:spcPts val="1170"/>
              </a:lnSpc>
              <a:spcBef>
                <a:spcPts val="160"/>
              </a:spcBef>
              <a:buClr>
                <a:srgbClr val="004F99"/>
              </a:buClr>
              <a:buSzPct val="105000"/>
              <a:tabLst>
                <a:tab pos="210185" algn="l"/>
                <a:tab pos="210820" algn="l"/>
              </a:tabLst>
            </a:pPr>
            <a:r>
              <a:rPr sz="1200" spc="-5" dirty="0" err="1" smtClean="0">
                <a:cs typeface="Franklin Gothic Medium Cond"/>
              </a:rPr>
              <a:t>Саратовская</a:t>
            </a:r>
            <a:r>
              <a:rPr sz="1200" spc="30" dirty="0" smtClean="0">
                <a:cs typeface="Franklin Gothic Medium Cond"/>
              </a:rPr>
              <a:t> </a:t>
            </a:r>
            <a:r>
              <a:rPr sz="1200" spc="-5" dirty="0">
                <a:cs typeface="Franklin Gothic Medium Cond"/>
              </a:rPr>
              <a:t>область</a:t>
            </a:r>
            <a:endParaRPr sz="1200" dirty="0">
              <a:cs typeface="Franklin Gothic Medium Con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75860" y="1047750"/>
            <a:ext cx="3684143" cy="84959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tabLst>
                <a:tab pos="160020" algn="l"/>
              </a:tabLst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Библиотека </a:t>
            </a:r>
            <a:r>
              <a:rPr sz="1200" spc="5" dirty="0" err="1">
                <a:solidFill>
                  <a:srgbClr val="006FC0"/>
                </a:solidFill>
                <a:cs typeface="Franklin Gothic Medium Cond"/>
              </a:rPr>
              <a:t>города</a:t>
            </a:r>
            <a:r>
              <a:rPr sz="1200" spc="-11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Байкальск</a:t>
            </a:r>
            <a:endParaRPr lang="ru-RU" sz="1200" dirty="0" smtClean="0">
              <a:solidFill>
                <a:srgbClr val="006FC0"/>
              </a:solidFill>
              <a:cs typeface="Franklin Gothic Medium Cond"/>
            </a:endParaRPr>
          </a:p>
          <a:p>
            <a:pPr marL="12700">
              <a:lnSpc>
                <a:spcPts val="1175"/>
              </a:lnSpc>
              <a:spcBef>
                <a:spcPts val="95"/>
              </a:spcBef>
            </a:pPr>
            <a:r>
              <a:rPr lang="ru-RU" sz="1200" spc="-5" dirty="0">
                <a:cs typeface="Franklin Gothic Medium Cond"/>
              </a:rPr>
              <a:t>Иркутская</a:t>
            </a:r>
            <a:r>
              <a:rPr lang="ru-RU" sz="1200" spc="25" dirty="0">
                <a:cs typeface="Franklin Gothic Medium Cond"/>
              </a:rPr>
              <a:t> </a:t>
            </a:r>
            <a:r>
              <a:rPr lang="ru-RU" sz="1200" spc="-5" dirty="0">
                <a:cs typeface="Franklin Gothic Medium Cond"/>
              </a:rPr>
              <a:t>область</a:t>
            </a:r>
            <a:endParaRPr lang="ru-RU" sz="1200" dirty="0">
              <a:cs typeface="Franklin Gothic Medium Cond"/>
            </a:endParaRPr>
          </a:p>
          <a:p>
            <a:pPr marL="12700">
              <a:lnSpc>
                <a:spcPts val="1235"/>
              </a:lnSpc>
            </a:pPr>
            <a:endParaRPr lang="ru-RU" sz="1200" i="1" spc="-25" dirty="0" smtClean="0">
              <a:solidFill>
                <a:srgbClr val="FF0000"/>
              </a:solidFill>
              <a:cs typeface="Franklin Gothic Medium Cond"/>
            </a:endParaRPr>
          </a:p>
          <a:p>
            <a:pPr marL="12700">
              <a:lnSpc>
                <a:spcPts val="1235"/>
              </a:lnSpc>
            </a:pPr>
            <a:r>
              <a:rPr lang="ru-RU" sz="1200" i="1" spc="-25" dirty="0" smtClean="0">
                <a:solidFill>
                  <a:srgbClr val="FF0000"/>
                </a:solidFill>
                <a:cs typeface="Franklin Gothic Medium Cond"/>
              </a:rPr>
              <a:t>(</a:t>
            </a:r>
            <a:r>
              <a:rPr lang="ru-RU" sz="1200" i="1" spc="-25" dirty="0">
                <a:solidFill>
                  <a:srgbClr val="FF0000"/>
                </a:solidFill>
                <a:cs typeface="Franklin Gothic Medium Cond"/>
              </a:rPr>
              <a:t>в стадии</a:t>
            </a:r>
            <a:r>
              <a:rPr lang="ru-RU" sz="1200" i="1" spc="-5" dirty="0">
                <a:solidFill>
                  <a:srgbClr val="FF0000"/>
                </a:solidFill>
                <a:cs typeface="Franklin Gothic Medium Cond"/>
              </a:rPr>
              <a:t> </a:t>
            </a:r>
            <a:r>
              <a:rPr lang="ru-RU" sz="1200" i="1" spc="-30" dirty="0">
                <a:solidFill>
                  <a:srgbClr val="FF0000"/>
                </a:solidFill>
                <a:cs typeface="Franklin Gothic Medium Cond"/>
              </a:rPr>
              <a:t>реализации)</a:t>
            </a:r>
            <a:endParaRPr lang="ru-RU" sz="1200" dirty="0">
              <a:cs typeface="Franklin Gothic Medium Cond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  <a:buClr>
                <a:srgbClr val="004F99"/>
              </a:buClr>
              <a:buSzPct val="105000"/>
              <a:tabLst>
                <a:tab pos="160020" algn="l"/>
              </a:tabLst>
            </a:pPr>
            <a:endParaRPr sz="1200" dirty="0">
              <a:cs typeface="Franklin Gothic Medium Cond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975860" y="2054387"/>
            <a:ext cx="3886200" cy="1040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МБУК </a:t>
            </a:r>
            <a:r>
              <a:rPr sz="1200" spc="-5" dirty="0">
                <a:solidFill>
                  <a:srgbClr val="006FC0"/>
                </a:solidFill>
                <a:cs typeface="Franklin Gothic Medium Cond"/>
              </a:rPr>
              <a:t>«Объединение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 </a:t>
            </a:r>
            <a:r>
              <a:rPr sz="1200" spc="5" dirty="0">
                <a:solidFill>
                  <a:srgbClr val="006FC0"/>
                </a:solidFill>
                <a:cs typeface="Franklin Gothic Medium Cond"/>
              </a:rPr>
              <a:t>города</a:t>
            </a:r>
            <a:r>
              <a:rPr sz="1200" spc="-12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Чебоксары».</a:t>
            </a:r>
            <a:endParaRPr sz="1200" dirty="0">
              <a:cs typeface="Franklin Gothic Medium Cond"/>
            </a:endParaRPr>
          </a:p>
          <a:p>
            <a:pPr marL="29209" marR="5080">
              <a:lnSpc>
                <a:spcPct val="100000"/>
              </a:lnSpc>
            </a:pPr>
            <a:r>
              <a:rPr sz="1200" dirty="0">
                <a:solidFill>
                  <a:srgbClr val="006FC0"/>
                </a:solidFill>
                <a:cs typeface="Franklin Gothic Medium Cond"/>
              </a:rPr>
              <a:t>Библиотека</a:t>
            </a:r>
            <a:r>
              <a:rPr sz="1200" spc="-3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spc="-5" dirty="0">
                <a:solidFill>
                  <a:srgbClr val="006FC0"/>
                </a:solidFill>
                <a:cs typeface="Franklin Gothic Medium Cond"/>
              </a:rPr>
              <a:t>–</a:t>
            </a:r>
            <a:r>
              <a:rPr sz="1200" spc="1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детский</a:t>
            </a:r>
            <a:r>
              <a:rPr sz="1200" spc="-35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информационный</a:t>
            </a:r>
            <a:r>
              <a:rPr sz="1200" spc="-35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 err="1">
                <a:solidFill>
                  <a:srgbClr val="006FC0"/>
                </a:solidFill>
                <a:cs typeface="Franklin Gothic Medium Cond"/>
              </a:rPr>
              <a:t>центр</a:t>
            </a:r>
            <a:r>
              <a:rPr sz="1200" spc="-3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lang="ru-RU" sz="1200" spc="-30" dirty="0" smtClean="0">
                <a:solidFill>
                  <a:srgbClr val="006FC0"/>
                </a:solidFill>
                <a:cs typeface="Franklin Gothic Medium Cond"/>
              </a:rPr>
              <a:t/>
            </a:r>
            <a:br>
              <a:rPr lang="ru-RU" sz="1200" spc="-30" dirty="0" smtClean="0">
                <a:solidFill>
                  <a:srgbClr val="006FC0"/>
                </a:solidFill>
                <a:cs typeface="Franklin Gothic Medium Cond"/>
              </a:rPr>
            </a:br>
            <a:r>
              <a:rPr sz="1200" dirty="0" err="1" smtClean="0">
                <a:solidFill>
                  <a:srgbClr val="006FC0"/>
                </a:solidFill>
                <a:cs typeface="Franklin Gothic Medium Cond"/>
              </a:rPr>
              <a:t>им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.</a:t>
            </a:r>
            <a:r>
              <a:rPr sz="1200" spc="-2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В.</a:t>
            </a:r>
            <a:r>
              <a:rPr sz="1200" spc="2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Чаплиной</a:t>
            </a:r>
            <a:r>
              <a:rPr sz="1200" spc="-3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spc="-5" dirty="0">
                <a:solidFill>
                  <a:srgbClr val="006FC0"/>
                </a:solidFill>
                <a:cs typeface="Franklin Gothic Medium Cond"/>
              </a:rPr>
              <a:t>– 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филиал </a:t>
            </a:r>
            <a:r>
              <a:rPr sz="1200" spc="-5" dirty="0">
                <a:solidFill>
                  <a:srgbClr val="006FC0"/>
                </a:solidFill>
                <a:cs typeface="Franklin Gothic Medium Cond"/>
              </a:rPr>
              <a:t>№</a:t>
            </a:r>
            <a:r>
              <a:rPr sz="1200" spc="-40" dirty="0">
                <a:solidFill>
                  <a:srgbClr val="006FC0"/>
                </a:solidFill>
                <a:cs typeface="Franklin Gothic Medium Cond"/>
              </a:rPr>
              <a:t> </a:t>
            </a:r>
            <a:r>
              <a:rPr sz="1200" dirty="0">
                <a:solidFill>
                  <a:srgbClr val="006FC0"/>
                </a:solidFill>
                <a:cs typeface="Franklin Gothic Medium Cond"/>
              </a:rPr>
              <a:t>19</a:t>
            </a:r>
            <a:endParaRPr sz="1200" dirty="0">
              <a:cs typeface="Franklin Gothic Medium Cond"/>
            </a:endParaRPr>
          </a:p>
          <a:p>
            <a:pPr marL="29209">
              <a:lnSpc>
                <a:spcPts val="1175"/>
              </a:lnSpc>
            </a:pPr>
            <a:r>
              <a:rPr sz="1200" spc="-5" dirty="0" err="1">
                <a:cs typeface="Franklin Gothic Medium Cond"/>
              </a:rPr>
              <a:t>Чувашская</a:t>
            </a:r>
            <a:r>
              <a:rPr sz="1200" spc="-30" dirty="0">
                <a:cs typeface="Franklin Gothic Medium Cond"/>
              </a:rPr>
              <a:t> </a:t>
            </a:r>
            <a:r>
              <a:rPr sz="1200" spc="-5" dirty="0" err="1" smtClean="0">
                <a:cs typeface="Franklin Gothic Medium Cond"/>
              </a:rPr>
              <a:t>республика</a:t>
            </a:r>
            <a:endParaRPr lang="ru-RU" sz="1200" spc="-5" dirty="0" smtClean="0">
              <a:cs typeface="Franklin Gothic Medium Cond"/>
            </a:endParaRPr>
          </a:p>
          <a:p>
            <a:pPr marL="29209">
              <a:lnSpc>
                <a:spcPts val="1175"/>
              </a:lnSpc>
            </a:pPr>
            <a:endParaRPr sz="1200" dirty="0">
              <a:cs typeface="Franklin Gothic Medium Cond"/>
            </a:endParaRPr>
          </a:p>
          <a:p>
            <a:pPr marL="29209">
              <a:lnSpc>
                <a:spcPts val="1295"/>
              </a:lnSpc>
            </a:pPr>
            <a:r>
              <a:rPr sz="1200" i="1" spc="-20" dirty="0">
                <a:solidFill>
                  <a:srgbClr val="FF0000"/>
                </a:solidFill>
                <a:cs typeface="Franklin Gothic Medium Cond"/>
              </a:rPr>
              <a:t>(в стадии</a:t>
            </a:r>
            <a:r>
              <a:rPr sz="1200" i="1" spc="-75" dirty="0">
                <a:solidFill>
                  <a:srgbClr val="FF0000"/>
                </a:solidFill>
                <a:cs typeface="Franklin Gothic Medium Cond"/>
              </a:rPr>
              <a:t> </a:t>
            </a:r>
            <a:r>
              <a:rPr sz="1200" i="1" spc="-25" dirty="0" err="1">
                <a:solidFill>
                  <a:srgbClr val="FF0000"/>
                </a:solidFill>
                <a:cs typeface="Franklin Gothic Medium Cond"/>
              </a:rPr>
              <a:t>реализации</a:t>
            </a:r>
            <a:r>
              <a:rPr sz="1200" i="1" spc="-25" dirty="0" smtClean="0">
                <a:solidFill>
                  <a:srgbClr val="FF0000"/>
                </a:solidFill>
                <a:cs typeface="Franklin Gothic Medium Cond"/>
              </a:rPr>
              <a:t>)</a:t>
            </a:r>
            <a:endParaRPr sz="1200" dirty="0"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062792" y="4171950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Прямоугольник 24"/>
          <p:cNvSpPr/>
          <p:nvPr/>
        </p:nvSpPr>
        <p:spPr>
          <a:xfrm>
            <a:off x="4949190" y="3352181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734060">
              <a:lnSpc>
                <a:spcPct val="100000"/>
              </a:lnSpc>
              <a:spcBef>
                <a:spcPts val="925"/>
              </a:spcBef>
            </a:pPr>
            <a:r>
              <a:rPr lang="ru-RU" sz="1200" dirty="0">
                <a:solidFill>
                  <a:srgbClr val="006FC0"/>
                </a:solidFill>
                <a:cs typeface="Franklin Gothic Medium Cond"/>
              </a:rPr>
              <a:t>Центральная городская библиотека </a:t>
            </a:r>
            <a:r>
              <a:rPr lang="ru-RU" sz="1200" spc="5" dirty="0">
                <a:solidFill>
                  <a:srgbClr val="006FC0"/>
                </a:solidFill>
                <a:cs typeface="Franklin Gothic Medium Cond"/>
              </a:rPr>
              <a:t>г.</a:t>
            </a:r>
            <a:r>
              <a:rPr lang="ru-RU" sz="1200" spc="-135" dirty="0">
                <a:solidFill>
                  <a:srgbClr val="006FC0"/>
                </a:solidFill>
                <a:cs typeface="Franklin Gothic Medium Cond"/>
              </a:rPr>
              <a:t>  </a:t>
            </a:r>
            <a:r>
              <a:rPr lang="ru-RU" sz="1200" dirty="0">
                <a:solidFill>
                  <a:srgbClr val="006FC0"/>
                </a:solidFill>
                <a:cs typeface="Franklin Gothic Medium Cond"/>
              </a:rPr>
              <a:t>Сыктывкара  </a:t>
            </a:r>
            <a:r>
              <a:rPr lang="ru-RU" sz="1200" spc="-5" dirty="0">
                <a:cs typeface="Franklin Gothic Medium Cond"/>
              </a:rPr>
              <a:t>Республика</a:t>
            </a:r>
            <a:r>
              <a:rPr lang="ru-RU" sz="1200" spc="20" dirty="0">
                <a:cs typeface="Franklin Gothic Medium Cond"/>
              </a:rPr>
              <a:t> </a:t>
            </a:r>
            <a:r>
              <a:rPr lang="ru-RU" sz="1200" spc="-5" dirty="0" smtClean="0">
                <a:cs typeface="Franklin Gothic Medium Cond"/>
              </a:rPr>
              <a:t>Коми</a:t>
            </a:r>
            <a:br>
              <a:rPr lang="ru-RU" sz="1200" spc="-5" dirty="0" smtClean="0">
                <a:cs typeface="Franklin Gothic Medium Cond"/>
              </a:rPr>
            </a:br>
            <a:endParaRPr lang="ru-RU" sz="1200" dirty="0">
              <a:cs typeface="Franklin Gothic Medium Cond"/>
            </a:endParaRPr>
          </a:p>
          <a:p>
            <a:pPr marL="12700">
              <a:lnSpc>
                <a:spcPts val="1210"/>
              </a:lnSpc>
            </a:pPr>
            <a:r>
              <a:rPr lang="ru-RU" sz="1200" i="1" spc="-25" dirty="0">
                <a:solidFill>
                  <a:srgbClr val="FF0000"/>
                </a:solidFill>
                <a:cs typeface="Franklin Gothic Medium Cond"/>
              </a:rPr>
              <a:t>(в стадии</a:t>
            </a:r>
            <a:r>
              <a:rPr lang="ru-RU" sz="1200" i="1" spc="25" dirty="0">
                <a:solidFill>
                  <a:srgbClr val="FF0000"/>
                </a:solidFill>
                <a:cs typeface="Franklin Gothic Medium Cond"/>
              </a:rPr>
              <a:t> </a:t>
            </a:r>
            <a:r>
              <a:rPr lang="ru-RU" sz="1200" i="1" spc="-30" dirty="0">
                <a:solidFill>
                  <a:srgbClr val="FF0000"/>
                </a:solidFill>
                <a:cs typeface="Franklin Gothic Medium Cond"/>
              </a:rPr>
              <a:t>реализации)</a:t>
            </a:r>
            <a:endParaRPr lang="ru-RU" sz="1200" dirty="0">
              <a:cs typeface="Franklin Gothic Medium Cond"/>
            </a:endParaRPr>
          </a:p>
        </p:txBody>
      </p:sp>
      <p:sp>
        <p:nvSpPr>
          <p:cNvPr id="26" name="object 6"/>
          <p:cNvSpPr/>
          <p:nvPr/>
        </p:nvSpPr>
        <p:spPr>
          <a:xfrm>
            <a:off x="411098" y="4781097"/>
            <a:ext cx="1755139" cy="0"/>
          </a:xfrm>
          <a:custGeom>
            <a:avLst/>
            <a:gdLst/>
            <a:ahLst/>
            <a:cxnLst/>
            <a:rect l="l" t="t" r="r" b="b"/>
            <a:pathLst>
              <a:path w="1755139">
                <a:moveTo>
                  <a:pt x="0" y="0"/>
                </a:moveTo>
                <a:lnTo>
                  <a:pt x="1755013" y="0"/>
                </a:lnTo>
              </a:path>
            </a:pathLst>
          </a:custGeom>
          <a:ln w="12192">
            <a:solidFill>
              <a:srgbClr val="004F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3784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295400" y="1200150"/>
            <a:ext cx="4334510" cy="3541982"/>
          </a:xfrm>
          <a:custGeom>
            <a:avLst/>
            <a:gdLst/>
            <a:ahLst/>
            <a:cxnLst/>
            <a:rect l="l" t="t" r="r" b="b"/>
            <a:pathLst>
              <a:path w="4334510" h="3397250">
                <a:moveTo>
                  <a:pt x="2821432" y="0"/>
                </a:moveTo>
                <a:lnTo>
                  <a:pt x="0" y="13970"/>
                </a:lnTo>
                <a:lnTo>
                  <a:pt x="7619" y="3383000"/>
                </a:lnTo>
                <a:lnTo>
                  <a:pt x="4334256" y="3396996"/>
                </a:lnTo>
                <a:lnTo>
                  <a:pt x="2821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16832" y="1276350"/>
            <a:ext cx="3810000" cy="33895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27000">
              <a:lnSpc>
                <a:spcPct val="150000"/>
              </a:lnSpc>
              <a:spcBef>
                <a:spcPts val="105"/>
              </a:spcBef>
            </a:pP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Результаты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реализации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пилотных проектов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в 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субъектах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России подтвердили</a:t>
            </a:r>
            <a:r>
              <a:rPr sz="1050" b="1" spc="-3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эффективность  библиотек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нового</a:t>
            </a:r>
            <a:r>
              <a:rPr sz="1050" b="1" spc="-4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поколения:</a:t>
            </a:r>
            <a:endParaRPr sz="1050" dirty="0">
              <a:latin typeface="Arial"/>
              <a:cs typeface="Arial"/>
            </a:endParaRPr>
          </a:p>
          <a:p>
            <a:pPr marR="59690">
              <a:lnSpc>
                <a:spcPct val="150000"/>
              </a:lnSpc>
            </a:pP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прирост посещаемости обновленных</a:t>
            </a:r>
            <a:r>
              <a:rPr sz="1050" b="1" spc="-1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учреждений  </a:t>
            </a: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культуры </a:t>
            </a:r>
            <a:r>
              <a:rPr sz="1050" b="1" spc="5" dirty="0">
                <a:solidFill>
                  <a:srgbClr val="006FC0"/>
                </a:solidFill>
                <a:latin typeface="Arial"/>
                <a:cs typeface="Arial"/>
              </a:rPr>
              <a:t>—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от </a:t>
            </a:r>
            <a:r>
              <a:rPr sz="1050" b="1" spc="-10" dirty="0">
                <a:solidFill>
                  <a:srgbClr val="FF0000"/>
                </a:solidFill>
                <a:latin typeface="Arial"/>
                <a:cs typeface="Arial"/>
              </a:rPr>
              <a:t>50%</a:t>
            </a: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,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в </a:t>
            </a:r>
            <a:r>
              <a:rPr sz="1050" b="1" spc="-5" dirty="0">
                <a:solidFill>
                  <a:srgbClr val="FF0000"/>
                </a:solidFill>
                <a:latin typeface="Arial"/>
                <a:cs typeface="Arial"/>
              </a:rPr>
              <a:t>2,5 </a:t>
            </a:r>
            <a:r>
              <a:rPr sz="1050" b="1" dirty="0">
                <a:solidFill>
                  <a:srgbClr val="FF0000"/>
                </a:solidFill>
                <a:latin typeface="Arial"/>
                <a:cs typeface="Arial"/>
              </a:rPr>
              <a:t>раза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выросла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частота 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посещений, а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количество</a:t>
            </a:r>
            <a:r>
              <a:rPr sz="1050" b="1" spc="-4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мероприятий</a:t>
            </a:r>
            <a:endParaRPr sz="1050" dirty="0"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увеличилось </a:t>
            </a:r>
            <a:r>
              <a:rPr sz="1050" b="1" spc="-5" dirty="0" err="1">
                <a:solidFill>
                  <a:srgbClr val="006FC0"/>
                </a:solidFill>
                <a:latin typeface="Arial"/>
                <a:cs typeface="Arial"/>
              </a:rPr>
              <a:t>почти</a:t>
            </a: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lang="ru-RU" sz="1050" b="1" dirty="0" smtClean="0">
                <a:solidFill>
                  <a:srgbClr val="FF0000"/>
                </a:solidFill>
                <a:latin typeface="Arial"/>
                <a:cs typeface="Arial"/>
              </a:rPr>
              <a:t>ВДВОЕ</a:t>
            </a:r>
            <a:r>
              <a:rPr sz="1050" b="1" dirty="0" smtClean="0">
                <a:solidFill>
                  <a:srgbClr val="006FC0"/>
                </a:solidFill>
                <a:latin typeface="Arial"/>
                <a:cs typeface="Arial"/>
              </a:rPr>
              <a:t>.</a:t>
            </a:r>
            <a:endParaRPr sz="1050" dirty="0">
              <a:latin typeface="Arial"/>
              <a:cs typeface="Arial"/>
            </a:endParaRPr>
          </a:p>
          <a:p>
            <a:pPr>
              <a:lnSpc>
                <a:spcPct val="150000"/>
              </a:lnSpc>
              <a:spcBef>
                <a:spcPts val="55"/>
              </a:spcBef>
            </a:pPr>
            <a:endParaRPr sz="1050" dirty="0">
              <a:latin typeface="Times New Roman"/>
              <a:cs typeface="Times New Roman"/>
            </a:endParaRPr>
          </a:p>
          <a:p>
            <a:pPr marR="57785">
              <a:lnSpc>
                <a:spcPct val="150000"/>
              </a:lnSpc>
            </a:pP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Ожидается </a:t>
            </a: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что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поддержка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библиотек как точек  доступа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к проверенным,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качественным знаниям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и</a:t>
            </a:r>
            <a:endParaRPr sz="1050" dirty="0">
              <a:latin typeface="Arial"/>
              <a:cs typeface="Arial"/>
            </a:endParaRPr>
          </a:p>
          <a:p>
            <a:pPr marR="219075">
              <a:lnSpc>
                <a:spcPct val="150000"/>
              </a:lnSpc>
            </a:pP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информации окажет поддержку в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создании 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современного и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комфортного</a:t>
            </a:r>
            <a:r>
              <a:rPr sz="1050" b="1" spc="-8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библиотечного</a:t>
            </a:r>
            <a:endParaRPr sz="1050" dirty="0">
              <a:latin typeface="Arial"/>
              <a:cs typeface="Arial"/>
            </a:endParaRPr>
          </a:p>
          <a:p>
            <a:pPr marR="5080">
              <a:lnSpc>
                <a:spcPct val="150000"/>
              </a:lnSpc>
            </a:pP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пространства,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национального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пространства знаний  </a:t>
            </a:r>
            <a:r>
              <a:rPr sz="1050" b="1" dirty="0">
                <a:solidFill>
                  <a:srgbClr val="006FC0"/>
                </a:solidFill>
                <a:latin typeface="Arial"/>
                <a:cs typeface="Arial"/>
              </a:rPr>
              <a:t>и</a:t>
            </a:r>
            <a:r>
              <a:rPr sz="105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006FC0"/>
                </a:solidFill>
                <a:latin typeface="Arial"/>
                <a:cs typeface="Arial"/>
              </a:rPr>
              <a:t>компетенций.</a:t>
            </a:r>
            <a:endParaRPr sz="1050" dirty="0">
              <a:latin typeface="Arial"/>
              <a:cs typeface="Arial"/>
            </a:endParaRPr>
          </a:p>
        </p:txBody>
      </p:sp>
      <p:sp>
        <p:nvSpPr>
          <p:cNvPr id="6" name="object 2"/>
          <p:cNvSpPr txBox="1">
            <a:spLocks/>
          </p:cNvSpPr>
          <p:nvPr/>
        </p:nvSpPr>
        <p:spPr>
          <a:xfrm>
            <a:off x="381000" y="288890"/>
            <a:ext cx="7393750" cy="29623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2110"/>
              </a:lnSpc>
              <a:spcBef>
                <a:spcPts val="210"/>
              </a:spcBef>
            </a:pPr>
            <a:r>
              <a:rPr lang="ru-RU" sz="4400" b="1" spc="-5" dirty="0" smtClean="0">
                <a:solidFill>
                  <a:srgbClr val="C00000"/>
                </a:solidFill>
              </a:rPr>
              <a:t>Первые результаты</a:t>
            </a:r>
            <a:endParaRPr lang="ru-RU" sz="4400" b="1" spc="-5" dirty="0">
              <a:solidFill>
                <a:srgbClr val="C00000"/>
              </a:solidFill>
            </a:endParaRPr>
          </a:p>
        </p:txBody>
      </p:sp>
      <p:sp>
        <p:nvSpPr>
          <p:cNvPr id="7" name="object 5"/>
          <p:cNvSpPr/>
          <p:nvPr/>
        </p:nvSpPr>
        <p:spPr>
          <a:xfrm>
            <a:off x="3810000" y="0"/>
            <a:ext cx="5334000" cy="5143500"/>
          </a:xfrm>
          <a:custGeom>
            <a:avLst/>
            <a:gdLst/>
            <a:ahLst/>
            <a:cxnLst/>
            <a:rect l="l" t="t" r="r" b="b"/>
            <a:pathLst>
              <a:path w="4867909" h="5143500">
                <a:moveTo>
                  <a:pt x="4867471" y="0"/>
                </a:moveTo>
                <a:lnTo>
                  <a:pt x="1690783" y="0"/>
                </a:lnTo>
                <a:lnTo>
                  <a:pt x="0" y="5143499"/>
                </a:lnTo>
                <a:lnTo>
                  <a:pt x="4867471" y="5143499"/>
                </a:lnTo>
                <a:lnTo>
                  <a:pt x="4867471" y="0"/>
                </a:lnTo>
                <a:close/>
              </a:path>
            </a:pathLst>
          </a:custGeom>
          <a:solidFill>
            <a:srgbClr val="004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Picture 2" descr="https://libfl.ru/static/modelnyi-standart/img/gallery/baturino/scheme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672" y="119848"/>
            <a:ext cx="2891477" cy="178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libfl.ru/static/modelnyi-standart/img/gallery/bogoluybovo/schem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679" y="3656335"/>
            <a:ext cx="2297141" cy="142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647" y="1946445"/>
            <a:ext cx="2126050" cy="16711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0"/>
            <a:ext cx="6858000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24050" y="314401"/>
            <a:ext cx="127508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10" dirty="0">
                <a:solidFill>
                  <a:srgbClr val="FFFFFF"/>
                </a:solidFill>
                <a:latin typeface="Cambria Math"/>
                <a:cs typeface="Cambria Math"/>
              </a:rPr>
              <a:t>660</a:t>
            </a:r>
            <a:endParaRPr sz="6000">
              <a:latin typeface="Cambria Math"/>
              <a:cs typeface="Cambria Math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55085" y="469519"/>
            <a:ext cx="1972945" cy="713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53035">
              <a:lnSpc>
                <a:spcPct val="102299"/>
              </a:lnSpc>
              <a:spcBef>
                <a:spcPts val="95"/>
              </a:spcBef>
            </a:pPr>
            <a:r>
              <a:rPr sz="1100" b="1" spc="10" dirty="0">
                <a:solidFill>
                  <a:srgbClr val="FFFFFF"/>
                </a:solidFill>
                <a:latin typeface="Cambria Math"/>
                <a:cs typeface="Cambria Math"/>
              </a:rPr>
              <a:t>модельных</a:t>
            </a:r>
            <a:r>
              <a:rPr sz="1100" b="1" spc="-60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100" b="1" spc="10" dirty="0">
                <a:solidFill>
                  <a:srgbClr val="FFFFFF"/>
                </a:solidFill>
                <a:latin typeface="Cambria Math"/>
                <a:cs typeface="Cambria Math"/>
              </a:rPr>
              <a:t>муниципальных  </a:t>
            </a:r>
            <a:r>
              <a:rPr sz="1100" b="1" spc="15" dirty="0">
                <a:solidFill>
                  <a:srgbClr val="FFFFFF"/>
                </a:solidFill>
                <a:latin typeface="Cambria Math"/>
                <a:cs typeface="Cambria Math"/>
              </a:rPr>
              <a:t>библиотек будет создано  </a:t>
            </a:r>
            <a:r>
              <a:rPr sz="1100" b="1" spc="20" dirty="0">
                <a:solidFill>
                  <a:srgbClr val="FFFFFF"/>
                </a:solidFill>
                <a:latin typeface="Cambria Math"/>
                <a:cs typeface="Cambria Math"/>
              </a:rPr>
              <a:t>для </a:t>
            </a:r>
            <a:r>
              <a:rPr sz="1100" b="1" spc="15" dirty="0">
                <a:solidFill>
                  <a:srgbClr val="FFFFFF"/>
                </a:solidFill>
                <a:latin typeface="Cambria Math"/>
                <a:cs typeface="Cambria Math"/>
              </a:rPr>
              <a:t>повышения</a:t>
            </a:r>
            <a:r>
              <a:rPr sz="1100" b="1" spc="-135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100" b="1" spc="15" dirty="0">
                <a:solidFill>
                  <a:srgbClr val="FFFFFF"/>
                </a:solidFill>
                <a:latin typeface="Cambria Math"/>
                <a:cs typeface="Cambria Math"/>
              </a:rPr>
              <a:t>качества</a:t>
            </a:r>
            <a:endParaRPr sz="1100">
              <a:latin typeface="Cambria Math"/>
              <a:cs typeface="Cambria Math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b="1" spc="10" dirty="0">
                <a:solidFill>
                  <a:srgbClr val="FFFFFF"/>
                </a:solidFill>
                <a:latin typeface="Cambria Math"/>
                <a:cs typeface="Cambria Math"/>
              </a:rPr>
              <a:t>Библиотечного</a:t>
            </a:r>
            <a:r>
              <a:rPr sz="1100" b="1" spc="-75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100" b="1" spc="15" dirty="0">
                <a:solidFill>
                  <a:srgbClr val="FFFFFF"/>
                </a:solidFill>
                <a:latin typeface="Cambria Math"/>
                <a:cs typeface="Cambria Math"/>
              </a:rPr>
              <a:t>обслуживания</a:t>
            </a:r>
            <a:endParaRPr sz="1100">
              <a:latin typeface="Cambria Math"/>
              <a:cs typeface="Cambria Math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6486" y="1293697"/>
            <a:ext cx="6249670" cy="3581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98500">
              <a:lnSpc>
                <a:spcPct val="101299"/>
              </a:lnSpc>
              <a:spcBef>
                <a:spcPts val="95"/>
              </a:spcBef>
            </a:pP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Финансирование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проекта </a:t>
            </a:r>
            <a:r>
              <a:rPr sz="1850" b="1" spc="5" dirty="0">
                <a:solidFill>
                  <a:srgbClr val="FFFFFF"/>
                </a:solidFill>
                <a:latin typeface="Cambria Math"/>
                <a:cs typeface="Cambria Math"/>
              </a:rPr>
              <a:t>будет происходить</a:t>
            </a:r>
            <a:r>
              <a:rPr sz="1850" b="1" spc="-265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850" b="1" spc="25" dirty="0">
                <a:solidFill>
                  <a:srgbClr val="FFFFFF"/>
                </a:solidFill>
                <a:latin typeface="Cambria Math"/>
                <a:cs typeface="Cambria Math"/>
              </a:rPr>
              <a:t>путем 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предоставления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иных </a:t>
            </a:r>
            <a:r>
              <a:rPr sz="1850" b="1" spc="10" dirty="0">
                <a:solidFill>
                  <a:srgbClr val="FFFFFF"/>
                </a:solidFill>
                <a:latin typeface="Cambria Math"/>
                <a:cs typeface="Cambria Math"/>
              </a:rPr>
              <a:t>межбюджетных</a:t>
            </a:r>
            <a:r>
              <a:rPr sz="1850" b="1" spc="-170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трансфертов 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из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федерального </a:t>
            </a:r>
            <a:r>
              <a:rPr sz="1850" b="1" spc="10" dirty="0">
                <a:solidFill>
                  <a:srgbClr val="FFFFFF"/>
                </a:solidFill>
                <a:latin typeface="Cambria Math"/>
                <a:cs typeface="Cambria Math"/>
              </a:rPr>
              <a:t>бюджета бюджетам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субъектов  </a:t>
            </a:r>
            <a:r>
              <a:rPr sz="1850" b="1" spc="10" dirty="0">
                <a:solidFill>
                  <a:srgbClr val="FFFFFF"/>
                </a:solidFill>
                <a:latin typeface="Cambria Math"/>
                <a:cs typeface="Cambria Math"/>
              </a:rPr>
              <a:t>Российской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Федерации </a:t>
            </a:r>
            <a:r>
              <a:rPr sz="1850" b="1" spc="25" dirty="0">
                <a:solidFill>
                  <a:srgbClr val="FFFFFF"/>
                </a:solidFill>
                <a:latin typeface="Cambria Math"/>
                <a:cs typeface="Cambria Math"/>
              </a:rPr>
              <a:t>на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создание </a:t>
            </a:r>
            <a:r>
              <a:rPr sz="1850" b="1" spc="10" dirty="0">
                <a:solidFill>
                  <a:srgbClr val="FFFFFF"/>
                </a:solidFill>
                <a:latin typeface="Cambria Math"/>
                <a:cs typeface="Cambria Math"/>
              </a:rPr>
              <a:t>модельных 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библиотек </a:t>
            </a:r>
            <a:r>
              <a:rPr sz="1850" b="1" spc="30" dirty="0">
                <a:solidFill>
                  <a:srgbClr val="FFFFFF"/>
                </a:solidFill>
                <a:latin typeface="Cambria Math"/>
                <a:cs typeface="Cambria Math"/>
              </a:rPr>
              <a:t>в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размере </a:t>
            </a:r>
            <a:r>
              <a:rPr sz="1850" b="1" spc="10" dirty="0">
                <a:solidFill>
                  <a:srgbClr val="FFFFFF"/>
                </a:solidFill>
                <a:latin typeface="Cambria Math"/>
                <a:cs typeface="Cambria Math"/>
              </a:rPr>
              <a:t>от </a:t>
            </a:r>
            <a:r>
              <a:rPr sz="1850" b="1" spc="30" dirty="0">
                <a:solidFill>
                  <a:srgbClr val="FFFFFF"/>
                </a:solidFill>
                <a:latin typeface="Cambria Math"/>
                <a:cs typeface="Cambria Math"/>
              </a:rPr>
              <a:t>5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до </a:t>
            </a:r>
            <a:r>
              <a:rPr sz="1850" b="1" spc="30" dirty="0">
                <a:solidFill>
                  <a:srgbClr val="FFFFFF"/>
                </a:solidFill>
                <a:latin typeface="Cambria Math"/>
                <a:cs typeface="Cambria Math"/>
              </a:rPr>
              <a:t>10 </a:t>
            </a:r>
            <a:r>
              <a:rPr sz="1850" b="1" spc="20" dirty="0">
                <a:solidFill>
                  <a:srgbClr val="FFFFFF"/>
                </a:solidFill>
                <a:latin typeface="Cambria Math"/>
                <a:cs typeface="Cambria Math"/>
              </a:rPr>
              <a:t>млн. </a:t>
            </a:r>
            <a:r>
              <a:rPr sz="1850" b="1" spc="15" dirty="0">
                <a:solidFill>
                  <a:srgbClr val="FFFFFF"/>
                </a:solidFill>
                <a:latin typeface="Cambria Math"/>
                <a:cs typeface="Cambria Math"/>
              </a:rPr>
              <a:t>рублей </a:t>
            </a:r>
            <a:r>
              <a:rPr sz="1850" b="1" spc="25" dirty="0">
                <a:solidFill>
                  <a:srgbClr val="FFFFFF"/>
                </a:solidFill>
                <a:latin typeface="Cambria Math"/>
                <a:cs typeface="Cambria Math"/>
              </a:rPr>
              <a:t>на  </a:t>
            </a:r>
            <a:r>
              <a:rPr sz="1850" b="1" dirty="0">
                <a:solidFill>
                  <a:srgbClr val="FFFFFF"/>
                </a:solidFill>
                <a:latin typeface="Cambria Math"/>
                <a:cs typeface="Cambria Math"/>
              </a:rPr>
              <a:t>библиотеку.</a:t>
            </a:r>
            <a:endParaRPr sz="1850">
              <a:latin typeface="Cambria Math"/>
              <a:cs typeface="Cambria Math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>
              <a:latin typeface="Times New Roman"/>
              <a:cs typeface="Times New Roman"/>
            </a:endParaRPr>
          </a:p>
          <a:p>
            <a:pPr marL="822960" marR="5080">
              <a:lnSpc>
                <a:spcPct val="100000"/>
              </a:lnSpc>
              <a:spcBef>
                <a:spcPts val="5"/>
              </a:spcBef>
            </a:pPr>
            <a:r>
              <a:rPr sz="1650" b="1" spc="20" dirty="0">
                <a:solidFill>
                  <a:srgbClr val="FFFFFF"/>
                </a:solidFill>
                <a:latin typeface="Cambria Math"/>
                <a:cs typeface="Cambria Math"/>
              </a:rPr>
              <a:t>В </a:t>
            </a:r>
            <a:r>
              <a:rPr sz="1650" b="1" spc="5" dirty="0">
                <a:solidFill>
                  <a:srgbClr val="FFFFFF"/>
                </a:solidFill>
                <a:latin typeface="Cambria Math"/>
                <a:cs typeface="Cambria Math"/>
              </a:rPr>
              <a:t>проекте смогут </a:t>
            </a:r>
            <a:r>
              <a:rPr sz="1650" b="1" dirty="0">
                <a:solidFill>
                  <a:srgbClr val="FFFFFF"/>
                </a:solidFill>
                <a:latin typeface="Cambria Math"/>
                <a:cs typeface="Cambria Math"/>
              </a:rPr>
              <a:t>принять </a:t>
            </a:r>
            <a:r>
              <a:rPr sz="1650" b="1" spc="5" dirty="0">
                <a:solidFill>
                  <a:srgbClr val="FFFFFF"/>
                </a:solidFill>
                <a:latin typeface="Cambria Math"/>
                <a:cs typeface="Cambria Math"/>
              </a:rPr>
              <a:t>участие </a:t>
            </a:r>
            <a:r>
              <a:rPr sz="1650" b="1" spc="-5" dirty="0">
                <a:solidFill>
                  <a:srgbClr val="FFFFFF"/>
                </a:solidFill>
                <a:latin typeface="Cambria Math"/>
                <a:cs typeface="Cambria Math"/>
              </a:rPr>
              <a:t>муниципальные  библиотеки, </a:t>
            </a:r>
            <a:r>
              <a:rPr sz="1650" b="1" dirty="0">
                <a:solidFill>
                  <a:srgbClr val="FFFFFF"/>
                </a:solidFill>
                <a:latin typeface="Cambria Math"/>
                <a:cs typeface="Cambria Math"/>
              </a:rPr>
              <a:t>имеющие статус «центральной»  (муниципального района, муниципального образования,  </a:t>
            </a:r>
            <a:r>
              <a:rPr sz="1650" b="1" spc="-5" dirty="0">
                <a:solidFill>
                  <a:srgbClr val="FFFFFF"/>
                </a:solidFill>
                <a:latin typeface="Cambria Math"/>
                <a:cs typeface="Cambria Math"/>
              </a:rPr>
              <a:t>городского округа, межпоселенческие) </a:t>
            </a:r>
            <a:r>
              <a:rPr sz="1650" b="1" spc="20" dirty="0">
                <a:solidFill>
                  <a:srgbClr val="FFFFFF"/>
                </a:solidFill>
                <a:latin typeface="Cambria Math"/>
                <a:cs typeface="Cambria Math"/>
              </a:rPr>
              <a:t>и </a:t>
            </a:r>
            <a:r>
              <a:rPr sz="1650" b="1" spc="-5" dirty="0">
                <a:solidFill>
                  <a:srgbClr val="FFFFFF"/>
                </a:solidFill>
                <a:latin typeface="Cambria Math"/>
                <a:cs typeface="Cambria Math"/>
              </a:rPr>
              <a:t>муниципальные  библиотеки, </a:t>
            </a:r>
            <a:r>
              <a:rPr sz="1650" b="1" spc="15" dirty="0">
                <a:solidFill>
                  <a:srgbClr val="FFFFFF"/>
                </a:solidFill>
                <a:latin typeface="Cambria Math"/>
                <a:cs typeface="Cambria Math"/>
              </a:rPr>
              <a:t>в том </a:t>
            </a:r>
            <a:r>
              <a:rPr sz="1650" b="1" dirty="0">
                <a:solidFill>
                  <a:srgbClr val="FFFFFF"/>
                </a:solidFill>
                <a:latin typeface="Cambria Math"/>
                <a:cs typeface="Cambria Math"/>
              </a:rPr>
              <a:t>числе,</a:t>
            </a:r>
            <a:r>
              <a:rPr sz="1650" b="1" spc="-165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650" b="1" spc="-5" dirty="0">
                <a:solidFill>
                  <a:srgbClr val="FFFFFF"/>
                </a:solidFill>
                <a:latin typeface="Cambria Math"/>
                <a:cs typeface="Cambria Math"/>
              </a:rPr>
              <a:t>библиотеки-филиалы</a:t>
            </a:r>
            <a:endParaRPr sz="1650">
              <a:latin typeface="Cambria Math"/>
              <a:cs typeface="Cambria Math"/>
            </a:endParaRPr>
          </a:p>
          <a:p>
            <a:pPr marL="822960">
              <a:lnSpc>
                <a:spcPct val="100000"/>
              </a:lnSpc>
            </a:pPr>
            <a:r>
              <a:rPr sz="1650" b="1" dirty="0">
                <a:solidFill>
                  <a:srgbClr val="FFFFFF"/>
                </a:solidFill>
                <a:latin typeface="Cambria Math"/>
                <a:cs typeface="Cambria Math"/>
              </a:rPr>
              <a:t>централизованных </a:t>
            </a:r>
            <a:r>
              <a:rPr sz="1650" b="1" spc="-5" dirty="0">
                <a:solidFill>
                  <a:srgbClr val="FFFFFF"/>
                </a:solidFill>
                <a:latin typeface="Cambria Math"/>
                <a:cs typeface="Cambria Math"/>
              </a:rPr>
              <a:t>библиотечных</a:t>
            </a:r>
            <a:r>
              <a:rPr sz="1650" b="1" spc="-95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1650" b="1" dirty="0">
                <a:solidFill>
                  <a:srgbClr val="FFFFFF"/>
                </a:solidFill>
                <a:latin typeface="Cambria Math"/>
                <a:cs typeface="Cambria Math"/>
              </a:rPr>
              <a:t>систем.</a:t>
            </a:r>
            <a:endParaRPr sz="1650">
              <a:latin typeface="Cambria Math"/>
              <a:cs typeface="Cambria Math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515736" y="449960"/>
            <a:ext cx="1501775" cy="5397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350" b="1" spc="25" dirty="0">
                <a:solidFill>
                  <a:srgbClr val="FFFFFF"/>
                </a:solidFill>
                <a:latin typeface="Cambria Math"/>
                <a:cs typeface="Cambria Math"/>
              </a:rPr>
              <a:t>за </a:t>
            </a:r>
            <a:r>
              <a:rPr sz="3350" b="1" spc="45" dirty="0">
                <a:solidFill>
                  <a:srgbClr val="FFFFFF"/>
                </a:solidFill>
                <a:latin typeface="Cambria Math"/>
                <a:cs typeface="Cambria Math"/>
              </a:rPr>
              <a:t>6</a:t>
            </a:r>
            <a:r>
              <a:rPr sz="3350" b="1" spc="-200" dirty="0">
                <a:solidFill>
                  <a:srgbClr val="FFFFFF"/>
                </a:solidFill>
                <a:latin typeface="Cambria Math"/>
                <a:cs typeface="Cambria Math"/>
              </a:rPr>
              <a:t> </a:t>
            </a:r>
            <a:r>
              <a:rPr sz="3350" b="1" spc="30" dirty="0">
                <a:solidFill>
                  <a:srgbClr val="FFFFFF"/>
                </a:solidFill>
                <a:latin typeface="Cambria Math"/>
                <a:cs typeface="Cambria Math"/>
              </a:rPr>
              <a:t>лет</a:t>
            </a:r>
            <a:endParaRPr sz="3350">
              <a:latin typeface="Cambria Math"/>
              <a:cs typeface="Cambria Math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77874" y="3112770"/>
            <a:ext cx="5671185" cy="0"/>
          </a:xfrm>
          <a:custGeom>
            <a:avLst/>
            <a:gdLst/>
            <a:ahLst/>
            <a:cxnLst/>
            <a:rect l="l" t="t" r="r" b="b"/>
            <a:pathLst>
              <a:path w="5671184">
                <a:moveTo>
                  <a:pt x="0" y="0"/>
                </a:moveTo>
                <a:lnTo>
                  <a:pt x="5670677" y="0"/>
                </a:lnTo>
              </a:path>
            </a:pathLst>
          </a:custGeom>
          <a:ln w="3505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57200" y="1733550"/>
            <a:ext cx="7315200" cy="21666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fontAlgn="t"/>
            <a:r>
              <a:rPr lang="ru-RU" sz="1300" b="1" dirty="0" smtClean="0">
                <a:solidFill>
                  <a:srgbClr val="C00000"/>
                </a:solidFill>
              </a:rPr>
              <a:t>1 </a:t>
            </a:r>
            <a:r>
              <a:rPr lang="ru-RU" sz="1400" dirty="0"/>
              <a:t> </a:t>
            </a:r>
            <a:r>
              <a:rPr lang="ru-RU" sz="1400" b="1" dirty="0">
                <a:solidFill>
                  <a:srgbClr val="C00000"/>
                </a:solidFill>
              </a:rPr>
              <a:t>млн. рублей </a:t>
            </a:r>
            <a:r>
              <a:rPr lang="ru-RU" sz="1400" dirty="0"/>
              <a:t>– для муниципальных библиотек;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  <a:p>
            <a:pPr fontAlgn="t"/>
            <a:r>
              <a:rPr lang="ru-RU" sz="1400" b="1" dirty="0" smtClean="0">
                <a:solidFill>
                  <a:srgbClr val="C00000"/>
                </a:solidFill>
              </a:rPr>
              <a:t>10 </a:t>
            </a:r>
            <a:r>
              <a:rPr lang="ru-RU" sz="1400" b="1" dirty="0">
                <a:solidFill>
                  <a:srgbClr val="C00000"/>
                </a:solidFill>
              </a:rPr>
              <a:t>млн. рублей</a:t>
            </a:r>
            <a:r>
              <a:rPr lang="ru-RU" sz="1400" dirty="0"/>
              <a:t> - для муниципальных библиотек, имеющих в соответствии с действующим законодательством статус центральной районной библиотеки или центральной городской библиотеки.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* Ежегодно будут создаваться 110 модельных муниципальных библиотек, из них 30 библиотек, имеющих в соответствии с действующим законодательством статус центральной районной библиотеки или центральной городской библиотеки и 80 муниципальных библиотек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698" y="-79581"/>
            <a:ext cx="8892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финансирование</a:t>
            </a:r>
            <a:endParaRPr lang="ru-RU" sz="2000" b="1" spc="-5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957119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  <a:latin typeface="Biblioteka"/>
              </a:rPr>
              <a:t>Победителям конкурса в соответствии с поданными заявками предоставляются для создания модельных муниципальных библиотек иные </a:t>
            </a:r>
            <a:r>
              <a:rPr lang="ru-RU" sz="1200" b="1" dirty="0">
                <a:solidFill>
                  <a:srgbClr val="C00000"/>
                </a:solidFill>
                <a:latin typeface="Biblioteka"/>
              </a:rPr>
              <a:t>межбюджетные трансферты </a:t>
            </a:r>
            <a:r>
              <a:rPr lang="ru-RU" sz="1200" dirty="0">
                <a:solidFill>
                  <a:srgbClr val="C00000"/>
                </a:solidFill>
                <a:latin typeface="Biblioteka"/>
              </a:rPr>
              <a:t>в размере:</a:t>
            </a:r>
            <a:endParaRPr lang="ru-RU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5807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1532</Words>
  <Application>Microsoft Office PowerPoint</Application>
  <PresentationFormat>Экран (16:9)</PresentationFormat>
  <Paragraphs>249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Agency FB</vt:lpstr>
      <vt:lpstr>Arial</vt:lpstr>
      <vt:lpstr>Arial</vt:lpstr>
      <vt:lpstr>Biblioteka</vt:lpstr>
      <vt:lpstr>Calibri</vt:lpstr>
      <vt:lpstr>Calibri Light</vt:lpstr>
      <vt:lpstr>Cambria Math</vt:lpstr>
      <vt:lpstr>Exo 2</vt:lpstr>
      <vt:lpstr>Franklin Gothic Medium Cond</vt:lpstr>
      <vt:lpstr>OCR A Extended</vt:lpstr>
      <vt:lpstr>PT Sans</vt:lpstr>
      <vt:lpstr>Tahoma</vt:lpstr>
      <vt:lpstr>Times New Roman</vt:lpstr>
      <vt:lpstr>Тема Office</vt:lpstr>
      <vt:lpstr>Развитие  библиотек в свете  национального  проекта «Культура»</vt:lpstr>
      <vt:lpstr>Нормативное обеспечение</vt:lpstr>
      <vt:lpstr>Предпосылки</vt:lpstr>
      <vt:lpstr>Предпосылки</vt:lpstr>
      <vt:lpstr>Библиотеки нового поколения</vt:lpstr>
      <vt:lpstr>Пилотные библиотеки</vt:lpstr>
      <vt:lpstr>Презентация PowerPoint</vt:lpstr>
      <vt:lpstr>за 6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Российская государственная библиотека  определена координатором проекта по  созданию в субъектах Российской Федерации муниципальных модельных  библиотек</vt:lpstr>
      <vt:lpstr>Презентация PowerPoint</vt:lpstr>
      <vt:lpstr>Основные</vt:lpstr>
      <vt:lpstr>34+ субъектов РФ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Pearson-02</dc:creator>
  <cp:lastModifiedBy>lybs</cp:lastModifiedBy>
  <cp:revision>36</cp:revision>
  <dcterms:created xsi:type="dcterms:W3CDTF">2019-02-19T21:22:09Z</dcterms:created>
  <dcterms:modified xsi:type="dcterms:W3CDTF">2019-04-04T09:54:01Z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2019-02-13T00:00:00Z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2019-02-19T00:00:00Z</vt:filetime>
  </property>
</Properties>
</file>