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1" r:id="rId2"/>
    <p:sldId id="256" r:id="rId3"/>
    <p:sldId id="278" r:id="rId4"/>
    <p:sldId id="262" r:id="rId5"/>
    <p:sldId id="274" r:id="rId6"/>
    <p:sldId id="275" r:id="rId7"/>
    <p:sldId id="272" r:id="rId8"/>
    <p:sldId id="280" r:id="rId9"/>
    <p:sldId id="273" r:id="rId10"/>
    <p:sldId id="279" r:id="rId11"/>
    <p:sldId id="291" r:id="rId12"/>
    <p:sldId id="292" r:id="rId13"/>
    <p:sldId id="276" r:id="rId14"/>
    <p:sldId id="269" r:id="rId15"/>
    <p:sldId id="264" r:id="rId16"/>
    <p:sldId id="267" r:id="rId17"/>
    <p:sldId id="268" r:id="rId18"/>
    <p:sldId id="266" r:id="rId19"/>
    <p:sldId id="258" r:id="rId20"/>
    <p:sldId id="261" r:id="rId21"/>
    <p:sldId id="270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65" r:id="rId30"/>
    <p:sldId id="260" r:id="rId31"/>
    <p:sldId id="277" r:id="rId32"/>
    <p:sldId id="290" r:id="rId33"/>
    <p:sldId id="289" r:id="rId34"/>
    <p:sldId id="259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588D"/>
    <a:srgbClr val="00BCE1"/>
    <a:srgbClr val="27B4FB"/>
    <a:srgbClr val="134873"/>
    <a:srgbClr val="3399FF"/>
    <a:srgbClr val="C2E090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4/4/2019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help.oclc.org/Library_Management/EZproxy/Authenticate_users/EZproxy_authentication_methods/3M_Standard_Interchange_Protocol_SIP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help.oclc.org/Library_Management/EZproxy/Authenticate_users/EZproxy_authentication_methods/3M_Standard_Interchange_Protocol_SIP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help.oclc.org/Library_Management/EZproxy/Authenticate_users/EZproxy_authentication_methods/3M_Standard_Interchange_Protocol_SIP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help.oclc.org/Library_Management/EZproxy/Authenticate_users/EZproxy_authentication_methods/3M_Standard_Interchange_Protocol_SIP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oclc.org/Library_Management/EZproxy/Authenticate_users/EZproxy_authentication_methods/3M_Standard_Interchange_Protocol_S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6" Type="http://schemas.openxmlformats.org/officeDocument/2006/relationships/hyperlink" Target="https://help.oclc.org/Library_Management/EZproxy/Authenticate_users/EZproxy_authentication_methods/3M_Standard_Interchange_Protocol_SIP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5.png"/><Relationship Id="rId7" Type="http://schemas.openxmlformats.org/officeDocument/2006/relationships/hyperlink" Target="https://help.oclc.org/Library_Management/EZproxy/Authenticate_users/EZproxy_authentication_methods/3M_Standard_Interchange_Protocol_S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24.emf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oclc.org/Library_Management/EZproxy/Authenticate_users/EZproxy_authentication_methods/3M_Standard_Interchange_Protocol_SIP" TargetMode="Externa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8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0.png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7" Type="http://schemas.openxmlformats.org/officeDocument/2006/relationships/image" Target="../media/image48.JP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help.oclc.org/Library_Management/EZproxy/Authenticate_users/EZproxy_authentication_methods/3M_Standard_Interchange_Protocol_SIP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help.oclc.org/Library_Management/EZproxy/Authenticate_users/EZproxy_authentication_methods/3M_Standard_Interchange_Protocol_SIP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oclc.org/Library_Management/EZproxy/Authenticate_users/EZproxy_authentication_methods/3M_Standard_Interchange_Protocol_SIP" TargetMode="Externa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help.oclc.org/Library_Management/EZproxy/Authenticate_users/EZproxy_authentication_methods/3M_Standard_Interchange_Protocol_SIP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help.oclc.org/Library_Management/EZproxy/Authenticate_users/EZproxy_authentication_methods/3M_Standard_Interchange_Protocol_SIP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B834B3A-9CA5-4019-B2A6-4291AF7A647E}"/>
              </a:ext>
            </a:extLst>
          </p:cNvPr>
          <p:cNvSpPr/>
          <p:nvPr/>
        </p:nvSpPr>
        <p:spPr>
          <a:xfrm>
            <a:off x="0" y="211977"/>
            <a:ext cx="1219199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 err="1">
                <a:solidFill>
                  <a:srgbClr val="17588D"/>
                </a:solidFill>
              </a:rPr>
              <a:t>ОБЛАЧНЫе</a:t>
            </a:r>
            <a:r>
              <a:rPr lang="ru-RU" sz="3600" b="1" cap="all" dirty="0">
                <a:solidFill>
                  <a:srgbClr val="17588D"/>
                </a:solidFill>
              </a:rPr>
              <a:t> технологии </a:t>
            </a:r>
            <a:r>
              <a:rPr lang="ru-RU" sz="3600" cap="all" dirty="0">
                <a:solidFill>
                  <a:srgbClr val="17588D"/>
                </a:solidFill>
              </a:rPr>
              <a:t/>
            </a:r>
            <a:br>
              <a:rPr lang="ru-RU" sz="3600" cap="all" dirty="0">
                <a:solidFill>
                  <a:srgbClr val="17588D"/>
                </a:solidFill>
              </a:rPr>
            </a:br>
            <a:r>
              <a:rPr lang="ru-RU" sz="3600" cap="all" dirty="0">
                <a:solidFill>
                  <a:srgbClr val="17588D"/>
                </a:solidFill>
              </a:rPr>
              <a:t>как инструмент организации </a:t>
            </a:r>
            <a:br>
              <a:rPr lang="ru-RU" sz="3600" cap="all" dirty="0">
                <a:solidFill>
                  <a:srgbClr val="17588D"/>
                </a:solidFill>
              </a:rPr>
            </a:br>
            <a:r>
              <a:rPr lang="ru-RU" sz="3600" cap="all" dirty="0">
                <a:solidFill>
                  <a:srgbClr val="17588D"/>
                </a:solidFill>
              </a:rPr>
              <a:t>эффективной поддержки библиотечных</a:t>
            </a:r>
            <a:r>
              <a:rPr lang="en-US" sz="3600" cap="all" dirty="0">
                <a:solidFill>
                  <a:srgbClr val="17588D"/>
                </a:solidFill>
              </a:rPr>
              <a:t> </a:t>
            </a:r>
            <a:r>
              <a:rPr lang="ru-RU" sz="3600" cap="all" dirty="0">
                <a:solidFill>
                  <a:srgbClr val="17588D"/>
                </a:solidFill>
              </a:rPr>
              <a:t>процессов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:a16="http://schemas.microsoft.com/office/drawing/2014/main" xmlns="" id="{9451CFC6-2B4B-4444-AF4B-4CA686E0F4E8}"/>
              </a:ext>
            </a:extLst>
          </p:cNvPr>
          <p:cNvSpPr txBox="1">
            <a:spLocks/>
          </p:cNvSpPr>
          <p:nvPr/>
        </p:nvSpPr>
        <p:spPr>
          <a:xfrm>
            <a:off x="3839205" y="5462131"/>
            <a:ext cx="5110402" cy="10952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СЕЛИЦКАЯ</a:t>
            </a:r>
            <a:r>
              <a:rPr lang="ru-RU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Людмила</a:t>
            </a:r>
            <a:r>
              <a:rPr lang="ru-RU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начальник отдела</a:t>
            </a:r>
          </a:p>
          <a:p>
            <a:pPr marL="0" indent="0">
              <a:buNone/>
            </a:pPr>
            <a:r>
              <a:rPr lang="ru-RU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ФГБУ «Главный информационно-вычислительный центр Министерства культуры Российской Федерации»</a:t>
            </a:r>
          </a:p>
          <a:p>
            <a:pPr marL="0" indent="0">
              <a:buNone/>
            </a:pPr>
            <a:r>
              <a:rPr lang="en-US" sz="1400" u="sng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lyudmila.selitskaya@post.mkrf.ru</a:t>
            </a:r>
            <a:endParaRPr lang="ru-RU" sz="1400" u="sng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400" dirty="0"/>
              <a:t>«Главный информационно-вычислительный центр Министерства культуры Российской Федерации»</a:t>
            </a:r>
            <a:endParaRPr lang="ru-RU" sz="1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xmlns="" id="{6200A54C-381A-45B7-A535-3C75270FA533}"/>
              </a:ext>
            </a:extLst>
          </p:cNvPr>
          <p:cNvGrpSpPr/>
          <p:nvPr/>
        </p:nvGrpSpPr>
        <p:grpSpPr>
          <a:xfrm>
            <a:off x="6697049" y="1966304"/>
            <a:ext cx="5110401" cy="3135332"/>
            <a:chOff x="6423547" y="1585456"/>
            <a:chExt cx="4971499" cy="2958559"/>
          </a:xfrm>
        </p:grpSpPr>
        <p:pic>
          <p:nvPicPr>
            <p:cNvPr id="12" name="Объект 4">
              <a:extLst>
                <a:ext uri="{FF2B5EF4-FFF2-40B4-BE49-F238E27FC236}">
                  <a16:creationId xmlns:a16="http://schemas.microsoft.com/office/drawing/2014/main" xmlns="" id="{AB9F1155-3353-4A04-8135-026D51FA3F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3547" y="1585456"/>
              <a:ext cx="4971499" cy="2925635"/>
            </a:xfrm>
            <a:prstGeom prst="rect">
              <a:avLst/>
            </a:prstGeom>
          </p:spPr>
        </p:pic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xmlns="" id="{9258621B-9F92-43FC-A0D9-A5837B3EA8CA}"/>
                </a:ext>
              </a:extLst>
            </p:cNvPr>
            <p:cNvSpPr/>
            <p:nvPr/>
          </p:nvSpPr>
          <p:spPr>
            <a:xfrm>
              <a:off x="6434418" y="3813277"/>
              <a:ext cx="771922" cy="7158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>
              <a:extLst>
                <a:ext uri="{FF2B5EF4-FFF2-40B4-BE49-F238E27FC236}">
                  <a16:creationId xmlns:a16="http://schemas.microsoft.com/office/drawing/2014/main" xmlns="" id="{5C9951D1-FC45-4F33-B18A-98A7BF8C7AF2}"/>
                </a:ext>
              </a:extLst>
            </p:cNvPr>
            <p:cNvSpPr/>
            <p:nvPr/>
          </p:nvSpPr>
          <p:spPr>
            <a:xfrm>
              <a:off x="7483148" y="3813277"/>
              <a:ext cx="771922" cy="7158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>
              <a:extLst>
                <a:ext uri="{FF2B5EF4-FFF2-40B4-BE49-F238E27FC236}">
                  <a16:creationId xmlns:a16="http://schemas.microsoft.com/office/drawing/2014/main" xmlns="" id="{BFE9DD64-F968-4A3A-8467-56787CA6F5C1}"/>
                </a:ext>
              </a:extLst>
            </p:cNvPr>
            <p:cNvSpPr/>
            <p:nvPr/>
          </p:nvSpPr>
          <p:spPr>
            <a:xfrm>
              <a:off x="8526426" y="3813277"/>
              <a:ext cx="771922" cy="715808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2"/>
                </a:solidFill>
              </a:endParaRPr>
            </a:p>
          </p:txBody>
        </p:sp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xmlns="" id="{859B9E88-7CBB-4DB0-A88B-76D18A1A03EB}"/>
                </a:ext>
              </a:extLst>
            </p:cNvPr>
            <p:cNvSpPr/>
            <p:nvPr/>
          </p:nvSpPr>
          <p:spPr>
            <a:xfrm>
              <a:off x="9575156" y="3813277"/>
              <a:ext cx="771922" cy="715808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xmlns="" id="{BBB0094F-66A4-432B-AC29-1E38516ACE4D}"/>
                </a:ext>
              </a:extLst>
            </p:cNvPr>
            <p:cNvSpPr/>
            <p:nvPr/>
          </p:nvSpPr>
          <p:spPr>
            <a:xfrm>
              <a:off x="10618433" y="3813277"/>
              <a:ext cx="771922" cy="7158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xmlns="" id="{6DA4BA2D-336F-4996-8862-4D3E14682B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22724" y="3818464"/>
              <a:ext cx="504038" cy="637845"/>
            </a:xfrm>
            <a:prstGeom prst="rect">
              <a:avLst/>
            </a:prstGeom>
          </p:spPr>
        </p:pic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xmlns="" id="{0A6E33C6-62E3-443A-8762-3A81D1934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10215" y="3862998"/>
              <a:ext cx="480060" cy="586058"/>
            </a:xfrm>
            <a:prstGeom prst="rect">
              <a:avLst/>
            </a:prstGeom>
          </p:spPr>
        </p:pic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xmlns="" id="{C283C8D2-4D20-4413-BB83-C06704996D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36515" y="3862998"/>
              <a:ext cx="553965" cy="528632"/>
            </a:xfrm>
            <a:prstGeom prst="rect">
              <a:avLst/>
            </a:prstGeom>
          </p:spPr>
        </p:pic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xmlns="" id="{B0166F77-8457-42B9-AA56-7090FC65B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99927" y="4173773"/>
              <a:ext cx="268831" cy="256538"/>
            </a:xfrm>
            <a:prstGeom prst="rect">
              <a:avLst/>
            </a:prstGeom>
          </p:spPr>
        </p:pic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xmlns="" id="{0519E667-30F4-4A8C-AC5B-C16F5E6CD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07282" y="3813277"/>
              <a:ext cx="322951" cy="342749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xmlns="" id="{133F0C89-201E-409C-AABC-F6CED145F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76735" y="4173773"/>
              <a:ext cx="268831" cy="256538"/>
            </a:xfrm>
            <a:prstGeom prst="rect">
              <a:avLst/>
            </a:prstGeom>
          </p:spPr>
        </p:pic>
        <p:sp>
          <p:nvSpPr>
            <p:cNvPr id="24" name="Стрелка: изогнутая вправо 23">
              <a:extLst>
                <a:ext uri="{FF2B5EF4-FFF2-40B4-BE49-F238E27FC236}">
                  <a16:creationId xmlns:a16="http://schemas.microsoft.com/office/drawing/2014/main" xmlns="" id="{4525AE06-19E8-41B5-B82A-04FD67A1CE0E}"/>
                </a:ext>
              </a:extLst>
            </p:cNvPr>
            <p:cNvSpPr/>
            <p:nvPr/>
          </p:nvSpPr>
          <p:spPr>
            <a:xfrm>
              <a:off x="7548711" y="4001935"/>
              <a:ext cx="150593" cy="213337"/>
            </a:xfrm>
            <a:prstGeom prst="curvedRightArrow">
              <a:avLst/>
            </a:prstGeom>
            <a:solidFill>
              <a:srgbClr val="00B0F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5" name="Стрелка: изогнутая вправо 24">
              <a:extLst>
                <a:ext uri="{FF2B5EF4-FFF2-40B4-BE49-F238E27FC236}">
                  <a16:creationId xmlns:a16="http://schemas.microsoft.com/office/drawing/2014/main" xmlns="" id="{18FC3B85-07EF-423E-A536-9392C7E4B1FD}"/>
                </a:ext>
              </a:extLst>
            </p:cNvPr>
            <p:cNvSpPr/>
            <p:nvPr/>
          </p:nvSpPr>
          <p:spPr>
            <a:xfrm flipH="1">
              <a:off x="8049725" y="4001935"/>
              <a:ext cx="150593" cy="213337"/>
            </a:xfrm>
            <a:prstGeom prst="curvedRightArrow">
              <a:avLst/>
            </a:prstGeom>
            <a:solidFill>
              <a:srgbClr val="00B0F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xmlns="" id="{C9A6FC18-2C90-45FC-901F-486A6D3A3E9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608953" y="3798346"/>
              <a:ext cx="781402" cy="745669"/>
            </a:xfrm>
            <a:prstGeom prst="rect">
              <a:avLst/>
            </a:prstGeom>
          </p:spPr>
        </p:pic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xmlns="" id="{974D2718-F4B6-4E74-8806-C096CBC2455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0318" y="2577667"/>
              <a:ext cx="1941768" cy="243399"/>
            </a:xfrm>
            <a:prstGeom prst="rect">
              <a:avLst/>
            </a:prstGeom>
          </p:spPr>
        </p:pic>
      </p:grp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xmlns="" id="{E7AE938F-B7E0-4C78-9F64-EB7D4530A97A}"/>
              </a:ext>
            </a:extLst>
          </p:cNvPr>
          <p:cNvGrpSpPr/>
          <p:nvPr/>
        </p:nvGrpSpPr>
        <p:grpSpPr>
          <a:xfrm>
            <a:off x="213360" y="1966303"/>
            <a:ext cx="5428580" cy="3135332"/>
            <a:chOff x="482695" y="1381429"/>
            <a:chExt cx="4638675" cy="3135332"/>
          </a:xfrm>
        </p:grpSpPr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xmlns="" id="{D7C4094A-1ABE-4AD4-B758-1D7C95A80C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95" y="1478286"/>
              <a:ext cx="4638675" cy="3038475"/>
            </a:xfrm>
            <a:prstGeom prst="rect">
              <a:avLst/>
            </a:prstGeom>
          </p:spPr>
        </p:pic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xmlns="" id="{2999BE40-DD26-40D0-94B3-315B80B013E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96954" y="1381429"/>
              <a:ext cx="3657600" cy="1756053"/>
            </a:xfrm>
            <a:prstGeom prst="rect">
              <a:avLst/>
            </a:prstGeom>
          </p:spPr>
        </p:pic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DCD4D042-571D-42CA-90F1-3B4C53CC7BC2}"/>
                </a:ext>
              </a:extLst>
            </p:cNvPr>
            <p:cNvSpPr/>
            <p:nvPr/>
          </p:nvSpPr>
          <p:spPr>
            <a:xfrm>
              <a:off x="996265" y="2408430"/>
              <a:ext cx="29551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2800" cap="all" dirty="0" err="1" smtClean="0">
                  <a:solidFill>
                    <a:srgbClr val="00BCE1"/>
                  </a:solidFill>
                  <a:latin typeface="Arial Black" panose="020B0A04020102020204" pitchFamily="34" charset="0"/>
                  <a:cs typeface="Aharoni" panose="02010803020104030203" pitchFamily="2" charset="-79"/>
                </a:rPr>
                <a:t>ФСЭК</a:t>
              </a:r>
              <a:r>
                <a:rPr lang="en-US" sz="1600" b="1" cap="all" dirty="0" smtClean="0">
                  <a:solidFill>
                    <a:srgbClr val="17588D"/>
                  </a:solidFill>
                  <a:latin typeface="Arial Black" panose="020B0A04020102020204" pitchFamily="34" charset="0"/>
                </a:rPr>
                <a:t>#</a:t>
              </a:r>
              <a:r>
                <a:rPr lang="ru-RU" sz="2800" cap="all" dirty="0" err="1" smtClean="0">
                  <a:solidFill>
                    <a:schemeClr val="tx1">
                      <a:lumMod val="95000"/>
                    </a:schemeClr>
                  </a:solidFill>
                  <a:latin typeface="Arial Black" panose="020B0A04020102020204" pitchFamily="34" charset="0"/>
                </a:rPr>
                <a:t>БФРФ</a:t>
              </a:r>
              <a:endParaRPr lang="ru-RU" sz="2800" cap="all" dirty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06249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60000"/>
    </mc:Choice>
    <mc:Fallback xmlns="">
      <p:transition advClick="0" advTm="60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0" y="115332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200"/>
              </a:spcBef>
            </a:pPr>
            <a:r>
              <a:rPr lang="ru-RU" sz="3200" b="1" dirty="0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БИБЛИОТЕКИ Владимирской области</a:t>
            </a:r>
            <a:endParaRPr lang="ru-RU" sz="3200" b="1" dirty="0">
              <a:solidFill>
                <a:srgbClr val="3399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6638776" y="855135"/>
            <a:ext cx="4574075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МУНИЦИПАЛЬНЫЕ БИБЛИОТЕКИ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55686" y="831980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региональные </a:t>
            </a:r>
            <a:b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библиотеки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711372" y="1351034"/>
            <a:ext cx="11667813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   </a:t>
            </a:r>
            <a:r>
              <a:rPr lang="ru-RU" sz="80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3                31</a:t>
            </a:r>
            <a:endParaRPr lang="ru-RU" sz="8000" dirty="0">
              <a:solidFill>
                <a:srgbClr val="00BCE1"/>
              </a:solidFill>
              <a:latin typeface="Arial Black" panose="020B0A04020102020204" pitchFamily="34" charset="0"/>
              <a:ea typeface="+mn-ea"/>
              <a:cs typeface="Aharoni" panose="02010803020104030203" pitchFamily="2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287087" y="3349238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заключение соглашения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5793989" y="3342431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СТАТУС (?)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-5029037" y="3666005"/>
            <a:ext cx="11667813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</a:t>
            </a:r>
            <a:r>
              <a:rPr lang="ru-RU" sz="80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24               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452418" y="3592907"/>
            <a:ext cx="11667813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</a:t>
            </a:r>
            <a:r>
              <a:rPr lang="ru-RU" sz="8000" dirty="0" smtClean="0">
                <a:solidFill>
                  <a:srgbClr val="FF0000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10</a:t>
            </a:r>
            <a:r>
              <a:rPr lang="ru-RU" sz="80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       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218017" y="4507820"/>
            <a:ext cx="7224046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ДАННЫЕ ПРЕДСТАВЛЕНЫ в </a:t>
            </a:r>
            <a:r>
              <a:rPr lang="ru-RU" sz="2000" spc="300" dirty="0" err="1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ФСК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60960" y="2527481"/>
            <a:ext cx="12023499" cy="56447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200"/>
              </a:spcBef>
            </a:pPr>
            <a:r>
              <a:rPr lang="ru-RU" sz="3200" b="1" dirty="0" smtClean="0">
                <a:latin typeface="+mn-lt"/>
                <a:ea typeface="+mn-ea"/>
                <a:cs typeface="+mn-cs"/>
              </a:rPr>
              <a:t>УЧАСТИЕ В </a:t>
            </a:r>
            <a:r>
              <a:rPr lang="ru-RU" sz="3200" b="1" dirty="0" err="1" smtClean="0">
                <a:latin typeface="+mn-lt"/>
                <a:ea typeface="+mn-ea"/>
                <a:cs typeface="+mn-cs"/>
              </a:rPr>
              <a:t>ФСЭК</a:t>
            </a:r>
            <a:endParaRPr lang="ru-RU" sz="3200" b="1" dirty="0"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452418" y="4973120"/>
            <a:ext cx="5203902" cy="9195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570 765</a:t>
            </a:r>
            <a:r>
              <a:rPr lang="ru-RU" sz="6600" u="sng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</a:t>
            </a:r>
            <a:endParaRPr lang="ru-RU" sz="2000" u="sng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8E271E89-4FD3-4844-865C-8190EDC006BE}"/>
              </a:ext>
            </a:extLst>
          </p:cNvPr>
          <p:cNvSpPr/>
          <p:nvPr/>
        </p:nvSpPr>
        <p:spPr>
          <a:xfrm>
            <a:off x="2118360" y="6327008"/>
            <a:ext cx="79705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cap="all" dirty="0" err="1" smtClean="0">
                <a:solidFill>
                  <a:srgbClr val="00BCE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ФСЭК</a:t>
            </a:r>
            <a:r>
              <a:rPr lang="en-US" sz="1600" b="1" cap="all" dirty="0">
                <a:solidFill>
                  <a:srgbClr val="17588D"/>
                </a:solidFill>
                <a:latin typeface="Arial Black" panose="020B0A04020102020204" pitchFamily="34" charset="0"/>
              </a:rPr>
              <a:t>#</a:t>
            </a:r>
            <a:r>
              <a:rPr lang="ru-RU" sz="2800" cap="all" dirty="0" err="1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БФ</a:t>
            </a:r>
            <a:r>
              <a:rPr lang="ru-RU" sz="2800" cap="all" dirty="0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    </a:t>
            </a:r>
            <a:r>
              <a:rPr lang="en-US" sz="2800" cap="all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SKBR21.ru</a:t>
            </a:r>
            <a:endParaRPr lang="ru-RU" sz="2800" cap="all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55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0" y="115332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200"/>
              </a:spcBef>
            </a:pPr>
            <a:r>
              <a:rPr lang="ru-RU" sz="3200" b="1" dirty="0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БИБЛИОТЕКИ свердловской области</a:t>
            </a:r>
            <a:endParaRPr lang="ru-RU" sz="3200" b="1" dirty="0">
              <a:solidFill>
                <a:srgbClr val="3399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6638776" y="855135"/>
            <a:ext cx="4574075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МУНИЦИПАЛЬНЫЕ БИБЛИОТЕКИ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55686" y="831980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региональные </a:t>
            </a:r>
            <a:b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библиотеки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711372" y="1351034"/>
            <a:ext cx="11667813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   </a:t>
            </a:r>
            <a:r>
              <a:rPr lang="ru-RU" sz="80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3                91</a:t>
            </a:r>
            <a:endParaRPr lang="ru-RU" sz="8000" dirty="0">
              <a:solidFill>
                <a:srgbClr val="00BCE1"/>
              </a:solidFill>
              <a:latin typeface="Arial Black" panose="020B0A04020102020204" pitchFamily="34" charset="0"/>
              <a:ea typeface="+mn-ea"/>
              <a:cs typeface="Aharoni" panose="02010803020104030203" pitchFamily="2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287087" y="3349238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заключение соглашения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5793989" y="3342431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СТАТУС (?)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-5029037" y="3666005"/>
            <a:ext cx="11667813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</a:t>
            </a:r>
            <a:r>
              <a:rPr lang="ru-RU" sz="80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4               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452418" y="3592907"/>
            <a:ext cx="11667813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</a:t>
            </a:r>
            <a:r>
              <a:rPr lang="ru-RU" sz="80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       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218017" y="4507820"/>
            <a:ext cx="7224046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ДАННЫЕ ПРЕДСТАВЛЕНЫ в </a:t>
            </a:r>
            <a:r>
              <a:rPr lang="ru-RU" sz="2000" spc="300" dirty="0" err="1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ФСК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60960" y="2527481"/>
            <a:ext cx="12023499" cy="56447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200"/>
              </a:spcBef>
            </a:pPr>
            <a:r>
              <a:rPr lang="ru-RU" sz="3200" b="1" dirty="0" smtClean="0">
                <a:latin typeface="+mn-lt"/>
                <a:ea typeface="+mn-ea"/>
                <a:cs typeface="+mn-cs"/>
              </a:rPr>
              <a:t>УЧАСТИЕ В </a:t>
            </a:r>
            <a:r>
              <a:rPr lang="ru-RU" sz="3200" b="1" dirty="0" err="1" smtClean="0">
                <a:latin typeface="+mn-lt"/>
                <a:ea typeface="+mn-ea"/>
                <a:cs typeface="+mn-cs"/>
              </a:rPr>
              <a:t>ФСЭК</a:t>
            </a:r>
            <a:endParaRPr lang="ru-RU" sz="3200" b="1" dirty="0"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452418" y="4973120"/>
            <a:ext cx="5203902" cy="9195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570 765</a:t>
            </a:r>
            <a:r>
              <a:rPr lang="ru-RU" sz="6600" u="sng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</a:t>
            </a:r>
            <a:endParaRPr lang="ru-RU" sz="2000" u="sng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8E271E89-4FD3-4844-865C-8190EDC006BE}"/>
              </a:ext>
            </a:extLst>
          </p:cNvPr>
          <p:cNvSpPr/>
          <p:nvPr/>
        </p:nvSpPr>
        <p:spPr>
          <a:xfrm>
            <a:off x="2118360" y="6327008"/>
            <a:ext cx="79705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cap="all" dirty="0" err="1" smtClean="0">
                <a:solidFill>
                  <a:srgbClr val="00BCE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ФСЭК</a:t>
            </a:r>
            <a:r>
              <a:rPr lang="en-US" sz="1600" b="1" cap="all" dirty="0">
                <a:solidFill>
                  <a:srgbClr val="17588D"/>
                </a:solidFill>
                <a:latin typeface="Arial Black" panose="020B0A04020102020204" pitchFamily="34" charset="0"/>
              </a:rPr>
              <a:t>#</a:t>
            </a:r>
            <a:r>
              <a:rPr lang="ru-RU" sz="2800" cap="all" dirty="0" err="1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БФ</a:t>
            </a:r>
            <a:r>
              <a:rPr lang="ru-RU" sz="2800" cap="all" dirty="0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    </a:t>
            </a:r>
            <a:r>
              <a:rPr lang="en-US" sz="2800" cap="all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SKBR21.ru</a:t>
            </a:r>
            <a:endParaRPr lang="ru-RU" sz="2800" cap="all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18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0" y="115332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200"/>
              </a:spcBef>
            </a:pPr>
            <a:r>
              <a:rPr lang="ru-RU" sz="3200" b="1" dirty="0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БИБЛИОТЕКИ </a:t>
            </a:r>
            <a:r>
              <a:rPr lang="ru-RU" sz="3200" b="1" dirty="0" err="1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тюменСкской</a:t>
            </a:r>
            <a:r>
              <a:rPr lang="ru-RU" sz="3200" b="1" dirty="0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3200" b="1" dirty="0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области</a:t>
            </a:r>
            <a:endParaRPr lang="ru-RU" sz="3200" b="1" dirty="0">
              <a:solidFill>
                <a:srgbClr val="3399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6638776" y="855135"/>
            <a:ext cx="4574075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МУНИЦИПАЛЬНЫЕ БИБЛИОТЕКИ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55686" y="831980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региональные </a:t>
            </a:r>
            <a:b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библиотеки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711372" y="1351034"/>
            <a:ext cx="11667813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   </a:t>
            </a:r>
            <a:r>
              <a:rPr lang="ru-RU" sz="80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3(1)           27</a:t>
            </a:r>
            <a:endParaRPr lang="ru-RU" sz="8000" dirty="0">
              <a:solidFill>
                <a:srgbClr val="00BCE1"/>
              </a:solidFill>
              <a:latin typeface="Arial Black" panose="020B0A04020102020204" pitchFamily="34" charset="0"/>
              <a:ea typeface="+mn-ea"/>
              <a:cs typeface="Aharoni" panose="02010803020104030203" pitchFamily="2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287087" y="3349238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заключение соглашения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5793989" y="3342431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СТАТУС (?)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-5029037" y="3666005"/>
            <a:ext cx="11667813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</a:t>
            </a:r>
            <a:r>
              <a:rPr lang="ru-RU" sz="80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30               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452418" y="3592907"/>
            <a:ext cx="11667813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</a:t>
            </a:r>
            <a:r>
              <a:rPr lang="ru-RU" sz="80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       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218017" y="4507820"/>
            <a:ext cx="7224046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ДАННЫЕ ПРЕДСТАВЛЕНЫ в </a:t>
            </a:r>
            <a:r>
              <a:rPr lang="ru-RU" sz="2000" spc="300" dirty="0" err="1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ФСК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60960" y="2527481"/>
            <a:ext cx="12023499" cy="56447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200"/>
              </a:spcBef>
            </a:pPr>
            <a:r>
              <a:rPr lang="ru-RU" sz="3200" b="1" dirty="0" smtClean="0">
                <a:latin typeface="+mn-lt"/>
                <a:ea typeface="+mn-ea"/>
                <a:cs typeface="+mn-cs"/>
              </a:rPr>
              <a:t>УЧАСТИЕ В </a:t>
            </a:r>
            <a:r>
              <a:rPr lang="ru-RU" sz="3200" b="1" dirty="0" err="1" smtClean="0">
                <a:latin typeface="+mn-lt"/>
                <a:ea typeface="+mn-ea"/>
                <a:cs typeface="+mn-cs"/>
              </a:rPr>
              <a:t>ФСЭК</a:t>
            </a:r>
            <a:endParaRPr lang="ru-RU" sz="3200" b="1" dirty="0"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452418" y="4973120"/>
            <a:ext cx="5203902" cy="9195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746 844</a:t>
            </a:r>
            <a:endParaRPr lang="ru-RU" sz="2000" u="sng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8E271E89-4FD3-4844-865C-8190EDC006BE}"/>
              </a:ext>
            </a:extLst>
          </p:cNvPr>
          <p:cNvSpPr/>
          <p:nvPr/>
        </p:nvSpPr>
        <p:spPr>
          <a:xfrm>
            <a:off x="2118360" y="6327008"/>
            <a:ext cx="79705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cap="all" dirty="0" err="1" smtClean="0">
                <a:solidFill>
                  <a:srgbClr val="00BCE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ФСЭК</a:t>
            </a:r>
            <a:r>
              <a:rPr lang="en-US" sz="1600" b="1" cap="all" dirty="0">
                <a:solidFill>
                  <a:srgbClr val="17588D"/>
                </a:solidFill>
                <a:latin typeface="Arial Black" panose="020B0A04020102020204" pitchFamily="34" charset="0"/>
              </a:rPr>
              <a:t>#</a:t>
            </a:r>
            <a:r>
              <a:rPr lang="ru-RU" sz="2800" cap="all" dirty="0" err="1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БФ</a:t>
            </a:r>
            <a:r>
              <a:rPr lang="ru-RU" sz="2800" cap="all" dirty="0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    </a:t>
            </a:r>
            <a:r>
              <a:rPr lang="en-US" sz="2800" cap="all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SKBR21.ru</a:t>
            </a:r>
            <a:endParaRPr lang="ru-RU" sz="2800" cap="all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0" y="115332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200"/>
              </a:spcBef>
            </a:pPr>
            <a:r>
              <a:rPr lang="ru-RU" sz="3200" b="1" dirty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Демонстрация</a:t>
            </a:r>
            <a:br>
              <a:rPr lang="ru-RU" sz="3200" b="1" dirty="0">
                <a:solidFill>
                  <a:srgbClr val="3399FF"/>
                </a:solidFill>
                <a:latin typeface="+mn-lt"/>
                <a:ea typeface="+mn-ea"/>
                <a:cs typeface="+mn-cs"/>
              </a:rPr>
            </a:br>
            <a:r>
              <a:rPr lang="ru-RU" sz="3200" dirty="0" err="1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ФСЭК</a:t>
            </a:r>
            <a:r>
              <a:rPr lang="en-US" sz="1800" b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#</a:t>
            </a:r>
            <a:r>
              <a:rPr lang="ru-RU" sz="3200" dirty="0" err="1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БФ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8E271E89-4FD3-4844-865C-8190EDC006BE}"/>
              </a:ext>
            </a:extLst>
          </p:cNvPr>
          <p:cNvSpPr/>
          <p:nvPr/>
        </p:nvSpPr>
        <p:spPr>
          <a:xfrm>
            <a:off x="2240280" y="5836101"/>
            <a:ext cx="797051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cap="all" dirty="0" smtClean="0">
                <a:solidFill>
                  <a:srgbClr val="17588D"/>
                </a:solidFill>
                <a:latin typeface="Arial Black" panose="020B0A04020102020204" pitchFamily="34" charset="0"/>
              </a:rPr>
              <a:t>SKBR21.ru</a:t>
            </a:r>
            <a:r>
              <a:rPr lang="en-US" sz="2800" cap="all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      </a:t>
            </a:r>
            <a:r>
              <a:rPr lang="ru-RU" sz="2800" cap="all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cap="all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en-US" sz="2800" cap="all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skbrsupport@givc.ru</a:t>
            </a:r>
            <a:endParaRPr lang="ru-RU" sz="2800" cap="all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4450080" y="1911744"/>
            <a:ext cx="10469880" cy="430047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Авторизация</a:t>
            </a: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профиль</a:t>
            </a: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Импорт (ЗАГРУЗКА)</a:t>
            </a: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ПРОВЕРКА (КОНТРОЛЬ)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Экспорт (выгрузка)</a:t>
            </a: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поиск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Статистика</a:t>
            </a: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отчеты</a:t>
            </a:r>
          </a:p>
          <a:p>
            <a:endParaRPr lang="en-US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/>
            </a:endParaRPr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4577577" y="1224514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региональные </a:t>
            </a:r>
            <a:b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библиотеки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</p:spTree>
    <p:extLst>
      <p:ext uri="{BB962C8B-B14F-4D97-AF65-F5344CB8AC3E}">
        <p14:creationId xmlns:p14="http://schemas.microsoft.com/office/powerpoint/2010/main" val="16166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19D8B1B-8A13-4A56-87B6-19B2AB1343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4049" y="1513448"/>
            <a:ext cx="8791575" cy="1152657"/>
          </a:xfrm>
        </p:spPr>
        <p:txBody>
          <a:bodyPr>
            <a:normAutofit fontScale="90000"/>
          </a:bodyPr>
          <a:lstStyle/>
          <a:p>
            <a:r>
              <a:rPr lang="ru-RU" sz="8000" spc="300" dirty="0">
                <a:solidFill>
                  <a:schemeClr val="bg2"/>
                </a:solidFill>
              </a:rPr>
              <a:t>БИБЛИО</a:t>
            </a:r>
            <a:r>
              <a:rPr lang="en-US" sz="8000" spc="300" dirty="0">
                <a:solidFill>
                  <a:schemeClr val="bg2"/>
                </a:solidFill>
              </a:rPr>
              <a:t>#21</a:t>
            </a:r>
            <a:endParaRPr lang="ru-RU" sz="8000" spc="300" dirty="0">
              <a:solidFill>
                <a:schemeClr val="bg2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23F5FE6-125F-4DAE-9174-19CEFCBCB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1161" y="2493364"/>
            <a:ext cx="9934576" cy="165576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2"/>
                </a:solidFill>
              </a:rPr>
              <a:t>ЦЕНТРАЛИЗОВАННЫЙ БИБЛИОТЕЧНЫЙ СЕРВИС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B834B3A-9CA5-4019-B2A6-4291AF7A647E}"/>
              </a:ext>
            </a:extLst>
          </p:cNvPr>
          <p:cNvSpPr/>
          <p:nvPr/>
        </p:nvSpPr>
        <p:spPr>
          <a:xfrm>
            <a:off x="0" y="211977"/>
            <a:ext cx="121919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cap="all" dirty="0" smtClean="0">
                <a:solidFill>
                  <a:srgbClr val="17588D"/>
                </a:solidFill>
              </a:rPr>
              <a:t>Облачная </a:t>
            </a:r>
            <a:r>
              <a:rPr lang="ru-RU" sz="3600" cap="all" dirty="0">
                <a:solidFill>
                  <a:srgbClr val="17588D"/>
                </a:solidFill>
              </a:rPr>
              <a:t>АБИС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EAA0B192-655E-4F96-A0B4-3A062252D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4985" y="3429000"/>
            <a:ext cx="4439656" cy="29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615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60000"/>
    </mc:Choice>
    <mc:Fallback xmlns="">
      <p:transition advClick="0" advTm="60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0" y="1280561"/>
            <a:ext cx="12192000" cy="685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2"/>
                </a:solidFill>
              </a:rPr>
              <a:t>Отсутствие Автоматизированных библиотечных информационных систем </a:t>
            </a:r>
            <a:br>
              <a:rPr lang="ru-RU" b="1" dirty="0">
                <a:solidFill>
                  <a:schemeClr val="bg2"/>
                </a:solidFill>
              </a:rPr>
            </a:br>
            <a:r>
              <a:rPr lang="ru-RU" b="1" dirty="0">
                <a:solidFill>
                  <a:schemeClr val="bg2"/>
                </a:solidFill>
              </a:rPr>
              <a:t>в большей части публичных библиотек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15"/>
          </p:nvPr>
        </p:nvSpPr>
        <p:spPr>
          <a:xfrm>
            <a:off x="0" y="1915571"/>
            <a:ext cx="12192000" cy="1095293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bg2"/>
                </a:solidFill>
              </a:rPr>
              <a:t>По данным статистики только в 17% публичных библиотек используется автоматизированная библиотечная информационная система (АБИС). </a:t>
            </a:r>
          </a:p>
        </p:txBody>
      </p:sp>
      <p:sp>
        <p:nvSpPr>
          <p:cNvPr id="31" name="Текст 6"/>
          <p:cNvSpPr txBox="1">
            <a:spLocks/>
          </p:cNvSpPr>
          <p:nvPr/>
        </p:nvSpPr>
        <p:spPr>
          <a:xfrm>
            <a:off x="2543035" y="3471836"/>
            <a:ext cx="7738713" cy="319867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</a:rPr>
              <a:t>Высокая стоимость программного обеспечения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</a:rPr>
              <a:t>Значительные первоначальные затраты на приобретение аппаратных средств, отсутствие условий для размещения современного оборудования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</a:rPr>
              <a:t>Сложности в организации развертывания информационной сети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</a:rPr>
              <a:t>Отсутствие штатных специалистов, осуществляющих внедрение и поддержку информационных систем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bg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bg2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4324817" y="3115034"/>
            <a:ext cx="3542367" cy="10952"/>
          </a:xfrm>
          <a:prstGeom prst="lin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-605307" y="107335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ПРОБЛЕМЫ, АНАЛИЗ, ПОДХОДЫ К РЕШЕНИЯМ</a:t>
            </a:r>
          </a:p>
          <a:p>
            <a:pPr algn="ctr"/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2803328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-605307" y="107335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ПРОБЛЕМЫ, АНАЛИЗ, ПОДХОДЫ К РЕШЕНИЯМ</a:t>
            </a:r>
          </a:p>
          <a:p>
            <a:pPr algn="ctr"/>
            <a:endParaRPr lang="ru-RU" sz="5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-1" y="941368"/>
            <a:ext cx="12192000" cy="68580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ru-RU" b="1" dirty="0">
                <a:solidFill>
                  <a:schemeClr val="bg2"/>
                </a:solidFill>
              </a:rPr>
              <a:t>Квалификация, владение современными технологиями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half" idx="16"/>
          </p:nvPr>
        </p:nvSpPr>
        <p:spPr>
          <a:xfrm>
            <a:off x="3885053" y="4727808"/>
            <a:ext cx="6901314" cy="213019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buChar char="•"/>
            </a:pPr>
            <a:r>
              <a:rPr lang="ru-RU" sz="2000" dirty="0">
                <a:solidFill>
                  <a:srgbClr val="C00000"/>
                </a:solidFill>
              </a:rPr>
              <a:t>Высокая загруженность сотрудников </a:t>
            </a:r>
          </a:p>
          <a:p>
            <a:pPr marL="285750" indent="-285750">
              <a:buChar char="•"/>
            </a:pPr>
            <a:r>
              <a:rPr lang="ru-RU" sz="2000" dirty="0">
                <a:solidFill>
                  <a:srgbClr val="C00000"/>
                </a:solidFill>
              </a:rPr>
              <a:t>Ориентация на традиционные технологии</a:t>
            </a:r>
          </a:p>
          <a:p>
            <a:pPr marL="285750" indent="-285750">
              <a:buChar char="•"/>
            </a:pPr>
            <a:r>
              <a:rPr lang="ru-RU" sz="2000" dirty="0">
                <a:solidFill>
                  <a:srgbClr val="C00000"/>
                </a:solidFill>
              </a:rPr>
              <a:t>Значительные временные затраты на создание информационных ресурсов</a:t>
            </a:r>
          </a:p>
          <a:p>
            <a:pPr marL="285750" indent="-285750">
              <a:buChar char="•"/>
            </a:pPr>
            <a:endParaRPr lang="ru-RU" sz="2000" dirty="0">
              <a:solidFill>
                <a:srgbClr val="C00000"/>
              </a:solidFill>
            </a:endParaRPr>
          </a:p>
          <a:p>
            <a:pPr marL="285750" indent="-285750">
              <a:buChar char="•"/>
            </a:pP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4" name="Текст 6"/>
          <p:cNvSpPr txBox="1">
            <a:spLocks/>
          </p:cNvSpPr>
          <p:nvPr/>
        </p:nvSpPr>
        <p:spPr>
          <a:xfrm>
            <a:off x="89077" y="1837846"/>
            <a:ext cx="11934422" cy="19159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 algn="ctr" defTabSz="914400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None/>
              <a:defRPr sz="2400">
                <a:solidFill>
                  <a:schemeClr val="bg2"/>
                </a:solidFill>
              </a:defRPr>
            </a:lvl1pPr>
            <a:lvl2pPr indent="0" defTabSz="914400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200"/>
            </a:lvl2pPr>
            <a:lvl3pPr indent="0" defTabSz="914400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000"/>
            </a:lvl3pPr>
            <a:lvl4pPr indent="0" defTabSz="914400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/>
            </a:lvl4pPr>
            <a:lvl5pPr indent="0" defTabSz="914400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/>
            </a:lvl5pPr>
            <a:lvl6pPr indent="0" defTabSz="914400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/>
            </a:lvl6pPr>
            <a:lvl7pPr indent="0" defTabSz="914400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/>
            </a:lvl7pPr>
            <a:lvl8pPr indent="0" defTabSz="914400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/>
            </a:lvl8pPr>
            <a:lvl9pPr indent="0" defTabSz="914400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/>
            </a:lvl9pPr>
          </a:lstStyle>
          <a:p>
            <a:r>
              <a:rPr lang="ru-RU" dirty="0"/>
              <a:t>    Большинство библиотек не подключены к сводным ресурсам библиотечной отрасли.</a:t>
            </a:r>
            <a:br>
              <a:rPr lang="ru-RU" dirty="0"/>
            </a:br>
            <a:r>
              <a:rPr lang="ru-RU" dirty="0"/>
              <a:t>                В работе превалирует ручной ввод данных.</a:t>
            </a:r>
          </a:p>
          <a:p>
            <a:r>
              <a:rPr lang="ru-RU" dirty="0"/>
              <a:t>                Отсутствуют развитые средства контроля и верификации данных.</a:t>
            </a:r>
          </a:p>
          <a:p>
            <a:r>
              <a:rPr lang="ru-RU" dirty="0"/>
              <a:t>                Не развита интеграция между библиотеками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4629808" y="4089641"/>
            <a:ext cx="3241473" cy="0"/>
          </a:xfrm>
          <a:prstGeom prst="lin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3648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>
          <a:xfrm>
            <a:off x="1" y="936312"/>
            <a:ext cx="12192000" cy="68580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ru-RU" b="1" dirty="0">
                <a:solidFill>
                  <a:schemeClr val="bg2"/>
                </a:solidFill>
              </a:rPr>
              <a:t>Отсутствие электронных каталогов библиотек в сети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half" idx="17"/>
          </p:nvPr>
        </p:nvSpPr>
        <p:spPr>
          <a:xfrm>
            <a:off x="2184935" y="3373308"/>
            <a:ext cx="7700210" cy="333055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buChar char="•"/>
            </a:pPr>
            <a:r>
              <a:rPr lang="ru-RU" sz="2000" dirty="0">
                <a:solidFill>
                  <a:srgbClr val="C00000"/>
                </a:solidFill>
              </a:rPr>
              <a:t>Необходимость создания и поддержки собственных страниц</a:t>
            </a:r>
          </a:p>
          <a:p>
            <a:pPr marL="285750" indent="-285750">
              <a:buChar char="•"/>
            </a:pPr>
            <a:r>
              <a:rPr lang="ru-RU" sz="2000" dirty="0">
                <a:solidFill>
                  <a:srgbClr val="C00000"/>
                </a:solidFill>
              </a:rPr>
              <a:t>Дополнительные затраты на приобретение компонентов АБИС для публикации данных</a:t>
            </a:r>
          </a:p>
          <a:p>
            <a:pPr marL="285750" indent="-285750">
              <a:buChar char="•"/>
            </a:pPr>
            <a:r>
              <a:rPr lang="ru-RU" sz="2000" dirty="0">
                <a:solidFill>
                  <a:srgbClr val="C00000"/>
                </a:solidFill>
              </a:rPr>
              <a:t>Возможность доступа к электронным ресурсам библиотек только с персонального компьютера</a:t>
            </a:r>
          </a:p>
          <a:p>
            <a:pPr marL="285750" indent="-285750">
              <a:buChar char="•"/>
            </a:pPr>
            <a:r>
              <a:rPr lang="ru-RU" sz="2000" dirty="0">
                <a:solidFill>
                  <a:srgbClr val="C00000"/>
                </a:solidFill>
              </a:rPr>
              <a:t>Отсутствие специальных мобильных интерфейсов для работы пользователей</a:t>
            </a:r>
          </a:p>
        </p:txBody>
      </p:sp>
      <p:sp>
        <p:nvSpPr>
          <p:cNvPr id="33" name="Текст 6"/>
          <p:cNvSpPr txBox="1">
            <a:spLocks/>
          </p:cNvSpPr>
          <p:nvPr/>
        </p:nvSpPr>
        <p:spPr>
          <a:xfrm>
            <a:off x="-1" y="1913396"/>
            <a:ext cx="12023499" cy="109529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>
                <a:solidFill>
                  <a:schemeClr val="bg2"/>
                </a:solidFill>
              </a:rPr>
              <a:t>Большинство публичных библиотек не имеют собственных сайтов, </a:t>
            </a:r>
            <a:br>
              <a:rPr lang="ru-RU" sz="2400" dirty="0">
                <a:solidFill>
                  <a:schemeClr val="bg2"/>
                </a:solidFill>
              </a:rPr>
            </a:br>
            <a:r>
              <a:rPr lang="ru-RU" sz="2400" dirty="0">
                <a:solidFill>
                  <a:schemeClr val="bg2"/>
                </a:solidFill>
              </a:rPr>
              <a:t>накопленные ресурсы используются только для внутренней работы организации</a:t>
            </a: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>
            <a:off x="4349212" y="3126673"/>
            <a:ext cx="3371657" cy="4866"/>
          </a:xfrm>
          <a:prstGeom prst="lin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-605307" y="107335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ПРОБЛЕМЫ, АНАЛИЗ, ПОДХОДЫ К РЕШЕНИЯМ</a:t>
            </a:r>
          </a:p>
          <a:p>
            <a:pPr algn="ctr"/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18720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18941" y="1216757"/>
            <a:ext cx="6898948" cy="4359795"/>
            <a:chOff x="2525086" y="1384183"/>
            <a:chExt cx="7672756" cy="4784898"/>
          </a:xfrm>
        </p:grpSpPr>
        <p:pic>
          <p:nvPicPr>
            <p:cNvPr id="12" name="Объект 4">
              <a:extLst>
                <a:ext uri="{FF2B5EF4-FFF2-40B4-BE49-F238E27FC236}">
                  <a16:creationId xmlns:a16="http://schemas.microsoft.com/office/drawing/2014/main" xmlns="" id="{C5F26A92-CBDD-45D0-B19A-22BC579DB9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25086" y="1384183"/>
              <a:ext cx="7672756" cy="4731650"/>
            </a:xfrm>
            <a:prstGeom prst="rect">
              <a:avLst/>
            </a:prstGeom>
          </p:spPr>
        </p:pic>
        <p:sp>
          <p:nvSpPr>
            <p:cNvPr id="19" name="Овал 18">
              <a:extLst>
                <a:ext uri="{FF2B5EF4-FFF2-40B4-BE49-F238E27FC236}">
                  <a16:creationId xmlns:a16="http://schemas.microsoft.com/office/drawing/2014/main" xmlns="" id="{99FAA35E-56B4-49AA-8FC3-739E4164D420}"/>
                </a:ext>
              </a:extLst>
            </p:cNvPr>
            <p:cNvSpPr/>
            <p:nvPr/>
          </p:nvSpPr>
          <p:spPr>
            <a:xfrm>
              <a:off x="2541864" y="4987253"/>
              <a:ext cx="1191344" cy="115768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xmlns="" id="{D57C37BA-1C8F-4DDD-9300-DB2DB8EC6AA5}"/>
                </a:ext>
              </a:extLst>
            </p:cNvPr>
            <p:cNvSpPr/>
            <p:nvPr/>
          </p:nvSpPr>
          <p:spPr>
            <a:xfrm>
              <a:off x="4160420" y="4987253"/>
              <a:ext cx="1191344" cy="115768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xmlns="" id="{78A10742-9E97-4461-94F1-0F63082D57E8}"/>
                </a:ext>
              </a:extLst>
            </p:cNvPr>
            <p:cNvSpPr/>
            <p:nvPr/>
          </p:nvSpPr>
          <p:spPr>
            <a:xfrm>
              <a:off x="5770561" y="4987253"/>
              <a:ext cx="1191344" cy="1157681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2"/>
                </a:solidFill>
              </a:endParaRPr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AC9DB3FA-6AAF-4D91-BAE3-C3D96B4E1C7D}"/>
                </a:ext>
              </a:extLst>
            </p:cNvPr>
            <p:cNvSpPr/>
            <p:nvPr/>
          </p:nvSpPr>
          <p:spPr>
            <a:xfrm>
              <a:off x="7389117" y="4987253"/>
              <a:ext cx="1191344" cy="1157681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xmlns="" id="{FD80054D-27EA-414E-AEDB-972D6E868854}"/>
                </a:ext>
              </a:extLst>
            </p:cNvPr>
            <p:cNvSpPr/>
            <p:nvPr/>
          </p:nvSpPr>
          <p:spPr>
            <a:xfrm>
              <a:off x="8999258" y="4987253"/>
              <a:ext cx="1191344" cy="115768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xmlns="" id="{25EDCBC8-CEE0-45E8-BDC2-E7F3CBDD97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73518" y="4995642"/>
              <a:ext cx="777906" cy="1031591"/>
            </a:xfrm>
            <a:prstGeom prst="rect">
              <a:avLst/>
            </a:prstGeom>
          </p:spPr>
        </p:pic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xmlns="" id="{12C216D1-5920-434A-8683-8D49C5D5E96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97561" y="5067667"/>
              <a:ext cx="740900" cy="947835"/>
            </a:xfrm>
            <a:prstGeom prst="rect">
              <a:avLst/>
            </a:prstGeom>
          </p:spPr>
        </p:pic>
        <p:pic>
          <p:nvPicPr>
            <p:cNvPr id="36" name="Рисунок 35">
              <a:extLst>
                <a:ext uri="{FF2B5EF4-FFF2-40B4-BE49-F238E27FC236}">
                  <a16:creationId xmlns:a16="http://schemas.microsoft.com/office/drawing/2014/main" xmlns="" id="{B8427E4C-4E3C-4F84-9141-5608AFD2A2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99435" y="5067667"/>
              <a:ext cx="854961" cy="854961"/>
            </a:xfrm>
            <a:prstGeom prst="rect">
              <a:avLst/>
            </a:prstGeom>
          </p:spPr>
        </p:pic>
        <p:pic>
          <p:nvPicPr>
            <p:cNvPr id="37" name="Рисунок 36">
              <a:extLst>
                <a:ext uri="{FF2B5EF4-FFF2-40B4-BE49-F238E27FC236}">
                  <a16:creationId xmlns:a16="http://schemas.microsoft.com/office/drawing/2014/main" xmlns="" id="{E2A04F0D-D140-4BEF-AABB-40E3A997C7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40650" y="5570286"/>
              <a:ext cx="414900" cy="414900"/>
            </a:xfrm>
            <a:prstGeom prst="rect">
              <a:avLst/>
            </a:prstGeom>
          </p:spPr>
        </p:pic>
        <p:pic>
          <p:nvPicPr>
            <p:cNvPr id="38" name="Рисунок 37">
              <a:extLst>
                <a:ext uri="{FF2B5EF4-FFF2-40B4-BE49-F238E27FC236}">
                  <a16:creationId xmlns:a16="http://schemas.microsoft.com/office/drawing/2014/main" xmlns="" id="{6C185501-8FFC-410C-94B1-767DE8DED1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06337" y="4987253"/>
              <a:ext cx="498426" cy="554331"/>
            </a:xfrm>
            <a:prstGeom prst="rect">
              <a:avLst/>
            </a:prstGeom>
          </p:spPr>
        </p:pic>
        <p:pic>
          <p:nvPicPr>
            <p:cNvPr id="39" name="Рисунок 38">
              <a:extLst>
                <a:ext uri="{FF2B5EF4-FFF2-40B4-BE49-F238E27FC236}">
                  <a16:creationId xmlns:a16="http://schemas.microsoft.com/office/drawing/2014/main" xmlns="" id="{633F7FEA-F7EE-492C-88F1-BEE726E9EB9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67862" y="5570286"/>
              <a:ext cx="414900" cy="414900"/>
            </a:xfrm>
            <a:prstGeom prst="rect">
              <a:avLst/>
            </a:prstGeom>
          </p:spPr>
        </p:pic>
        <p:sp>
          <p:nvSpPr>
            <p:cNvPr id="40" name="Стрелка: изогнутая вправо 39">
              <a:extLst>
                <a:ext uri="{FF2B5EF4-FFF2-40B4-BE49-F238E27FC236}">
                  <a16:creationId xmlns:a16="http://schemas.microsoft.com/office/drawing/2014/main" xmlns="" id="{2CE293E8-5B1B-42E7-B7A3-16B0D02F2ECE}"/>
                </a:ext>
              </a:extLst>
            </p:cNvPr>
            <p:cNvSpPr/>
            <p:nvPr/>
          </p:nvSpPr>
          <p:spPr>
            <a:xfrm>
              <a:off x="4261607" y="5292371"/>
              <a:ext cx="232418" cy="345031"/>
            </a:xfrm>
            <a:prstGeom prst="curvedRightArrow">
              <a:avLst/>
            </a:prstGeom>
            <a:solidFill>
              <a:srgbClr val="00B0F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1" name="Стрелка: изогнутая вправо 40">
              <a:extLst>
                <a:ext uri="{FF2B5EF4-FFF2-40B4-BE49-F238E27FC236}">
                  <a16:creationId xmlns:a16="http://schemas.microsoft.com/office/drawing/2014/main" xmlns="" id="{7DA8A02C-96AE-447E-BA8C-313A2A75A458}"/>
                </a:ext>
              </a:extLst>
            </p:cNvPr>
            <p:cNvSpPr/>
            <p:nvPr/>
          </p:nvSpPr>
          <p:spPr>
            <a:xfrm flipH="1">
              <a:off x="5034845" y="5292371"/>
              <a:ext cx="232418" cy="345031"/>
            </a:xfrm>
            <a:prstGeom prst="curvedRightArrow">
              <a:avLst/>
            </a:prstGeom>
            <a:solidFill>
              <a:srgbClr val="00B0F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43" name="Рисунок 42">
              <a:extLst>
                <a:ext uri="{FF2B5EF4-FFF2-40B4-BE49-F238E27FC236}">
                  <a16:creationId xmlns:a16="http://schemas.microsoft.com/office/drawing/2014/main" xmlns="" id="{6CC028AC-4883-4AC1-B7A5-F6480ABF8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984626" y="4963105"/>
              <a:ext cx="1205976" cy="1205976"/>
            </a:xfrm>
            <a:prstGeom prst="rect">
              <a:avLst/>
            </a:prstGeom>
          </p:spPr>
        </p:pic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7263" y="2988893"/>
              <a:ext cx="2996825" cy="393651"/>
            </a:xfrm>
            <a:prstGeom prst="rect">
              <a:avLst/>
            </a:prstGeom>
          </p:spPr>
        </p:pic>
      </p:grp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218941" y="107335"/>
            <a:ext cx="11199251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ЦЕЛЕВАЯ АУДИТОРИЯ</a:t>
            </a:r>
            <a:endParaRPr lang="ru-RU" sz="4000" dirty="0">
              <a:solidFill>
                <a:srgbClr val="3399FF"/>
              </a:solidFill>
              <a:latin typeface="+mn-lt"/>
              <a:ea typeface="+mn-ea"/>
              <a:cs typeface="+mn-cs"/>
            </a:endParaRPr>
          </a:p>
          <a:p>
            <a:pPr algn="ctr"/>
            <a:endParaRPr lang="ru-RU" sz="5400" dirty="0"/>
          </a:p>
        </p:txBody>
      </p:sp>
      <p:sp>
        <p:nvSpPr>
          <p:cNvPr id="22" name="Текст 8"/>
          <p:cNvSpPr txBox="1">
            <a:spLocks/>
          </p:cNvSpPr>
          <p:nvPr/>
        </p:nvSpPr>
        <p:spPr>
          <a:xfrm>
            <a:off x="7474785" y="1072723"/>
            <a:ext cx="4300303" cy="3340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ru-RU" sz="3200" dirty="0" smtClean="0">
                <a:solidFill>
                  <a:srgbClr val="C00000"/>
                </a:solidFill>
              </a:rPr>
              <a:t>БИБЛИОТЕКИ</a:t>
            </a:r>
          </a:p>
          <a:p>
            <a:pPr marL="285750" indent="-285750"/>
            <a:r>
              <a:rPr lang="ru-RU" sz="3200" dirty="0" smtClean="0">
                <a:solidFill>
                  <a:srgbClr val="C00000"/>
                </a:solidFill>
              </a:rPr>
              <a:t>БИБЛИОТЕЧНЫЕ СЕТИ, ОБЪЕДИНЕНИЯ</a:t>
            </a:r>
          </a:p>
          <a:p>
            <a:pPr marL="285750" indent="-285750"/>
            <a:r>
              <a:rPr lang="ru-RU" sz="3200" dirty="0" smtClean="0">
                <a:solidFill>
                  <a:srgbClr val="C00000"/>
                </a:solidFill>
              </a:rPr>
              <a:t>ЧИТАТЕЛИ</a:t>
            </a:r>
          </a:p>
          <a:p>
            <a:pPr marL="285750" indent="-285750"/>
            <a:r>
              <a:rPr lang="ru-RU" sz="3200" dirty="0" smtClean="0">
                <a:solidFill>
                  <a:srgbClr val="C00000"/>
                </a:solidFill>
              </a:rPr>
              <a:t>СЕТЕВАЯ АУДИТОРИЯ</a:t>
            </a:r>
          </a:p>
          <a:p>
            <a:pPr marL="285750" indent="-285750"/>
            <a:r>
              <a:rPr lang="ru-RU" sz="3200" dirty="0" smtClean="0">
                <a:solidFill>
                  <a:srgbClr val="C00000"/>
                </a:solidFill>
              </a:rPr>
              <a:t>ПРОФИЛЬНЫЕ ОРГАНЫ УПРАВЛЕНИЯ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598" y="6439335"/>
            <a:ext cx="2664859" cy="30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452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0" y="115332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200"/>
              </a:spcBef>
            </a:pPr>
            <a:endParaRPr lang="ru-RU" sz="3200" dirty="0">
              <a:solidFill>
                <a:srgbClr val="3399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0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4386655" y="598035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spc="3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3"/>
            </a:endParaRPr>
          </a:p>
        </p:txBody>
      </p:sp>
      <p:pic>
        <p:nvPicPr>
          <p:cNvPr id="54" name="Рисунок 5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104" y="6437861"/>
            <a:ext cx="2664859" cy="301154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C604B623-B7EF-4AFC-A3AD-EA08677E9C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505" y="947584"/>
            <a:ext cx="11501306" cy="5411307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220017" y="115332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ct val="0"/>
              </a:spcBef>
              <a:buNone/>
              <a:defRPr sz="4000" cap="all" baseline="0">
                <a:solidFill>
                  <a:srgbClr val="3399FF"/>
                </a:solidFill>
              </a:defRPr>
            </a:lvl1pPr>
          </a:lstStyle>
          <a:p>
            <a:r>
              <a:rPr lang="ru-RU" dirty="0" smtClean="0"/>
              <a:t>ПРОЕКТИРОВАНИЕ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16798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B834B3A-9CA5-4019-B2A6-4291AF7A647E}"/>
              </a:ext>
            </a:extLst>
          </p:cNvPr>
          <p:cNvSpPr/>
          <p:nvPr/>
        </p:nvSpPr>
        <p:spPr>
          <a:xfrm>
            <a:off x="0" y="211977"/>
            <a:ext cx="121919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cap="all" dirty="0" smtClean="0">
                <a:solidFill>
                  <a:srgbClr val="17588D"/>
                </a:solidFill>
              </a:rPr>
              <a:t>Федеральный сводный электронный каталог </a:t>
            </a:r>
            <a:r>
              <a:rPr lang="ru-RU" sz="3600" cap="all" dirty="0">
                <a:solidFill>
                  <a:srgbClr val="17588D"/>
                </a:solidFill>
              </a:rPr>
              <a:t/>
            </a:r>
            <a:br>
              <a:rPr lang="ru-RU" sz="3600" cap="all" dirty="0">
                <a:solidFill>
                  <a:srgbClr val="17588D"/>
                </a:solidFill>
              </a:rPr>
            </a:br>
            <a:r>
              <a:rPr lang="ru-RU" sz="3600" cap="all" dirty="0">
                <a:solidFill>
                  <a:srgbClr val="17588D"/>
                </a:solidFill>
              </a:rPr>
              <a:t>БИБЛИОТЕЧНЫХ ФОНДОВ российских библиотек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7535D096-54FC-4A5C-A5C2-40DD16AAB4D8}"/>
              </a:ext>
            </a:extLst>
          </p:cNvPr>
          <p:cNvGrpSpPr/>
          <p:nvPr/>
        </p:nvGrpSpPr>
        <p:grpSpPr>
          <a:xfrm>
            <a:off x="3087149" y="2004968"/>
            <a:ext cx="5465319" cy="3627528"/>
            <a:chOff x="3569844" y="1557598"/>
            <a:chExt cx="4638675" cy="3135332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12F5D58B-35E2-401E-A1FF-9EAEC05CEC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69844" y="1654455"/>
              <a:ext cx="4638675" cy="3038475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B027A8AA-4ED6-482C-B6CF-6975AB6223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73231" y="1557598"/>
              <a:ext cx="3657600" cy="1756053"/>
            </a:xfrm>
            <a:prstGeom prst="rect">
              <a:avLst/>
            </a:prstGeom>
          </p:spPr>
        </p:pic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87607639-928B-469D-8D0A-79F90C16539F}"/>
                </a:ext>
              </a:extLst>
            </p:cNvPr>
            <p:cNvSpPr/>
            <p:nvPr/>
          </p:nvSpPr>
          <p:spPr>
            <a:xfrm>
              <a:off x="3797870" y="2590027"/>
              <a:ext cx="2955100" cy="4522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2800" cap="all" dirty="0" err="1" smtClean="0">
                  <a:solidFill>
                    <a:srgbClr val="00BCE1"/>
                  </a:solidFill>
                  <a:latin typeface="Arial Black" panose="020B0A04020102020204" pitchFamily="34" charset="0"/>
                  <a:cs typeface="Aharoni" panose="02010803020104030203" pitchFamily="2" charset="-79"/>
                </a:rPr>
                <a:t>ФСК</a:t>
              </a:r>
              <a:r>
                <a:rPr lang="en-US" sz="1600" b="1" cap="all" dirty="0">
                  <a:solidFill>
                    <a:srgbClr val="17588D"/>
                  </a:solidFill>
                  <a:latin typeface="Arial Black" panose="020B0A04020102020204" pitchFamily="34" charset="0"/>
                </a:rPr>
                <a:t>#</a:t>
              </a:r>
              <a:r>
                <a:rPr lang="ru-RU" sz="2800" cap="all" dirty="0" err="1" smtClean="0">
                  <a:solidFill>
                    <a:schemeClr val="tx1">
                      <a:lumMod val="95000"/>
                    </a:schemeClr>
                  </a:solidFill>
                  <a:latin typeface="Arial Black" panose="020B0A04020102020204" pitchFamily="34" charset="0"/>
                </a:rPr>
                <a:t>БФ</a:t>
              </a:r>
              <a:endParaRPr lang="ru-RU" sz="2800" cap="all" dirty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E271E89-4FD3-4844-865C-8190EDC006BE}"/>
              </a:ext>
            </a:extLst>
          </p:cNvPr>
          <p:cNvSpPr/>
          <p:nvPr/>
        </p:nvSpPr>
        <p:spPr>
          <a:xfrm>
            <a:off x="2118360" y="6327008"/>
            <a:ext cx="79705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cap="all" dirty="0" err="1" smtClean="0">
                <a:solidFill>
                  <a:srgbClr val="00BCE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ФСЭК</a:t>
            </a:r>
            <a:r>
              <a:rPr lang="en-US" sz="1600" b="1" cap="all" dirty="0">
                <a:solidFill>
                  <a:srgbClr val="17588D"/>
                </a:solidFill>
                <a:latin typeface="Arial Black" panose="020B0A04020102020204" pitchFamily="34" charset="0"/>
              </a:rPr>
              <a:t>#</a:t>
            </a:r>
            <a:r>
              <a:rPr lang="ru-RU" sz="2800" cap="all" dirty="0" err="1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БФ</a:t>
            </a:r>
            <a:r>
              <a:rPr lang="ru-RU" sz="2800" cap="all" dirty="0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    </a:t>
            </a:r>
            <a:r>
              <a:rPr lang="en-US" sz="2800" cap="all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SKBR21.ru</a:t>
            </a:r>
            <a:endParaRPr lang="ru-RU" sz="2800" cap="all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6645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60000"/>
    </mc:Choice>
    <mc:Fallback xmlns="">
      <p:transition advClick="0" advTm="60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22" y="1069238"/>
            <a:ext cx="3913087" cy="30303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678" y="1377115"/>
            <a:ext cx="2621437" cy="36757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875" y="979085"/>
            <a:ext cx="1371509" cy="2759346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84222" y="4468486"/>
            <a:ext cx="2185327" cy="69909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spc="300" dirty="0">
                <a:latin typeface="Arial Black" panose="020B0A04020102020204" pitchFamily="34" charset="0"/>
                <a:cs typeface="Aharoni" panose="02010803020104030203" pitchFamily="2" charset="-79"/>
              </a:rPr>
              <a:t>MARC</a:t>
            </a:r>
            <a:endParaRPr lang="ru-RU" sz="4800" spc="300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9197924" y="4479915"/>
            <a:ext cx="2185327" cy="69909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spc="300" dirty="0">
                <a:latin typeface="Arial Black" panose="020B0A04020102020204" pitchFamily="34" charset="0"/>
                <a:cs typeface="Aharoni" panose="02010803020104030203" pitchFamily="2" charset="-79"/>
              </a:rPr>
              <a:t>XML</a:t>
            </a:r>
            <a:endParaRPr lang="ru-RU" sz="4800" spc="300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4034003" y="5430116"/>
            <a:ext cx="5423255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spc="300" dirty="0">
                <a:latin typeface="Arial Black" panose="020B0A04020102020204" pitchFamily="34" charset="0"/>
                <a:cs typeface="Aharoni" panose="02010803020104030203" pitchFamily="2" charset="-79"/>
              </a:rPr>
              <a:t>SIP2 - 3M Standard Interchange Protocol</a:t>
            </a:r>
            <a:endParaRPr lang="en-US" sz="2000" spc="300" dirty="0">
              <a:latin typeface="Arial Black" panose="020B0A04020102020204" pitchFamily="34" charset="0"/>
              <a:cs typeface="Aharoni" panose="02010803020104030203" pitchFamily="2" charset="-79"/>
              <a:hlinkClick r:id="rId6"/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4126918" y="3991162"/>
            <a:ext cx="2185327" cy="69909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spc="300" dirty="0">
                <a:latin typeface="Arial Black" panose="020B0A04020102020204" pitchFamily="34" charset="0"/>
                <a:cs typeface="Aharoni" panose="02010803020104030203" pitchFamily="2" charset="-79"/>
              </a:rPr>
              <a:t>RFID</a:t>
            </a:r>
            <a:endParaRPr lang="ru-RU" sz="3000" spc="300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2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211403" y="92029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ct val="0"/>
              </a:spcBef>
              <a:buNone/>
              <a:defRPr sz="4000" cap="all" baseline="0">
                <a:solidFill>
                  <a:srgbClr val="3399FF"/>
                </a:solidFill>
              </a:defRPr>
            </a:lvl1pPr>
          </a:lstStyle>
          <a:p>
            <a:r>
              <a:rPr lang="ru-RU" dirty="0" smtClean="0"/>
              <a:t>ПРИНЦИПЫ РЕАЛИЗАЦИИ </a:t>
            </a:r>
            <a:endParaRPr lang="ru-RU" dirty="0"/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465" y="6457310"/>
            <a:ext cx="2500102" cy="282535"/>
          </a:xfrm>
          <a:prstGeom prst="rect">
            <a:avLst/>
          </a:prstGeom>
        </p:spPr>
      </p:pic>
      <p:sp>
        <p:nvSpPr>
          <p:cNvPr id="35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95470" y="5243541"/>
            <a:ext cx="3273881" cy="699098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spc="300" dirty="0">
                <a:latin typeface="Arial Black" panose="020B0A04020102020204" pitchFamily="34" charset="0"/>
                <a:cs typeface="Aharoni" panose="02010803020104030203" pitchFamily="2" charset="-79"/>
              </a:rPr>
              <a:t>MARC AUTH.</a:t>
            </a:r>
            <a:endParaRPr lang="ru-RU" sz="4800" spc="300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634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253E5DE0-C85A-4639-8921-A029FDEEBF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65785" y="769144"/>
            <a:ext cx="1549504" cy="1203439"/>
          </a:xfr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0E063BDA-A7D5-42B2-B5EA-28EAFABC1891}"/>
              </a:ext>
            </a:extLst>
          </p:cNvPr>
          <p:cNvSpPr/>
          <p:nvPr/>
        </p:nvSpPr>
        <p:spPr>
          <a:xfrm>
            <a:off x="1659736" y="2452706"/>
            <a:ext cx="2717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3366"/>
                </a:solidFill>
              </a:rPr>
              <a:t>КАТАЛОГИЗАЦИЯ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4414F12-38FB-4BB5-8115-CC646DC94D53}"/>
              </a:ext>
            </a:extLst>
          </p:cNvPr>
          <p:cNvSpPr/>
          <p:nvPr/>
        </p:nvSpPr>
        <p:spPr>
          <a:xfrm>
            <a:off x="1659736" y="2036282"/>
            <a:ext cx="30193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3366"/>
                </a:solidFill>
              </a:rPr>
              <a:t>КОМПЛЕКТОВАНИЕ</a:t>
            </a:r>
          </a:p>
        </p:txBody>
      </p:sp>
      <p:cxnSp>
        <p:nvCxnSpPr>
          <p:cNvPr id="15" name="Соединитель: уступ 14">
            <a:extLst>
              <a:ext uri="{FF2B5EF4-FFF2-40B4-BE49-F238E27FC236}">
                <a16:creationId xmlns:a16="http://schemas.microsoft.com/office/drawing/2014/main" xmlns="" id="{EB719B08-BDB5-4908-8701-6EE5CECFAEFE}"/>
              </a:ext>
            </a:extLst>
          </p:cNvPr>
          <p:cNvCxnSpPr>
            <a:cxnSpLocks/>
            <a:endCxn id="10" idx="1"/>
          </p:cNvCxnSpPr>
          <p:nvPr/>
        </p:nvCxnSpPr>
        <p:spPr>
          <a:xfrm rot="16200000" flipH="1">
            <a:off x="1458188" y="2065567"/>
            <a:ext cx="247496" cy="155599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D08064B0-E107-45B5-98CD-7F0655F6523B}"/>
              </a:ext>
            </a:extLst>
          </p:cNvPr>
          <p:cNvSpPr/>
          <p:nvPr/>
        </p:nvSpPr>
        <p:spPr>
          <a:xfrm>
            <a:off x="4501283" y="4963230"/>
            <a:ext cx="37077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УЧЕТ, ИНВЕНТАРИЗАЦИЯ</a:t>
            </a:r>
          </a:p>
        </p:txBody>
      </p:sp>
      <p:cxnSp>
        <p:nvCxnSpPr>
          <p:cNvPr id="21" name="Соединитель: уступ 20">
            <a:extLst>
              <a:ext uri="{FF2B5EF4-FFF2-40B4-BE49-F238E27FC236}">
                <a16:creationId xmlns:a16="http://schemas.microsoft.com/office/drawing/2014/main" xmlns="" id="{6857E3E0-A54E-41BE-89E4-E22B290CC748}"/>
              </a:ext>
            </a:extLst>
          </p:cNvPr>
          <p:cNvCxnSpPr>
            <a:cxnSpLocks/>
            <a:endCxn id="9" idx="1"/>
          </p:cNvCxnSpPr>
          <p:nvPr/>
        </p:nvCxnSpPr>
        <p:spPr>
          <a:xfrm rot="16200000" flipH="1">
            <a:off x="1173133" y="2196936"/>
            <a:ext cx="732288" cy="240917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: уступ 24">
            <a:extLst>
              <a:ext uri="{FF2B5EF4-FFF2-40B4-BE49-F238E27FC236}">
                <a16:creationId xmlns:a16="http://schemas.microsoft.com/office/drawing/2014/main" xmlns="" id="{3A9928E0-4FC8-44E7-8151-A3A21777DEB3}"/>
              </a:ext>
            </a:extLst>
          </p:cNvPr>
          <p:cNvCxnSpPr>
            <a:cxnSpLocks/>
            <a:endCxn id="40" idx="1"/>
          </p:cNvCxnSpPr>
          <p:nvPr/>
        </p:nvCxnSpPr>
        <p:spPr>
          <a:xfrm rot="16200000" flipH="1">
            <a:off x="902750" y="2342977"/>
            <a:ext cx="1186886" cy="327085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xmlns="" id="{A3661EE3-75E4-4E37-B392-399D7C6D83E0}"/>
              </a:ext>
            </a:extLst>
          </p:cNvPr>
          <p:cNvGrpSpPr/>
          <p:nvPr/>
        </p:nvGrpSpPr>
        <p:grpSpPr>
          <a:xfrm>
            <a:off x="829629" y="1038284"/>
            <a:ext cx="677870" cy="661802"/>
            <a:chOff x="962667" y="894438"/>
            <a:chExt cx="677870" cy="661802"/>
          </a:xfrm>
        </p:grpSpPr>
        <p:sp>
          <p:nvSpPr>
            <p:cNvPr id="34" name="Овал 33">
              <a:extLst>
                <a:ext uri="{FF2B5EF4-FFF2-40B4-BE49-F238E27FC236}">
                  <a16:creationId xmlns:a16="http://schemas.microsoft.com/office/drawing/2014/main" xmlns="" id="{26C00EB2-9892-4454-B0B3-BC2ED13B80DF}"/>
                </a:ext>
              </a:extLst>
            </p:cNvPr>
            <p:cNvSpPr/>
            <p:nvPr/>
          </p:nvSpPr>
          <p:spPr>
            <a:xfrm>
              <a:off x="962667" y="894438"/>
              <a:ext cx="677870" cy="66180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xmlns="" id="{4822E205-5E80-457A-9BF5-08C69C65A4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6887" y="968021"/>
              <a:ext cx="453399" cy="453399"/>
            </a:xfrm>
            <a:prstGeom prst="rect">
              <a:avLst/>
            </a:prstGeom>
          </p:spPr>
        </p:pic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xmlns="" id="{04225688-7EBF-4FDA-831A-426508F9EF47}"/>
              </a:ext>
            </a:extLst>
          </p:cNvPr>
          <p:cNvGrpSpPr/>
          <p:nvPr/>
        </p:nvGrpSpPr>
        <p:grpSpPr>
          <a:xfrm>
            <a:off x="1772924" y="1038284"/>
            <a:ext cx="741095" cy="661802"/>
            <a:chOff x="2014410" y="886604"/>
            <a:chExt cx="741095" cy="661802"/>
          </a:xfrm>
        </p:grpSpPr>
        <p:sp>
          <p:nvSpPr>
            <p:cNvPr id="35" name="Овал 34">
              <a:extLst>
                <a:ext uri="{FF2B5EF4-FFF2-40B4-BE49-F238E27FC236}">
                  <a16:creationId xmlns:a16="http://schemas.microsoft.com/office/drawing/2014/main" xmlns="" id="{94EAD835-9922-4232-9CA3-0BB0740826C1}"/>
                </a:ext>
              </a:extLst>
            </p:cNvPr>
            <p:cNvSpPr/>
            <p:nvPr/>
          </p:nvSpPr>
          <p:spPr>
            <a:xfrm>
              <a:off x="2014410" y="886604"/>
              <a:ext cx="677870" cy="66180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7" name="Рисунок 36">
              <a:extLst>
                <a:ext uri="{FF2B5EF4-FFF2-40B4-BE49-F238E27FC236}">
                  <a16:creationId xmlns:a16="http://schemas.microsoft.com/office/drawing/2014/main" xmlns="" id="{75807CBF-F5C9-4CD1-B2F3-7079D08D81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2016898" y="968021"/>
              <a:ext cx="738607" cy="390183"/>
            </a:xfrm>
            <a:prstGeom prst="rect">
              <a:avLst/>
            </a:prstGeom>
          </p:spPr>
        </p:pic>
      </p:grp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332A43A4-2132-4272-A447-AAA0E8B61824}"/>
              </a:ext>
            </a:extLst>
          </p:cNvPr>
          <p:cNvSpPr/>
          <p:nvPr/>
        </p:nvSpPr>
        <p:spPr>
          <a:xfrm>
            <a:off x="1659736" y="3285554"/>
            <a:ext cx="28415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3366"/>
                </a:solidFill>
              </a:rPr>
              <a:t>КЛАССИФИКАЦИЯ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54591162-AB67-4519-BC76-E2CF84644AC1}"/>
              </a:ext>
            </a:extLst>
          </p:cNvPr>
          <p:cNvSpPr/>
          <p:nvPr/>
        </p:nvSpPr>
        <p:spPr>
          <a:xfrm>
            <a:off x="4501283" y="4626903"/>
            <a:ext cx="4618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ЦИРКУЛЯЦИЯ, ОБСЛУЖИВАНИЕ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7132CA5C-9C99-4764-8B3B-220DDBE435FA}"/>
              </a:ext>
            </a:extLst>
          </p:cNvPr>
          <p:cNvSpPr/>
          <p:nvPr/>
        </p:nvSpPr>
        <p:spPr>
          <a:xfrm>
            <a:off x="1659736" y="2869130"/>
            <a:ext cx="40838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3366"/>
                </a:solidFill>
              </a:rPr>
              <a:t>НОРМАТИВНЫЙ КОНТРОЛЬ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AC7D788B-FDC0-4C4E-8045-678FD7EDA369}"/>
              </a:ext>
            </a:extLst>
          </p:cNvPr>
          <p:cNvSpPr/>
          <p:nvPr/>
        </p:nvSpPr>
        <p:spPr>
          <a:xfrm>
            <a:off x="8352083" y="2036282"/>
            <a:ext cx="23012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РЕГИСТРАЦИЯ  •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69E0DD59-08F8-497C-8303-A0029DFA6C2D}"/>
              </a:ext>
            </a:extLst>
          </p:cNvPr>
          <p:cNvSpPr/>
          <p:nvPr/>
        </p:nvSpPr>
        <p:spPr>
          <a:xfrm>
            <a:off x="8006731" y="2462073"/>
            <a:ext cx="28146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ПРАВА ДОСТУПА  •</a:t>
            </a:r>
            <a:r>
              <a:rPr lang="ru-RU" sz="2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  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7A61BDD2-0241-485B-B10A-7A1E02878A5C}"/>
              </a:ext>
            </a:extLst>
          </p:cNvPr>
          <p:cNvSpPr/>
          <p:nvPr/>
        </p:nvSpPr>
        <p:spPr>
          <a:xfrm>
            <a:off x="6688924" y="2869130"/>
            <a:ext cx="39825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ПОИСК, ИЗБРАННОЕ, ЗАКАЗ •</a:t>
            </a:r>
          </a:p>
        </p:txBody>
      </p:sp>
      <p:pic>
        <p:nvPicPr>
          <p:cNvPr id="53" name="Объект 7">
            <a:extLst>
              <a:ext uri="{FF2B5EF4-FFF2-40B4-BE49-F238E27FC236}">
                <a16:creationId xmlns:a16="http://schemas.microsoft.com/office/drawing/2014/main" xmlns="" id="{E4D46F3E-DD4C-4A99-92DF-86987632B6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6672" y="784468"/>
            <a:ext cx="1549504" cy="1203439"/>
          </a:xfrm>
          <a:prstGeom prst="rect">
            <a:avLst/>
          </a:prstGeom>
        </p:spPr>
      </p:pic>
      <p:sp>
        <p:nvSpPr>
          <p:cNvPr id="55" name="Овал 54">
            <a:extLst>
              <a:ext uri="{FF2B5EF4-FFF2-40B4-BE49-F238E27FC236}">
                <a16:creationId xmlns:a16="http://schemas.microsoft.com/office/drawing/2014/main" xmlns="" id="{050BB4DC-6F97-46B7-827C-FAC4ABCAE794}"/>
              </a:ext>
            </a:extLst>
          </p:cNvPr>
          <p:cNvSpPr/>
          <p:nvPr/>
        </p:nvSpPr>
        <p:spPr>
          <a:xfrm>
            <a:off x="9860516" y="1053608"/>
            <a:ext cx="677870" cy="66180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>
            <a:extLst>
              <a:ext uri="{FF2B5EF4-FFF2-40B4-BE49-F238E27FC236}">
                <a16:creationId xmlns:a16="http://schemas.microsoft.com/office/drawing/2014/main" xmlns="" id="{698D3E4E-2FCE-4220-A913-D41FC2CA8F15}"/>
              </a:ext>
            </a:extLst>
          </p:cNvPr>
          <p:cNvSpPr/>
          <p:nvPr/>
        </p:nvSpPr>
        <p:spPr>
          <a:xfrm>
            <a:off x="10803811" y="1053608"/>
            <a:ext cx="677870" cy="66180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DE1D5149-7142-4BF4-8403-76C339AAE0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98670" y="1111217"/>
            <a:ext cx="363782" cy="482416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xmlns="" id="{23A8D6F0-FEF6-4845-BF25-C347740EB1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9887758" y="1172427"/>
            <a:ext cx="671461" cy="354712"/>
          </a:xfrm>
          <a:prstGeom prst="rect">
            <a:avLst/>
          </a:prstGeom>
        </p:spPr>
      </p:pic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xmlns="" id="{A7D0E244-DB5E-4542-8AD9-1458B3F4DDB8}"/>
              </a:ext>
            </a:extLst>
          </p:cNvPr>
          <p:cNvSpPr/>
          <p:nvPr/>
        </p:nvSpPr>
        <p:spPr>
          <a:xfrm>
            <a:off x="7260887" y="3739446"/>
            <a:ext cx="33924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САМООБСЛУЖИВАНИЕ •</a:t>
            </a:r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xmlns="" id="{40A5940E-EF35-42EC-96DD-20423F14411D}"/>
              </a:ext>
            </a:extLst>
          </p:cNvPr>
          <p:cNvSpPr/>
          <p:nvPr/>
        </p:nvSpPr>
        <p:spPr>
          <a:xfrm>
            <a:off x="1659736" y="4118401"/>
            <a:ext cx="39276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3366"/>
                </a:solidFill>
              </a:rPr>
              <a:t>СЛОВАРИ, СПРАВОЧНИКИ</a:t>
            </a: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xmlns="" id="{E4C50E04-F6F1-47E7-93BD-F3464CC3E37C}"/>
              </a:ext>
            </a:extLst>
          </p:cNvPr>
          <p:cNvSpPr/>
          <p:nvPr/>
        </p:nvSpPr>
        <p:spPr>
          <a:xfrm>
            <a:off x="6604204" y="4165238"/>
            <a:ext cx="4058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МОБИЛЬНОЕ ПРИЛОЖЕНИЕ •</a:t>
            </a:r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xmlns="" id="{F7AAB3E5-4711-40BD-BF9F-2310FE4D6DE7}"/>
              </a:ext>
            </a:extLst>
          </p:cNvPr>
          <p:cNvSpPr/>
          <p:nvPr/>
        </p:nvSpPr>
        <p:spPr>
          <a:xfrm>
            <a:off x="7325114" y="3313655"/>
            <a:ext cx="33284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РЕКОМЕНДАЦИИ, ИРИ •</a:t>
            </a:r>
          </a:p>
        </p:txBody>
      </p: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xmlns="" id="{9B0A3C8E-6504-47E3-A86C-0B593A578505}"/>
              </a:ext>
            </a:extLst>
          </p:cNvPr>
          <p:cNvSpPr/>
          <p:nvPr/>
        </p:nvSpPr>
        <p:spPr>
          <a:xfrm>
            <a:off x="1659736" y="3701978"/>
            <a:ext cx="29787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3366"/>
                </a:solidFill>
              </a:rPr>
              <a:t>ИМПОРТ, ЭКСПОРТ</a:t>
            </a:r>
          </a:p>
        </p:txBody>
      </p: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DD8F0094-52DC-4F58-A597-6636C5BC4305}"/>
              </a:ext>
            </a:extLst>
          </p:cNvPr>
          <p:cNvSpPr/>
          <p:nvPr/>
        </p:nvSpPr>
        <p:spPr>
          <a:xfrm>
            <a:off x="4501283" y="5299557"/>
            <a:ext cx="2319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ИСКЛЮЧЕНИЕ</a:t>
            </a:r>
          </a:p>
        </p:txBody>
      </p:sp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xmlns="" id="{58175F3C-ECFD-4206-AA1D-AF2B394BF6A6}"/>
              </a:ext>
            </a:extLst>
          </p:cNvPr>
          <p:cNvSpPr/>
          <p:nvPr/>
        </p:nvSpPr>
        <p:spPr>
          <a:xfrm>
            <a:off x="4501283" y="5635884"/>
            <a:ext cx="33345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ОТЧЕТЫ, СТАТИСТИКА</a:t>
            </a:r>
          </a:p>
        </p:txBody>
      </p:sp>
      <p:cxnSp>
        <p:nvCxnSpPr>
          <p:cNvPr id="81" name="Соединитель: уступ 80">
            <a:extLst>
              <a:ext uri="{FF2B5EF4-FFF2-40B4-BE49-F238E27FC236}">
                <a16:creationId xmlns:a16="http://schemas.microsoft.com/office/drawing/2014/main" xmlns="" id="{62CD1F3A-A38E-417B-A2F1-6A4570A9B7A9}"/>
              </a:ext>
            </a:extLst>
          </p:cNvPr>
          <p:cNvCxnSpPr>
            <a:cxnSpLocks/>
          </p:cNvCxnSpPr>
          <p:nvPr/>
        </p:nvCxnSpPr>
        <p:spPr>
          <a:xfrm rot="16200000" flipH="1">
            <a:off x="655519" y="2491249"/>
            <a:ext cx="1628037" cy="418500"/>
          </a:xfrm>
          <a:prstGeom prst="bentConnector3">
            <a:avLst>
              <a:gd name="adj1" fmla="val 99145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Соединитель: уступ 88">
            <a:extLst>
              <a:ext uri="{FF2B5EF4-FFF2-40B4-BE49-F238E27FC236}">
                <a16:creationId xmlns:a16="http://schemas.microsoft.com/office/drawing/2014/main" xmlns="" id="{50B35F26-0705-4D92-8358-7BF92DDCC5D6}"/>
              </a:ext>
            </a:extLst>
          </p:cNvPr>
          <p:cNvCxnSpPr>
            <a:cxnSpLocks/>
          </p:cNvCxnSpPr>
          <p:nvPr/>
        </p:nvCxnSpPr>
        <p:spPr>
          <a:xfrm rot="16200000" flipH="1">
            <a:off x="353733" y="2617281"/>
            <a:ext cx="2136962" cy="494097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Соединитель: уступ 91">
            <a:extLst>
              <a:ext uri="{FF2B5EF4-FFF2-40B4-BE49-F238E27FC236}">
                <a16:creationId xmlns:a16="http://schemas.microsoft.com/office/drawing/2014/main" xmlns="" id="{45094242-D352-4AF7-A4D4-DE5C6D5C0C13}"/>
              </a:ext>
            </a:extLst>
          </p:cNvPr>
          <p:cNvCxnSpPr>
            <a:cxnSpLocks/>
            <a:endCxn id="65" idx="1"/>
          </p:cNvCxnSpPr>
          <p:nvPr/>
        </p:nvCxnSpPr>
        <p:spPr>
          <a:xfrm rot="16200000" flipH="1">
            <a:off x="76292" y="2765790"/>
            <a:ext cx="2598378" cy="568510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Соединитель: уступ 97">
            <a:extLst>
              <a:ext uri="{FF2B5EF4-FFF2-40B4-BE49-F238E27FC236}">
                <a16:creationId xmlns:a16="http://schemas.microsoft.com/office/drawing/2014/main" xmlns="" id="{07376DC4-3D5A-454F-A405-86C0CE6E8A68}"/>
              </a:ext>
            </a:extLst>
          </p:cNvPr>
          <p:cNvCxnSpPr>
            <a:cxnSpLocks/>
          </p:cNvCxnSpPr>
          <p:nvPr/>
        </p:nvCxnSpPr>
        <p:spPr>
          <a:xfrm rot="5400000">
            <a:off x="10560842" y="2103052"/>
            <a:ext cx="247496" cy="155599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Соединитель: уступ 98">
            <a:extLst>
              <a:ext uri="{FF2B5EF4-FFF2-40B4-BE49-F238E27FC236}">
                <a16:creationId xmlns:a16="http://schemas.microsoft.com/office/drawing/2014/main" xmlns="" id="{AFB6BB0D-4D44-4DC9-B700-8A0F82FB02DB}"/>
              </a:ext>
            </a:extLst>
          </p:cNvPr>
          <p:cNvCxnSpPr>
            <a:cxnSpLocks/>
          </p:cNvCxnSpPr>
          <p:nvPr/>
        </p:nvCxnSpPr>
        <p:spPr>
          <a:xfrm rot="5400000">
            <a:off x="10361105" y="2234421"/>
            <a:ext cx="732288" cy="240917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Соединитель: уступ 99">
            <a:extLst>
              <a:ext uri="{FF2B5EF4-FFF2-40B4-BE49-F238E27FC236}">
                <a16:creationId xmlns:a16="http://schemas.microsoft.com/office/drawing/2014/main" xmlns="" id="{F5E99DD7-B5A0-459A-8DC2-4E419759F6F1}"/>
              </a:ext>
            </a:extLst>
          </p:cNvPr>
          <p:cNvCxnSpPr>
            <a:cxnSpLocks/>
          </p:cNvCxnSpPr>
          <p:nvPr/>
        </p:nvCxnSpPr>
        <p:spPr>
          <a:xfrm rot="5400000">
            <a:off x="10176890" y="2380462"/>
            <a:ext cx="1186886" cy="327085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Соединитель: уступ 100">
            <a:extLst>
              <a:ext uri="{FF2B5EF4-FFF2-40B4-BE49-F238E27FC236}">
                <a16:creationId xmlns:a16="http://schemas.microsoft.com/office/drawing/2014/main" xmlns="" id="{5308AD17-8419-4D34-BE16-7667FF9658C7}"/>
              </a:ext>
            </a:extLst>
          </p:cNvPr>
          <p:cNvCxnSpPr>
            <a:cxnSpLocks/>
          </p:cNvCxnSpPr>
          <p:nvPr/>
        </p:nvCxnSpPr>
        <p:spPr>
          <a:xfrm rot="5400000">
            <a:off x="9982970" y="2528734"/>
            <a:ext cx="1628037" cy="418500"/>
          </a:xfrm>
          <a:prstGeom prst="bentConnector3">
            <a:avLst>
              <a:gd name="adj1" fmla="val 99145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Соединитель: уступ 101">
            <a:extLst>
              <a:ext uri="{FF2B5EF4-FFF2-40B4-BE49-F238E27FC236}">
                <a16:creationId xmlns:a16="http://schemas.microsoft.com/office/drawing/2014/main" xmlns="" id="{65EA6AE3-70FE-41FD-923F-999D782DBF6D}"/>
              </a:ext>
            </a:extLst>
          </p:cNvPr>
          <p:cNvCxnSpPr>
            <a:cxnSpLocks/>
          </p:cNvCxnSpPr>
          <p:nvPr/>
        </p:nvCxnSpPr>
        <p:spPr>
          <a:xfrm rot="5400000">
            <a:off x="9775831" y="2654766"/>
            <a:ext cx="2136962" cy="494097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Соединитель: уступ 102">
            <a:extLst>
              <a:ext uri="{FF2B5EF4-FFF2-40B4-BE49-F238E27FC236}">
                <a16:creationId xmlns:a16="http://schemas.microsoft.com/office/drawing/2014/main" xmlns="" id="{D4879CDF-5E5E-45A6-9119-FEF5F4AFE873}"/>
              </a:ext>
            </a:extLst>
          </p:cNvPr>
          <p:cNvCxnSpPr>
            <a:cxnSpLocks/>
          </p:cNvCxnSpPr>
          <p:nvPr/>
        </p:nvCxnSpPr>
        <p:spPr>
          <a:xfrm rot="5400000">
            <a:off x="9591856" y="2803275"/>
            <a:ext cx="2598378" cy="568509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491632" y="1245263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Технологические модули</a:t>
            </a:r>
            <a:endParaRPr lang="en-US" sz="2000" spc="3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7"/>
            </a:endParaRPr>
          </a:p>
        </p:txBody>
      </p:sp>
      <p:pic>
        <p:nvPicPr>
          <p:cNvPr id="54" name="Рисунок 5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104" y="6437861"/>
            <a:ext cx="2664859" cy="301154"/>
          </a:xfrm>
          <a:prstGeom prst="rect">
            <a:avLst/>
          </a:prstGeom>
        </p:spPr>
      </p:pic>
      <p:sp>
        <p:nvSpPr>
          <p:cNvPr id="45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211403" y="92029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ct val="0"/>
              </a:spcBef>
              <a:buNone/>
              <a:defRPr sz="4000" cap="all" baseline="0">
                <a:solidFill>
                  <a:srgbClr val="3399FF"/>
                </a:solidFill>
              </a:defRPr>
            </a:lvl1pPr>
          </a:lstStyle>
          <a:p>
            <a:r>
              <a:rPr lang="ru-RU" dirty="0" smtClean="0"/>
              <a:t>ФУНКЦИОНАЛ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77843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335" y="746398"/>
            <a:ext cx="11648471" cy="6111602"/>
          </a:xfrm>
          <a:prstGeom prst="rect">
            <a:avLst/>
          </a:prstGeom>
        </p:spPr>
      </p:pic>
      <p:sp>
        <p:nvSpPr>
          <p:cNvPr id="51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211403" y="92029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ct val="0"/>
              </a:spcBef>
              <a:buNone/>
              <a:defRPr sz="4000" cap="all" baseline="0">
                <a:solidFill>
                  <a:srgbClr val="3399FF"/>
                </a:solidFill>
              </a:defRPr>
            </a:lvl1pPr>
          </a:lstStyle>
          <a:p>
            <a:r>
              <a:rPr lang="ru-RU" dirty="0" smtClean="0"/>
              <a:t>Режимы работы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85539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465" y="6457310"/>
            <a:ext cx="2500102" cy="282535"/>
          </a:xfrm>
          <a:prstGeom prst="rect">
            <a:avLst/>
          </a:prstGeom>
        </p:spPr>
      </p:pic>
      <p:sp>
        <p:nvSpPr>
          <p:cNvPr id="51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211403" y="92029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ct val="0"/>
              </a:spcBef>
              <a:buNone/>
              <a:defRPr sz="4000" cap="all" baseline="0">
                <a:solidFill>
                  <a:srgbClr val="3399FF"/>
                </a:solidFill>
              </a:defRPr>
            </a:lvl1pPr>
          </a:lstStyle>
          <a:p>
            <a:r>
              <a:rPr lang="ru-RU" dirty="0" smtClean="0"/>
              <a:t>Библиотека: презентация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655" y="880868"/>
            <a:ext cx="11464908" cy="597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6215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465" y="6457310"/>
            <a:ext cx="2500102" cy="282535"/>
          </a:xfrm>
          <a:prstGeom prst="rect">
            <a:avLst/>
          </a:prstGeom>
        </p:spPr>
      </p:pic>
      <p:sp>
        <p:nvSpPr>
          <p:cNvPr id="51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211403" y="92029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ct val="0"/>
              </a:spcBef>
              <a:buNone/>
              <a:defRPr sz="4000" cap="all" baseline="0">
                <a:solidFill>
                  <a:srgbClr val="3399FF"/>
                </a:solidFill>
              </a:defRPr>
            </a:lvl1pPr>
          </a:lstStyle>
          <a:p>
            <a:r>
              <a:rPr lang="ru-RU" dirty="0" smtClean="0"/>
              <a:t>Структура библиотеки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972" y="741142"/>
            <a:ext cx="10177374" cy="600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3555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465" y="6457310"/>
            <a:ext cx="2500102" cy="282535"/>
          </a:xfrm>
          <a:prstGeom prst="rect">
            <a:avLst/>
          </a:prstGeom>
        </p:spPr>
      </p:pic>
      <p:sp>
        <p:nvSpPr>
          <p:cNvPr id="51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211403" y="92029"/>
            <a:ext cx="12487166" cy="1298226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ct val="0"/>
              </a:spcBef>
              <a:buNone/>
              <a:defRPr sz="4000" cap="all" baseline="0">
                <a:solidFill>
                  <a:srgbClr val="3399FF"/>
                </a:solidFill>
              </a:defRPr>
            </a:lvl1pPr>
          </a:lstStyle>
          <a:p>
            <a:r>
              <a:rPr lang="ru-RU" dirty="0" smtClean="0"/>
              <a:t>Электронный каталог: каталогизация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92" y="746974"/>
            <a:ext cx="11578107" cy="6083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3638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465" y="6457310"/>
            <a:ext cx="2500102" cy="282535"/>
          </a:xfrm>
          <a:prstGeom prst="rect">
            <a:avLst/>
          </a:prstGeom>
        </p:spPr>
      </p:pic>
      <p:sp>
        <p:nvSpPr>
          <p:cNvPr id="51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211403" y="92029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ct val="0"/>
              </a:spcBef>
              <a:buNone/>
              <a:defRPr sz="4000" cap="all" baseline="0">
                <a:solidFill>
                  <a:srgbClr val="3399FF"/>
                </a:solidFill>
              </a:defRPr>
            </a:lvl1pPr>
          </a:lstStyle>
          <a:p>
            <a:r>
              <a:rPr lang="ru-RU" dirty="0" smtClean="0"/>
              <a:t>Электронный каталог: экспорт из </a:t>
            </a:r>
            <a:r>
              <a:rPr lang="ru-RU" dirty="0" err="1" smtClean="0"/>
              <a:t>ФСЭК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333" y="734096"/>
            <a:ext cx="11933333" cy="6095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2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465" y="6457310"/>
            <a:ext cx="2500102" cy="282535"/>
          </a:xfrm>
          <a:prstGeom prst="rect">
            <a:avLst/>
          </a:prstGeom>
        </p:spPr>
      </p:pic>
      <p:sp>
        <p:nvSpPr>
          <p:cNvPr id="51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211403" y="92029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ct val="0"/>
              </a:spcBef>
              <a:buNone/>
              <a:defRPr sz="4000" cap="all" baseline="0">
                <a:solidFill>
                  <a:srgbClr val="3399FF"/>
                </a:solidFill>
              </a:defRPr>
            </a:lvl1pPr>
          </a:lstStyle>
          <a:p>
            <a:r>
              <a:rPr lang="ru-RU" dirty="0" smtClean="0"/>
              <a:t>Пользователи: регистрация, учет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86" y="785611"/>
            <a:ext cx="12047619" cy="603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9737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465" y="6457310"/>
            <a:ext cx="2500102" cy="282535"/>
          </a:xfrm>
          <a:prstGeom prst="rect">
            <a:avLst/>
          </a:prstGeom>
        </p:spPr>
      </p:pic>
      <p:sp>
        <p:nvSpPr>
          <p:cNvPr id="51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211403" y="92029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ct val="0"/>
              </a:spcBef>
              <a:buNone/>
              <a:defRPr sz="4000" cap="all" baseline="0">
                <a:solidFill>
                  <a:srgbClr val="3399FF"/>
                </a:solidFill>
              </a:defRPr>
            </a:lvl1pPr>
          </a:lstStyle>
          <a:p>
            <a:r>
              <a:rPr lang="ru-RU" dirty="0" smtClean="0"/>
              <a:t>циркуляция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463" y="830689"/>
            <a:ext cx="2658952" cy="59810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3830" y="1634778"/>
            <a:ext cx="9341474" cy="518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6101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214802" y="-439995"/>
            <a:ext cx="10344150" cy="10020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dirty="0">
              <a:solidFill>
                <a:schemeClr val="bg2"/>
              </a:solidFill>
            </a:endParaRPr>
          </a:p>
          <a:p>
            <a:r>
              <a:rPr lang="ru-RU" sz="4000" dirty="0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Принципы взаимодействия, сервисы</a:t>
            </a:r>
            <a:endParaRPr lang="ru-RU" sz="4000" dirty="0">
              <a:solidFill>
                <a:srgbClr val="3399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D6F6431-D0F1-41F9-8919-886B8A17A1AD}"/>
              </a:ext>
            </a:extLst>
          </p:cNvPr>
          <p:cNvSpPr/>
          <p:nvPr/>
        </p:nvSpPr>
        <p:spPr>
          <a:xfrm>
            <a:off x="299334" y="1276742"/>
            <a:ext cx="595227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3366"/>
                </a:solidFill>
              </a:rPr>
              <a:t>DATA</a:t>
            </a:r>
            <a:r>
              <a:rPr lang="ru-RU" sz="2400" dirty="0">
                <a:solidFill>
                  <a:srgbClr val="003366"/>
                </a:solidFill>
              </a:rPr>
              <a:t> ЦЕНТР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3366"/>
                </a:solidFill>
              </a:rPr>
              <a:t>ТЕХНИЧЕСКИЕ СЛУЖБЫ, ИТ-СОПРВОЖДЕНИЕ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3366"/>
                </a:solidFill>
              </a:rPr>
              <a:t>РАБОЧАЯ СРЕДА, СЕРВИСЫ АВТОМАТИЗАЦИИ БИБЛИОТЕК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3366"/>
                </a:solidFill>
              </a:rPr>
              <a:t>РАЗРАБОТКА,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3366"/>
                </a:solidFill>
              </a:rPr>
              <a:t>МОДИФИКАЦИЯ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3366"/>
                </a:solidFill>
              </a:rPr>
              <a:t>НАСТРОЙКА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3366"/>
                </a:solidFill>
              </a:rPr>
              <a:t>АНТИВИРУСНАЯ ЗАЩИТА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3366"/>
                </a:solidFill>
              </a:rPr>
              <a:t>МЕТОДИЧЕСКАЯ ПОДДЕРЖКА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3366"/>
                </a:solidFill>
              </a:rPr>
              <a:t>ИНТЕГРАЦИЯ С ВНЕШНИМИ </a:t>
            </a:r>
            <a:r>
              <a:rPr lang="en-US" sz="2400" dirty="0">
                <a:solidFill>
                  <a:srgbClr val="003366"/>
                </a:solidFill>
              </a:rPr>
              <a:t/>
            </a:r>
            <a:br>
              <a:rPr lang="en-US" sz="2400" dirty="0">
                <a:solidFill>
                  <a:srgbClr val="003366"/>
                </a:solidFill>
              </a:rPr>
            </a:br>
            <a:r>
              <a:rPr lang="ru-RU" sz="2400" dirty="0">
                <a:solidFill>
                  <a:srgbClr val="003366"/>
                </a:solidFill>
              </a:rPr>
              <a:t>СИСТЕМАМИ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3366"/>
                </a:solidFill>
              </a:rPr>
              <a:t>ИМПОРТ, ЭКСПОРТ, КОНВЕРТАЦИЯ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rgbClr val="003366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11E0831-FB84-4C09-913F-7097C7F7CE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970" y="1604138"/>
            <a:ext cx="4984426" cy="2596319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70D9BB7B-8623-4747-B051-EC8240766F90}"/>
              </a:ext>
            </a:extLst>
          </p:cNvPr>
          <p:cNvSpPr txBox="1">
            <a:spLocks/>
          </p:cNvSpPr>
          <p:nvPr/>
        </p:nvSpPr>
        <p:spPr>
          <a:xfrm>
            <a:off x="7464821" y="4344558"/>
            <a:ext cx="3932707" cy="116215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spc="300" dirty="0" err="1">
                <a:latin typeface="Aharoni" panose="02010803020104030203" pitchFamily="2" charset="-79"/>
                <a:cs typeface="Aharoni" panose="02010803020104030203" pitchFamily="2" charset="-79"/>
              </a:rPr>
              <a:t>S</a:t>
            </a:r>
            <a:r>
              <a:rPr lang="en-US" sz="8000" cap="none" spc="300" dirty="0" err="1">
                <a:latin typeface="Aharoni" panose="02010803020104030203" pitchFamily="2" charset="-79"/>
                <a:cs typeface="Aharoni" panose="02010803020104030203" pitchFamily="2" charset="-79"/>
              </a:rPr>
              <a:t>aa</a:t>
            </a:r>
            <a:r>
              <a:rPr lang="en-US" sz="8000" spc="300" dirty="0" err="1">
                <a:latin typeface="Aharoni" panose="02010803020104030203" pitchFamily="2" charset="-79"/>
                <a:cs typeface="Aharoni" panose="02010803020104030203" pitchFamily="2" charset="-79"/>
              </a:rPr>
              <a:t>s</a:t>
            </a:r>
            <a:endParaRPr lang="ru-RU" sz="8000" spc="300" dirty="0">
              <a:cs typeface="Aharoni" panose="02010803020104030203" pitchFamily="2" charset="-79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7950153" y="5258600"/>
            <a:ext cx="2374797" cy="9306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spc="300" dirty="0">
                <a:latin typeface="Arial Black" panose="020B0A04020102020204" pitchFamily="34" charset="0"/>
                <a:cs typeface="Aharoni" panose="02010803020104030203" pitchFamily="2" charset="-79"/>
              </a:rPr>
              <a:t>24</a:t>
            </a:r>
            <a:r>
              <a:rPr lang="en-US" sz="4800" cap="none" spc="300" dirty="0">
                <a:latin typeface="Arial Black" panose="020B0A04020102020204" pitchFamily="34" charset="0"/>
                <a:cs typeface="Aharoni" panose="02010803020104030203" pitchFamily="2" charset="-79"/>
              </a:rPr>
              <a:t>x</a:t>
            </a:r>
            <a:r>
              <a:rPr lang="en-US" sz="4800" spc="300" dirty="0">
                <a:latin typeface="Arial Black" panose="020B0A04020102020204" pitchFamily="34" charset="0"/>
                <a:cs typeface="Aharoni" panose="02010803020104030203" pitchFamily="2" charset="-79"/>
              </a:rPr>
              <a:t>7</a:t>
            </a:r>
            <a:endParaRPr lang="ru-RU" sz="4800" spc="300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495" y="6189226"/>
            <a:ext cx="2996825" cy="3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3241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0" y="115332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200"/>
              </a:spcBef>
            </a:pPr>
            <a:r>
              <a:rPr lang="ru-RU" sz="3200" dirty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Принципы организации </a:t>
            </a:r>
            <a:r>
              <a:rPr lang="ru-RU" sz="3200" dirty="0" err="1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ФСЭК</a:t>
            </a:r>
            <a:endParaRPr lang="ru-RU" sz="3200" dirty="0">
              <a:solidFill>
                <a:srgbClr val="3399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6638776" y="855135"/>
            <a:ext cx="4574075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сервисы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3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55686" y="831980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Единое </a:t>
            </a:r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информационное </a:t>
            </a:r>
            <a:r>
              <a:rPr lang="ru-RU" sz="2000" spc="300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пространство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3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50066" y="1531078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Единый </a:t>
            </a:r>
            <a:r>
              <a:rPr lang="ru-RU" sz="2000" b="1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федеральный</a:t>
            </a: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электронный </a:t>
            </a:r>
            <a:b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каталог </a:t>
            </a: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машиночитаемых</a:t>
            </a: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библиографических описаний</a:t>
            </a:r>
            <a:endParaRPr lang="en-US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50066" y="3185215"/>
            <a:ext cx="5423255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spc="300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ЕДиная</a:t>
            </a: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база</a:t>
            </a:r>
            <a:b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spc="300" dirty="0" err="1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даНных</a:t>
            </a: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авторитетных записей</a:t>
            </a:r>
            <a:endParaRPr lang="en-US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19308" y="5194340"/>
            <a:ext cx="5423255" cy="699098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ct val="0"/>
              </a:spcBef>
              <a:buNone/>
              <a:defRPr sz="2000" cap="all" spc="300" baseline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Система разграничения и контроля доступа, защиты информации</a:t>
            </a:r>
            <a:endParaRPr lang="en-US" dirty="0">
              <a:hlinkClick r:id="rId3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6669546" y="1555331"/>
            <a:ext cx="5352175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Поиск </a:t>
            </a:r>
            <a:r>
              <a:rPr lang="ru-RU" sz="2000" spc="300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библиограФических</a:t>
            </a: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авторитетных записей</a:t>
            </a: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Просмотр</a:t>
            </a: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Импорт (ЗАГРУЗКА)</a:t>
            </a: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ПРОВЕРКА (КОНТРОЛЬ)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Экспорт (выгрузка)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Статистика</a:t>
            </a: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отчеты</a:t>
            </a:r>
          </a:p>
          <a:p>
            <a:endParaRPr lang="en-US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/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8A53BD1E-C2A0-4F5F-A938-9696D3EF6EDD}"/>
              </a:ext>
            </a:extLst>
          </p:cNvPr>
          <p:cNvSpPr txBox="1">
            <a:spLocks/>
          </p:cNvSpPr>
          <p:nvPr/>
        </p:nvSpPr>
        <p:spPr>
          <a:xfrm>
            <a:off x="319308" y="4323322"/>
            <a:ext cx="5423255" cy="699098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ct val="0"/>
              </a:spcBef>
              <a:buNone/>
              <a:defRPr sz="2000" cap="all" spc="300" baseline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Система сбора статистики по работе с </a:t>
            </a:r>
            <a:r>
              <a:rPr lang="ru-RU" dirty="0" err="1" smtClean="0"/>
              <a:t>ФСК</a:t>
            </a:r>
            <a:endParaRPr lang="en-US" dirty="0">
              <a:hlinkClick r:id="rId3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8E271E89-4FD3-4844-865C-8190EDC006BE}"/>
              </a:ext>
            </a:extLst>
          </p:cNvPr>
          <p:cNvSpPr/>
          <p:nvPr/>
        </p:nvSpPr>
        <p:spPr>
          <a:xfrm>
            <a:off x="2118360" y="6327008"/>
            <a:ext cx="79705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cap="all" dirty="0" err="1" smtClean="0">
                <a:solidFill>
                  <a:srgbClr val="00BCE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ФСЭК</a:t>
            </a:r>
            <a:r>
              <a:rPr lang="en-US" sz="1600" b="1" cap="all" dirty="0">
                <a:solidFill>
                  <a:srgbClr val="17588D"/>
                </a:solidFill>
                <a:latin typeface="Arial Black" panose="020B0A04020102020204" pitchFamily="34" charset="0"/>
              </a:rPr>
              <a:t>#</a:t>
            </a:r>
            <a:r>
              <a:rPr lang="ru-RU" sz="2800" cap="all" dirty="0" err="1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БФ</a:t>
            </a:r>
            <a:r>
              <a:rPr lang="ru-RU" sz="2800" cap="all" dirty="0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    </a:t>
            </a:r>
            <a:r>
              <a:rPr lang="en-US" sz="2800" cap="all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SKBR21.ru</a:t>
            </a:r>
            <a:endParaRPr lang="ru-RU" sz="2800" cap="all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8154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570" y="4328040"/>
            <a:ext cx="2054356" cy="209398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9842D75-E3CF-4917-8B05-D994371F5B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1377843"/>
            <a:ext cx="3196899" cy="685800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chemeClr val="bg2"/>
                </a:solidFill>
              </a:rPr>
              <a:t>Технологии идентификации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1AF8C0C-1A35-4694-BDC3-F1983C1DBC11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274387" y="2239916"/>
            <a:ext cx="3208735" cy="4333363"/>
          </a:xfrm>
        </p:spPr>
        <p:txBody>
          <a:bodyPr/>
          <a:lstStyle/>
          <a:p>
            <a:pPr algn="ctr"/>
            <a:r>
              <a:rPr lang="ru-RU" u="sng" dirty="0">
                <a:solidFill>
                  <a:schemeClr val="accent5">
                    <a:lumMod val="75000"/>
                  </a:schemeClr>
                </a:solidFill>
              </a:rPr>
              <a:t>Назначение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: быстрый доступ, поиск, инвентаризация, противокражный контроль, электронный читательский билет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3343ED9C-2ACC-4516-AE34-913368D244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1800" b="1" dirty="0">
                <a:solidFill>
                  <a:schemeClr val="bg2"/>
                </a:solidFill>
              </a:rPr>
              <a:t>Интеграция с внешними системами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02902591-4E07-4040-8A56-D300BABEFDC2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4393305" y="3685180"/>
            <a:ext cx="4143046" cy="2430936"/>
          </a:xfrm>
        </p:spPr>
        <p:txBody>
          <a:bodyPr>
            <a:normAutofit fontScale="77500" lnSpcReduction="20000"/>
          </a:bodyPr>
          <a:lstStyle/>
          <a:p>
            <a:r>
              <a:rPr lang="ru-RU" u="sng" dirty="0">
                <a:solidFill>
                  <a:schemeClr val="accent5">
                    <a:lumMod val="75000"/>
                  </a:schemeClr>
                </a:solidFill>
              </a:rPr>
              <a:t>Назначение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: информационный обмен</a:t>
            </a:r>
          </a:p>
          <a:p>
            <a:endParaRPr lang="ru-RU" sz="18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>ИС 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«Единый электронный каталог библиотечных фондов Российских библиотек»</a:t>
            </a:r>
          </a:p>
          <a:p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АИС «Статистика отрасли культуры»</a:t>
            </a:r>
          </a:p>
          <a:p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Автоматизированные системы бухгалтерского учета</a:t>
            </a:r>
          </a:p>
          <a:p>
            <a:r>
              <a:rPr lang="ru-RU" dirty="0"/>
              <a:t> 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AEF4F2B5-90E2-4050-8C79-E68492B3B7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15123" y="1377843"/>
            <a:ext cx="3194968" cy="685800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chemeClr val="bg2"/>
                </a:solidFill>
              </a:rPr>
              <a:t>Мобильное </a:t>
            </a:r>
            <a:br>
              <a:rPr lang="ru-RU" sz="1800" b="1" dirty="0">
                <a:solidFill>
                  <a:schemeClr val="bg2"/>
                </a:solidFill>
              </a:rPr>
            </a:br>
            <a:r>
              <a:rPr lang="ru-RU" sz="1800" b="1" dirty="0">
                <a:solidFill>
                  <a:schemeClr val="bg2"/>
                </a:solidFill>
              </a:rPr>
              <a:t>приложение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023D4829-29CB-420E-85C3-BD79377A8A1B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915123" y="2239916"/>
            <a:ext cx="3194968" cy="4473921"/>
          </a:xfrm>
        </p:spPr>
        <p:txBody>
          <a:bodyPr/>
          <a:lstStyle/>
          <a:p>
            <a:pPr algn="ctr"/>
            <a:r>
              <a:rPr lang="ru-RU" u="sng" dirty="0">
                <a:solidFill>
                  <a:schemeClr val="accent5">
                    <a:lumMod val="75000"/>
                  </a:schemeClr>
                </a:solidFill>
              </a:rPr>
              <a:t>Назначение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: доступ читателя к библиотечным сервисам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208815" y="98944"/>
            <a:ext cx="11034442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</a:pPr>
            <a:r>
              <a:rPr lang="ru-RU" sz="4000" dirty="0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Новые технологии</a:t>
            </a:r>
            <a:endParaRPr lang="ru-RU" sz="4000" dirty="0">
              <a:solidFill>
                <a:srgbClr val="3399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601" y="2789160"/>
            <a:ext cx="1906012" cy="383471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14" y="3454445"/>
            <a:ext cx="1603509" cy="157558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104" y="6437861"/>
            <a:ext cx="2664859" cy="30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9689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3343ED9C-2ACC-4516-AE34-913368D244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316578" y="804286"/>
            <a:ext cx="3184385" cy="685800"/>
          </a:xfrm>
        </p:spPr>
        <p:txBody>
          <a:bodyPr/>
          <a:lstStyle/>
          <a:p>
            <a:pPr algn="ctr"/>
            <a:r>
              <a:rPr lang="ru-RU" sz="1800" b="1" dirty="0" smtClean="0">
                <a:solidFill>
                  <a:schemeClr val="bg2"/>
                </a:solidFill>
              </a:rPr>
              <a:t>интерфейсы</a:t>
            </a:r>
            <a:endParaRPr lang="ru-RU" sz="1800" b="1" dirty="0">
              <a:solidFill>
                <a:schemeClr val="bg2"/>
              </a:solidFill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207139" y="100379"/>
            <a:ext cx="11984862" cy="1298226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ts val="1200"/>
              </a:spcBef>
              <a:buNone/>
              <a:defRPr sz="4000" cap="all" baseline="0">
                <a:solidFill>
                  <a:srgbClr val="3399FF"/>
                </a:solidFill>
              </a:defRPr>
            </a:lvl1pPr>
          </a:lstStyle>
          <a:p>
            <a:r>
              <a:rPr lang="ru-RU" dirty="0"/>
              <a:t>Мобильное приложение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104" y="6437861"/>
            <a:ext cx="2664859" cy="30115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30" y="1723943"/>
            <a:ext cx="2659516" cy="471391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660402"/>
            <a:ext cx="5593080" cy="460271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588304"/>
            <a:ext cx="5720284" cy="467824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483476"/>
            <a:ext cx="2734869" cy="486701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964" y="1490087"/>
            <a:ext cx="2726381" cy="486040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477207"/>
            <a:ext cx="5917774" cy="4871247"/>
          </a:xfrm>
          <a:prstGeom prst="rect">
            <a:avLst/>
          </a:prstGeom>
        </p:spPr>
      </p:pic>
      <p:grpSp>
        <p:nvGrpSpPr>
          <p:cNvPr id="28" name="Группа 27"/>
          <p:cNvGrpSpPr/>
          <p:nvPr/>
        </p:nvGrpSpPr>
        <p:grpSpPr>
          <a:xfrm>
            <a:off x="4968046" y="1500931"/>
            <a:ext cx="5929085" cy="4787942"/>
            <a:chOff x="4968046" y="1500931"/>
            <a:chExt cx="5929085" cy="4787942"/>
          </a:xfrm>
        </p:grpSpPr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8046" y="1502965"/>
              <a:ext cx="2693465" cy="4785908"/>
            </a:xfrm>
            <a:prstGeom prst="rect">
              <a:avLst/>
            </a:prstGeom>
          </p:spPr>
        </p:pic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25926" y="1500931"/>
              <a:ext cx="2671205" cy="4756228"/>
            </a:xfrm>
            <a:prstGeom prst="rect">
              <a:avLst/>
            </a:prstGeom>
          </p:spPr>
        </p:pic>
      </p:grpSp>
      <p:grpSp>
        <p:nvGrpSpPr>
          <p:cNvPr id="31" name="Группа 30"/>
          <p:cNvGrpSpPr/>
          <p:nvPr/>
        </p:nvGrpSpPr>
        <p:grpSpPr>
          <a:xfrm>
            <a:off x="4968046" y="1492120"/>
            <a:ext cx="5929085" cy="4899155"/>
            <a:chOff x="4968046" y="1492120"/>
            <a:chExt cx="5929085" cy="4899155"/>
          </a:xfrm>
        </p:grpSpPr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8046" y="1492120"/>
              <a:ext cx="2725146" cy="4884126"/>
            </a:xfrm>
            <a:prstGeom prst="rect">
              <a:avLst/>
            </a:prstGeom>
          </p:spPr>
        </p:pic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1985" y="1507149"/>
              <a:ext cx="2725146" cy="4884126"/>
            </a:xfrm>
            <a:prstGeom prst="rect">
              <a:avLst/>
            </a:prstGeom>
          </p:spPr>
        </p:pic>
      </p:grpSp>
      <p:grpSp>
        <p:nvGrpSpPr>
          <p:cNvPr id="34" name="Группа 33"/>
          <p:cNvGrpSpPr/>
          <p:nvPr/>
        </p:nvGrpSpPr>
        <p:grpSpPr>
          <a:xfrm>
            <a:off x="4968046" y="1475153"/>
            <a:ext cx="5936186" cy="4917333"/>
            <a:chOff x="4968046" y="1475153"/>
            <a:chExt cx="5936186" cy="4917333"/>
          </a:xfrm>
        </p:grpSpPr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8046" y="1475153"/>
              <a:ext cx="2751801" cy="4886161"/>
            </a:xfrm>
            <a:prstGeom prst="rect">
              <a:avLst/>
            </a:prstGeom>
          </p:spPr>
        </p:pic>
        <p:pic>
          <p:nvPicPr>
            <p:cNvPr id="33" name="Рисунок 32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2431" y="1483457"/>
              <a:ext cx="2751801" cy="4909029"/>
            </a:xfrm>
            <a:prstGeom prst="rect">
              <a:avLst/>
            </a:prstGeom>
          </p:spPr>
        </p:pic>
      </p:grpSp>
      <p:pic>
        <p:nvPicPr>
          <p:cNvPr id="35" name="Рисунок 3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642" y="1460220"/>
            <a:ext cx="5977589" cy="488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0044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lc="http://schemas.openxmlformats.org/drawingml/2006/lockedCanvas" xmlns:a16="http://schemas.microsoft.com/office/drawing/2014/main" xmlns="" id="{F0894088-5D67-4619-B796-9BCD6C53C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363" y="832532"/>
            <a:ext cx="5878074" cy="5714794"/>
          </a:xfrm>
          <a:prstGeom prst="rect">
            <a:avLst/>
          </a:prstGeom>
        </p:spPr>
      </p:pic>
      <p:pic>
        <p:nvPicPr>
          <p:cNvPr id="20" name="Рисунок 19" descr="smartstation2">
            <a:extLst>
              <a:ext uri="{FF2B5EF4-FFF2-40B4-BE49-F238E27FC236}">
                <a16:creationId xmlns:lc="http://schemas.openxmlformats.org/drawingml/2006/lockedCanvas" xmlns:a16="http://schemas.microsoft.com/office/drawing/2014/main" xmlns="" id="{9B4BC83D-2649-45C8-AE38-B3909CFAC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051" y="5064950"/>
            <a:ext cx="2548831" cy="1655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Объект 8">
            <a:extLst>
              <a:ext uri="{FF2B5EF4-FFF2-40B4-BE49-F238E27FC236}">
                <a16:creationId xmlns:lc="http://schemas.openxmlformats.org/drawingml/2006/lockedCanvas" xmlns:a16="http://schemas.microsoft.com/office/drawing/2014/main" xmlns="" id="{1E79AE9E-50AD-4951-89D5-DD9C4DD8FEC8}"/>
              </a:ext>
            </a:extLst>
          </p:cNvPr>
          <p:cNvSpPr>
            <a:spLocks noGrp="1"/>
          </p:cNvSpPr>
          <p:nvPr/>
        </p:nvSpPr>
        <p:spPr>
          <a:xfrm>
            <a:off x="1943977" y="2566466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22" name="Объект 2">
            <a:extLst>
              <a:ext uri="{FF2B5EF4-FFF2-40B4-BE49-F238E27FC236}">
                <a16:creationId xmlns:lc="http://schemas.openxmlformats.org/drawingml/2006/lockedCanvas" xmlns:a16="http://schemas.microsoft.com/office/drawing/2014/main" xmlns="" id="{6B9020EA-C9DD-495D-80B3-9E34DDE9526A}"/>
              </a:ext>
            </a:extLst>
          </p:cNvPr>
          <p:cNvSpPr txBox="1">
            <a:spLocks/>
          </p:cNvSpPr>
          <p:nvPr/>
        </p:nvSpPr>
        <p:spPr>
          <a:xfrm>
            <a:off x="6620082" y="2638350"/>
            <a:ext cx="5171313" cy="2313025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C00000"/>
                </a:solidFill>
              </a:rPr>
              <a:t>1. </a:t>
            </a:r>
            <a:r>
              <a:rPr lang="ru-RU" dirty="0" err="1" smtClean="0">
                <a:solidFill>
                  <a:srgbClr val="C00000"/>
                </a:solidFill>
              </a:rPr>
              <a:t>БИБЛИО21</a:t>
            </a:r>
            <a:r>
              <a:rPr lang="ru-RU" dirty="0" smtClean="0">
                <a:solidFill>
                  <a:srgbClr val="C00000"/>
                </a:solidFill>
              </a:rPr>
              <a:t> – каталогизация, комплектование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C00000"/>
                </a:solidFill>
              </a:rPr>
              <a:t>2. </a:t>
            </a:r>
            <a:r>
              <a:rPr lang="ru-RU" dirty="0" smtClean="0"/>
              <a:t>Комплект </a:t>
            </a:r>
            <a:r>
              <a:rPr lang="en-US" dirty="0"/>
              <a:t>RFID-</a:t>
            </a:r>
            <a:r>
              <a:rPr lang="ru-RU" dirty="0"/>
              <a:t>меток.</a:t>
            </a:r>
          </a:p>
          <a:p>
            <a:pPr marL="228600" lvl="1" indent="0">
              <a:buFont typeface="Arial" panose="020B0604020202020204" pitchFamily="34" charset="0"/>
              <a:buNone/>
            </a:pPr>
            <a:r>
              <a:rPr lang="ru-RU" dirty="0"/>
              <a:t>	Количество = </a:t>
            </a:r>
            <a:r>
              <a:rPr lang="ru-RU" b="1" dirty="0">
                <a:solidFill>
                  <a:srgbClr val="C00000"/>
                </a:solidFill>
              </a:rPr>
              <a:t>ежегодному среднему 	количеству новых 	поступлений с 	горизонтом на 2-3 года.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ru-RU" sz="1800" dirty="0" smtClean="0">
                <a:solidFill>
                  <a:srgbClr val="C00000"/>
                </a:solidFill>
              </a:rPr>
              <a:t>3. </a:t>
            </a:r>
            <a:r>
              <a:rPr lang="ru-RU" sz="1800" dirty="0"/>
              <a:t>Станция программирования </a:t>
            </a:r>
            <a:r>
              <a:rPr lang="en-US" sz="1800" dirty="0"/>
              <a:t>RFID</a:t>
            </a:r>
            <a:r>
              <a:rPr lang="ru-RU" sz="1800" dirty="0"/>
              <a:t>-меток и оформления новых поступлений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ru-RU" sz="1800" dirty="0" smtClean="0">
                <a:solidFill>
                  <a:srgbClr val="C00000"/>
                </a:solidFill>
              </a:rPr>
              <a:t>4</a:t>
            </a:r>
            <a:r>
              <a:rPr lang="ru-RU" dirty="0" smtClean="0">
                <a:solidFill>
                  <a:srgbClr val="C00000"/>
                </a:solidFill>
              </a:rPr>
              <a:t>. </a:t>
            </a:r>
            <a:r>
              <a:rPr lang="ru-RU" dirty="0"/>
              <a:t>Персональный компьютер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lc="http://schemas.openxmlformats.org/drawingml/2006/lockedCanvas" xmlns:a16="http://schemas.microsoft.com/office/drawing/2014/main" xmlns="" id="{B138BAE3-C1B0-46BF-ADA1-E2A36D2DD6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082" y="994333"/>
            <a:ext cx="1372310" cy="1267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="" xmlns:a16="http://schemas.microsoft.com/office/drawing/2014/main" id="{0FD1FB43-DC46-4EC3-BE65-21AEC85ED0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25" y="904111"/>
            <a:ext cx="3409010" cy="169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208815" y="98944"/>
            <a:ext cx="11034442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200"/>
              </a:spcBef>
            </a:pPr>
            <a:r>
              <a:rPr lang="ru-RU" sz="4000" dirty="0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Решения для модельных библиотек</a:t>
            </a:r>
            <a:endParaRPr lang="ru-RU" sz="4000" dirty="0">
              <a:solidFill>
                <a:srgbClr val="3399FF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26657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D3D4F89D-DCD7-4FE3-AEA2-A4F95E8363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21" y="834290"/>
            <a:ext cx="7428613" cy="5884654"/>
          </a:xfrm>
          <a:prstGeom prst="rect">
            <a:avLst/>
          </a:prstGeom>
        </p:spPr>
      </p:pic>
      <p:pic>
        <p:nvPicPr>
          <p:cNvPr id="20" name="Picture 2">
            <a:extLst>
              <a:ext uri="{FF2B5EF4-FFF2-40B4-BE49-F238E27FC236}">
                <a16:creationId xmlns="" xmlns:a16="http://schemas.microsoft.com/office/drawing/2014/main" id="{A53F5F61-FC19-40BF-9550-246E5ADBA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063" y="246312"/>
            <a:ext cx="2897395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20" descr="cpr 40">
            <a:extLst>
              <a:ext uri="{FF2B5EF4-FFF2-40B4-BE49-F238E27FC236}">
                <a16:creationId xmlns="" xmlns:a16="http://schemas.microsoft.com/office/drawing/2014/main" id="{8B4C45ED-DDB2-4220-B70C-7ED0D4806EF3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1681" y="1002595"/>
            <a:ext cx="930434" cy="64599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6C490EA7-98EB-4159-8FA9-96B0697700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33339" y="1777736"/>
            <a:ext cx="1881713" cy="234336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E6CF1152-420D-48DE-AB23-E6EBA37433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0455" y="1777736"/>
            <a:ext cx="1552100" cy="234336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294FA8AD-4ADC-4B22-8657-4E82D1BE8C60}"/>
              </a:ext>
            </a:extLst>
          </p:cNvPr>
          <p:cNvSpPr txBox="1"/>
          <p:nvPr/>
        </p:nvSpPr>
        <p:spPr>
          <a:xfrm>
            <a:off x="627987" y="965449"/>
            <a:ext cx="593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6290390E-F1DF-4C6E-85E3-C3564D8E4DBA}"/>
              </a:ext>
            </a:extLst>
          </p:cNvPr>
          <p:cNvSpPr txBox="1"/>
          <p:nvPr/>
        </p:nvSpPr>
        <p:spPr>
          <a:xfrm>
            <a:off x="7650455" y="3283623"/>
            <a:ext cx="593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DA3FF1DE-EA7B-439C-AF52-5D37927305BD}"/>
              </a:ext>
            </a:extLst>
          </p:cNvPr>
          <p:cNvSpPr txBox="1"/>
          <p:nvPr/>
        </p:nvSpPr>
        <p:spPr>
          <a:xfrm>
            <a:off x="819047" y="4367395"/>
            <a:ext cx="5597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29761CFD-2BFF-487A-B166-027E655D315C}"/>
              </a:ext>
            </a:extLst>
          </p:cNvPr>
          <p:cNvSpPr txBox="1"/>
          <p:nvPr/>
        </p:nvSpPr>
        <p:spPr>
          <a:xfrm>
            <a:off x="9533339" y="3270586"/>
            <a:ext cx="593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A0780368-39C2-4D0B-9549-4D50E7F1DB1D}"/>
              </a:ext>
            </a:extLst>
          </p:cNvPr>
          <p:cNvSpPr txBox="1"/>
          <p:nvPr/>
        </p:nvSpPr>
        <p:spPr>
          <a:xfrm>
            <a:off x="11498764" y="762073"/>
            <a:ext cx="593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BF4BFB48-F09C-438C-A141-091D58CDE5B9}"/>
              </a:ext>
            </a:extLst>
          </p:cNvPr>
          <p:cNvSpPr txBox="1"/>
          <p:nvPr/>
        </p:nvSpPr>
        <p:spPr>
          <a:xfrm>
            <a:off x="5668175" y="965448"/>
            <a:ext cx="593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4</a:t>
            </a:r>
          </a:p>
        </p:txBody>
      </p:sp>
      <p:sp>
        <p:nvSpPr>
          <p:cNvPr id="30" name="Объект 2">
            <a:extLst>
              <a:ext uri="{FF2B5EF4-FFF2-40B4-BE49-F238E27FC236}">
                <a16:creationId xmlns="" xmlns:a16="http://schemas.microsoft.com/office/drawing/2014/main" id="{BBE36F9B-4EE7-49A4-8F64-EA63B6941ABD}"/>
              </a:ext>
            </a:extLst>
          </p:cNvPr>
          <p:cNvSpPr txBox="1">
            <a:spLocks/>
          </p:cNvSpPr>
          <p:nvPr/>
        </p:nvSpPr>
        <p:spPr>
          <a:xfrm>
            <a:off x="7542060" y="4250251"/>
            <a:ext cx="4494250" cy="2468693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>
                <a:solidFill>
                  <a:srgbClr val="C00000"/>
                </a:solidFill>
              </a:rPr>
              <a:t>1. </a:t>
            </a:r>
            <a:r>
              <a:rPr lang="ru-RU" dirty="0" err="1" smtClean="0">
                <a:solidFill>
                  <a:srgbClr val="C00000"/>
                </a:solidFill>
              </a:rPr>
              <a:t>БИБИО21</a:t>
            </a:r>
            <a:r>
              <a:rPr lang="ru-RU" dirty="0" smtClean="0">
                <a:solidFill>
                  <a:srgbClr val="C00000"/>
                </a:solidFill>
              </a:rPr>
              <a:t>: регистрация, циркуляция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C00000"/>
                </a:solidFill>
              </a:rPr>
              <a:t>2. </a:t>
            </a:r>
            <a:r>
              <a:rPr lang="ru-RU" dirty="0" smtClean="0"/>
              <a:t>Комплект </a:t>
            </a:r>
            <a:r>
              <a:rPr lang="en-US" dirty="0"/>
              <a:t>RFID-</a:t>
            </a:r>
            <a:r>
              <a:rPr lang="ru-RU" dirty="0"/>
              <a:t>меток.</a:t>
            </a:r>
          </a:p>
          <a:p>
            <a:pPr marL="228600" lvl="1" indent="0">
              <a:buFont typeface="Arial" panose="020B0604020202020204" pitchFamily="34" charset="0"/>
              <a:buNone/>
            </a:pPr>
            <a:r>
              <a:rPr lang="ru-RU" dirty="0"/>
              <a:t>	Количество = </a:t>
            </a:r>
            <a:r>
              <a:rPr lang="ru-RU" b="1" dirty="0">
                <a:solidFill>
                  <a:srgbClr val="C00000"/>
                </a:solidFill>
              </a:rPr>
              <a:t>открытого фонда + при наличии отдельного хранилища = объему выдачи с горизонтом 2-3 года.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ru-RU" sz="1800" dirty="0">
                <a:solidFill>
                  <a:srgbClr val="C00000"/>
                </a:solidFill>
              </a:rPr>
              <a:t>2. </a:t>
            </a:r>
            <a:r>
              <a:rPr lang="ru-RU" sz="1800" dirty="0"/>
              <a:t>Комплект оборудования для обслуживания пользователей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ru-RU" sz="1800" dirty="0">
                <a:solidFill>
                  <a:srgbClr val="C00000"/>
                </a:solidFill>
              </a:rPr>
              <a:t>3</a:t>
            </a:r>
            <a:r>
              <a:rPr lang="ru-RU" dirty="0">
                <a:solidFill>
                  <a:srgbClr val="C00000"/>
                </a:solidFill>
              </a:rPr>
              <a:t>. </a:t>
            </a:r>
            <a:r>
              <a:rPr lang="ru-RU" sz="1800" dirty="0"/>
              <a:t>Персональные компьютеры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6290390E-F1DF-4C6E-85E3-C3564D8E4DBA}"/>
              </a:ext>
            </a:extLst>
          </p:cNvPr>
          <p:cNvSpPr txBox="1"/>
          <p:nvPr/>
        </p:nvSpPr>
        <p:spPr>
          <a:xfrm>
            <a:off x="4827835" y="4299286"/>
            <a:ext cx="593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742747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4BE99433-197D-4944-A704-77BA58268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1568" y="207373"/>
            <a:ext cx="9020432" cy="978729"/>
          </a:xfrm>
          <a:noFill/>
        </p:spPr>
        <p:txBody>
          <a:bodyPr wrap="square">
            <a:spAutoFit/>
          </a:bodyPr>
          <a:lstStyle/>
          <a:p>
            <a:pPr algn="ctr" defTabSz="457200"/>
            <a:r>
              <a:rPr lang="ru-RU" sz="3200" dirty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ГЛАВНЫЙ ИНФОРМАЦИОННО-ВЫЧИСЛИТЕЛЬНЫЙ ЦЕНТР </a:t>
            </a:r>
            <a:r>
              <a:rPr lang="ru-RU" sz="3200" dirty="0" err="1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минкультуры</a:t>
            </a:r>
            <a:r>
              <a:rPr lang="ru-RU" sz="3200" dirty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3200" dirty="0" err="1">
                <a:solidFill>
                  <a:srgbClr val="3399FF"/>
                </a:solidFill>
                <a:latin typeface="+mn-lt"/>
                <a:ea typeface="+mn-ea"/>
                <a:cs typeface="+mn-cs"/>
              </a:rPr>
              <a:t>россии</a:t>
            </a:r>
            <a:endParaRPr lang="ru-RU" sz="3200" dirty="0">
              <a:solidFill>
                <a:srgbClr val="3399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3FD80160-E073-406D-8D72-4F07AD6A09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638" y="1223503"/>
            <a:ext cx="11238470" cy="35417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cap="small" dirty="0">
                <a:solidFill>
                  <a:srgbClr val="003366"/>
                </a:solidFill>
              </a:rPr>
              <a:t>Ведущий разработчик информационных систем в сфере культуры</a:t>
            </a:r>
          </a:p>
          <a:p>
            <a:r>
              <a:rPr lang="ru-RU" sz="2600" cap="small" dirty="0">
                <a:solidFill>
                  <a:srgbClr val="003366"/>
                </a:solidFill>
              </a:rPr>
              <a:t>6 информационных систем федерального значения</a:t>
            </a:r>
          </a:p>
          <a:p>
            <a:r>
              <a:rPr lang="ru-RU" sz="2600" cap="small" dirty="0">
                <a:solidFill>
                  <a:srgbClr val="003366"/>
                </a:solidFill>
              </a:rPr>
              <a:t>150 сотрудников</a:t>
            </a:r>
          </a:p>
          <a:p>
            <a:r>
              <a:rPr lang="ru-RU" sz="2600" cap="small" dirty="0">
                <a:solidFill>
                  <a:srgbClr val="003366"/>
                </a:solidFill>
              </a:rPr>
              <a:t>90 тысяч учреждений культуры подключены к АИС </a:t>
            </a:r>
            <a:br>
              <a:rPr lang="ru-RU" sz="2600" cap="small" dirty="0">
                <a:solidFill>
                  <a:srgbClr val="003366"/>
                </a:solidFill>
              </a:rPr>
            </a:br>
            <a:r>
              <a:rPr lang="ru-RU" sz="2600" cap="small" dirty="0">
                <a:solidFill>
                  <a:srgbClr val="003366"/>
                </a:solidFill>
              </a:rPr>
              <a:t>«Статистика отрасли культуры»</a:t>
            </a:r>
          </a:p>
          <a:p>
            <a:endParaRPr lang="ru-RU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73DFA0FE-6E56-45FE-BFA3-9C3F8042CB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1326" y="4394941"/>
            <a:ext cx="2066632" cy="815353"/>
          </a:xfrm>
          <a:prstGeom prst="rect">
            <a:avLst/>
          </a:prstGeom>
          <a:effectLst/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FDAE2FD-30D4-4D7C-9B4C-98F759CCF5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7577" y="5468833"/>
            <a:ext cx="4086225" cy="790575"/>
          </a:xfrm>
          <a:prstGeom prst="rect">
            <a:avLst/>
          </a:prstGeom>
          <a:effectLst/>
        </p:spPr>
      </p:pic>
      <p:grpSp>
        <p:nvGrpSpPr>
          <p:cNvPr id="5" name="Группа 4"/>
          <p:cNvGrpSpPr/>
          <p:nvPr/>
        </p:nvGrpSpPr>
        <p:grpSpPr>
          <a:xfrm>
            <a:off x="4743360" y="4642076"/>
            <a:ext cx="2473024" cy="538878"/>
            <a:chOff x="502508" y="5317826"/>
            <a:chExt cx="3204519" cy="69579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502508" y="5317826"/>
              <a:ext cx="3204519" cy="695796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790" y="5435796"/>
              <a:ext cx="2920395" cy="472203"/>
            </a:xfrm>
            <a:prstGeom prst="rect">
              <a:avLst/>
            </a:prstGeom>
            <a:effectLst/>
          </p:spPr>
        </p:pic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6292" y="4398841"/>
            <a:ext cx="2073762" cy="914564"/>
          </a:xfrm>
          <a:prstGeom prst="rect">
            <a:avLst/>
          </a:prstGeom>
          <a:effec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61325" y="5602086"/>
            <a:ext cx="3609975" cy="838200"/>
          </a:xfrm>
          <a:prstGeom prst="rect">
            <a:avLst/>
          </a:prstGeom>
          <a:effectLst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4959" y="5602086"/>
            <a:ext cx="3015095" cy="854546"/>
          </a:xfrm>
          <a:prstGeom prst="rect">
            <a:avLst/>
          </a:prstGeom>
          <a:effectLst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96" y="207373"/>
            <a:ext cx="3324626" cy="104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8930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60000"/>
    </mc:Choice>
    <mc:Fallback xmlns="">
      <p:transition advClick="0" advTm="6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0" y="115332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200"/>
              </a:spcBef>
            </a:pPr>
            <a:r>
              <a:rPr lang="ru-RU" sz="3200" dirty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Принципы организации </a:t>
            </a:r>
            <a:r>
              <a:rPr lang="ru-RU" sz="3200" dirty="0" err="1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ФСЭК</a:t>
            </a:r>
            <a:endParaRPr lang="ru-RU" sz="3200" dirty="0">
              <a:solidFill>
                <a:srgbClr val="3399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8E271E89-4FD3-4844-865C-8190EDC006BE}"/>
              </a:ext>
            </a:extLst>
          </p:cNvPr>
          <p:cNvSpPr/>
          <p:nvPr/>
        </p:nvSpPr>
        <p:spPr>
          <a:xfrm>
            <a:off x="2118360" y="6327008"/>
            <a:ext cx="79705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cap="all" dirty="0" err="1" smtClean="0">
                <a:solidFill>
                  <a:srgbClr val="00BCE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ФСЭК</a:t>
            </a:r>
            <a:r>
              <a:rPr lang="en-US" sz="1600" b="1" cap="all" dirty="0">
                <a:solidFill>
                  <a:srgbClr val="17588D"/>
                </a:solidFill>
                <a:latin typeface="Arial Black" panose="020B0A04020102020204" pitchFamily="34" charset="0"/>
              </a:rPr>
              <a:t>#</a:t>
            </a:r>
            <a:r>
              <a:rPr lang="ru-RU" sz="2800" cap="all" dirty="0" err="1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БФ</a:t>
            </a:r>
            <a:r>
              <a:rPr lang="ru-RU" sz="2800" cap="all" dirty="0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    </a:t>
            </a:r>
            <a:r>
              <a:rPr lang="en-US" sz="2800" cap="all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SKBR21.ru</a:t>
            </a:r>
            <a:endParaRPr lang="ru-RU" sz="2800" cap="all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D6A93D72-4425-4020-8283-CF18F0848D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0115" y="891069"/>
            <a:ext cx="9097177" cy="529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8613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0" y="115332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200"/>
              </a:spcBef>
            </a:pPr>
            <a:r>
              <a:rPr lang="ru-RU" sz="3200" dirty="0" err="1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Приниципы</a:t>
            </a:r>
            <a:r>
              <a:rPr lang="ru-RU" sz="3200" dirty="0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3200" dirty="0" err="1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ФСЭК</a:t>
            </a:r>
            <a:endParaRPr lang="ru-RU" sz="3200" dirty="0">
              <a:solidFill>
                <a:srgbClr val="3399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2608731" y="2623708"/>
            <a:ext cx="9085514" cy="21499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отсутствие ограничений</a:t>
            </a:r>
          </a:p>
          <a:p>
            <a:pPr marL="72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rgbClr val="175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срокам</a:t>
            </a:r>
          </a:p>
          <a:p>
            <a:pPr marL="72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spc="300" dirty="0">
                <a:solidFill>
                  <a:srgbClr val="175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доступу к данным</a:t>
            </a:r>
          </a:p>
          <a:p>
            <a:pPr marL="72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spc="300" dirty="0">
                <a:solidFill>
                  <a:srgbClr val="175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объемам данных, доступных для </a:t>
            </a:r>
            <a:r>
              <a:rPr lang="ru-RU" sz="2000" spc="300" dirty="0" smtClean="0">
                <a:solidFill>
                  <a:srgbClr val="175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заимствования</a:t>
            </a:r>
          </a:p>
          <a:p>
            <a:pPr marL="72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rgbClr val="175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количеству пользователей</a:t>
            </a:r>
            <a:endParaRPr lang="en-US" sz="2000" spc="300" dirty="0">
              <a:solidFill>
                <a:srgbClr val="17588D"/>
              </a:solidFill>
              <a:latin typeface="Arial" panose="020B0604020202020204" pitchFamily="34" charset="0"/>
              <a:cs typeface="Arial" panose="020B0604020202020204" pitchFamily="34" charset="0"/>
              <a:hlinkClick r:id="rId2"/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2608731" y="1653252"/>
            <a:ext cx="7259437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безвозмездность</a:t>
            </a:r>
            <a:endParaRPr lang="en-US" sz="2000" b="1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/>
            </a:endParaRPr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769446" y="954154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ПРИНЦИПЫ работы </a:t>
            </a:r>
            <a:r>
              <a:rPr lang="ru-RU" sz="2000" spc="300" dirty="0" err="1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фск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22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2608731" y="2089502"/>
            <a:ext cx="7259437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Отсутствие взаимозачетов</a:t>
            </a:r>
            <a:endParaRPr lang="en-US" sz="2000" b="1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/>
            </a:endParaRP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2608731" y="4812601"/>
            <a:ext cx="7259437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Соблюдение авторских прав</a:t>
            </a:r>
            <a:endParaRPr lang="en-US" sz="2000" b="1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8E271E89-4FD3-4844-865C-8190EDC006BE}"/>
              </a:ext>
            </a:extLst>
          </p:cNvPr>
          <p:cNvSpPr/>
          <p:nvPr/>
        </p:nvSpPr>
        <p:spPr>
          <a:xfrm>
            <a:off x="2118360" y="6327008"/>
            <a:ext cx="79705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cap="all" dirty="0" err="1" smtClean="0">
                <a:solidFill>
                  <a:srgbClr val="00BCE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ФСЭК</a:t>
            </a:r>
            <a:r>
              <a:rPr lang="en-US" sz="1600" b="1" cap="all" dirty="0">
                <a:solidFill>
                  <a:srgbClr val="17588D"/>
                </a:solidFill>
                <a:latin typeface="Arial Black" panose="020B0A04020102020204" pitchFamily="34" charset="0"/>
              </a:rPr>
              <a:t>#</a:t>
            </a:r>
            <a:r>
              <a:rPr lang="ru-RU" sz="2800" cap="all" dirty="0" err="1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БФ</a:t>
            </a:r>
            <a:r>
              <a:rPr lang="ru-RU" sz="2800" cap="all" dirty="0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    </a:t>
            </a:r>
            <a:r>
              <a:rPr lang="en-US" sz="2800" cap="all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SKBR21.ru</a:t>
            </a:r>
            <a:endParaRPr lang="ru-RU" sz="2800" cap="all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2608730" y="5356702"/>
            <a:ext cx="8546950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spc="3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Централизованная среда каталогизации </a:t>
            </a:r>
            <a:endParaRPr lang="en-US" sz="2000" b="1" spc="3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/>
            </a:endParaRPr>
          </a:p>
        </p:txBody>
      </p:sp>
    </p:spTree>
    <p:extLst>
      <p:ext uri="{BB962C8B-B14F-4D97-AF65-F5344CB8AC3E}">
        <p14:creationId xmlns:p14="http://schemas.microsoft.com/office/powerpoint/2010/main" val="224086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0" y="115332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200"/>
              </a:spcBef>
            </a:pPr>
            <a:r>
              <a:rPr lang="ru-RU" sz="3200" dirty="0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ПОДКЛЮЧЕНИЕ К </a:t>
            </a:r>
            <a:r>
              <a:rPr lang="ru-RU" sz="3200" dirty="0" err="1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ФСЭК</a:t>
            </a:r>
            <a:endParaRPr lang="ru-RU" sz="3200" dirty="0">
              <a:solidFill>
                <a:srgbClr val="3399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1859280" y="1132409"/>
            <a:ext cx="10033085" cy="21499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2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rgbClr val="1758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rgbClr val="175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Общие сведения об организации</a:t>
            </a:r>
          </a:p>
          <a:p>
            <a:pPr marL="72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rgbClr val="175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Данные о  составе и объеме электронных каталогов</a:t>
            </a:r>
          </a:p>
          <a:p>
            <a:pPr marL="72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rgbClr val="175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Сведения об АБИС</a:t>
            </a:r>
          </a:p>
          <a:p>
            <a:pPr marL="72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rgbClr val="1758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Предпочтительный формат обмена</a:t>
            </a:r>
          </a:p>
          <a:p>
            <a:pPr marL="72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rgbClr val="1758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8E271E89-4FD3-4844-865C-8190EDC006BE}"/>
              </a:ext>
            </a:extLst>
          </p:cNvPr>
          <p:cNvSpPr/>
          <p:nvPr/>
        </p:nvSpPr>
        <p:spPr>
          <a:xfrm>
            <a:off x="2118360" y="6327008"/>
            <a:ext cx="79705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cap="all" dirty="0" err="1" smtClean="0">
                <a:solidFill>
                  <a:srgbClr val="00BCE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ФСЭК</a:t>
            </a:r>
            <a:r>
              <a:rPr lang="en-US" sz="1600" b="1" cap="all" dirty="0">
                <a:solidFill>
                  <a:srgbClr val="17588D"/>
                </a:solidFill>
                <a:latin typeface="Arial Black" panose="020B0A04020102020204" pitchFamily="34" charset="0"/>
              </a:rPr>
              <a:t>#</a:t>
            </a:r>
            <a:r>
              <a:rPr lang="ru-RU" sz="2800" cap="all" dirty="0" err="1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БФ</a:t>
            </a:r>
            <a:r>
              <a:rPr lang="ru-RU" sz="2800" cap="all" dirty="0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    </a:t>
            </a:r>
            <a:r>
              <a:rPr lang="en-US" sz="2800" cap="all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SKBR21.ru</a:t>
            </a:r>
            <a:endParaRPr lang="ru-RU" sz="2800" cap="all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650411" y="1094837"/>
            <a:ext cx="11373088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ШАГ 1. </a:t>
            </a:r>
            <a:r>
              <a:rPr lang="ru-RU" sz="2000" b="1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регистрационная форма</a:t>
            </a:r>
            <a:endParaRPr lang="en-US" sz="2000" b="1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650411" y="3474876"/>
            <a:ext cx="11373088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ШАГ 2. </a:t>
            </a:r>
            <a:r>
              <a:rPr lang="ru-RU" sz="2000" b="1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соглашение об информационном взаимодействии</a:t>
            </a:r>
            <a:endParaRPr lang="en-US" sz="2000" b="1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59280" y="3798169"/>
            <a:ext cx="6096000" cy="10926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72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cap="all" spc="300" dirty="0">
                <a:solidFill>
                  <a:srgbClr val="17588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Организационные принципы взаимодействия</a:t>
            </a:r>
          </a:p>
          <a:p>
            <a:pPr marL="72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cap="all" spc="300" dirty="0">
                <a:solidFill>
                  <a:srgbClr val="17588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Технические параметры</a:t>
            </a: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665651" y="5271153"/>
            <a:ext cx="11373088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ШАГ 3. </a:t>
            </a:r>
            <a:r>
              <a:rPr lang="ru-RU" sz="2000" b="1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регистрация пользователей</a:t>
            </a:r>
            <a:endParaRPr lang="en-US" sz="2000" b="1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665651" y="5735763"/>
            <a:ext cx="11373088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ШАГ 4. </a:t>
            </a:r>
            <a:r>
              <a:rPr lang="ru-RU" sz="2000" b="1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передача электронного каталога</a:t>
            </a:r>
            <a:endParaRPr lang="en-US" sz="2000" b="1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/>
            </a:endParaRPr>
          </a:p>
        </p:txBody>
      </p:sp>
    </p:spTree>
    <p:extLst>
      <p:ext uri="{BB962C8B-B14F-4D97-AF65-F5344CB8AC3E}">
        <p14:creationId xmlns:p14="http://schemas.microsoft.com/office/powerpoint/2010/main" val="208938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0" y="115332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200"/>
              </a:spcBef>
            </a:pPr>
            <a:r>
              <a:rPr lang="ru-RU" sz="3200" dirty="0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участники </a:t>
            </a:r>
            <a:r>
              <a:rPr lang="ru-RU" sz="3200" dirty="0" err="1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ФСЭК</a:t>
            </a:r>
            <a:r>
              <a:rPr lang="ru-RU" sz="3200" dirty="0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, ПОЛЬЗОВАТЕЛИ</a:t>
            </a:r>
            <a:endParaRPr lang="ru-RU" sz="3200" dirty="0">
              <a:solidFill>
                <a:srgbClr val="3399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55684" y="4067678"/>
            <a:ext cx="4574075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spc="300" dirty="0" err="1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МУНИЦпАЛЬНЫЕ</a:t>
            </a: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БИБЛИОТЕКИ</a:t>
            </a:r>
            <a:endParaRPr lang="en-US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84857" y="3163012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региональные </a:t>
            </a:r>
            <a:b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библиотеки</a:t>
            </a:r>
            <a:endParaRPr lang="en-US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/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55683" y="2013699"/>
            <a:ext cx="4574075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Федеральные </a:t>
            </a:r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БИБЛИОТЕКИ</a:t>
            </a:r>
            <a:endParaRPr lang="en-US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/>
            </a:endParaRPr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55686" y="999620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участники </a:t>
            </a:r>
            <a:r>
              <a:rPr lang="ru-RU" sz="2000" spc="300" dirty="0" err="1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фск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3"/>
            </a:endParaRPr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88921" y="4979856"/>
            <a:ext cx="4574075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БИБЛИОТЕКИ УЧРЕЖДЕНИЙ И ВЕДОМСТВ</a:t>
            </a:r>
            <a:endParaRPr lang="en-US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/>
            </a:endParaRPr>
          </a:p>
        </p:txBody>
      </p:sp>
      <p:sp>
        <p:nvSpPr>
          <p:cNvPr id="24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6408081" y="996986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ПОЛЬЗОВАТЕЛИ </a:t>
            </a:r>
            <a:r>
              <a:rPr lang="ru-RU" sz="2000" spc="300" dirty="0" err="1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фск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3"/>
            </a:endParaRPr>
          </a:p>
        </p:txBody>
      </p:sp>
      <p:sp>
        <p:nvSpPr>
          <p:cNvPr id="29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148619" y="1927385"/>
            <a:ext cx="2569608" cy="9195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1%   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539911" y="3018621"/>
            <a:ext cx="2569608" cy="9195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80%   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31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419299" y="3957457"/>
            <a:ext cx="3270274" cy="9195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&lt;</a:t>
            </a:r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20</a:t>
            </a:r>
            <a:r>
              <a:rPr lang="ru-RU" sz="6600" u="sng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%   </a:t>
            </a:r>
            <a:endParaRPr lang="ru-RU" sz="2000" u="sng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32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129739" y="4972493"/>
            <a:ext cx="3270274" cy="9195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&lt;</a:t>
            </a:r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1%   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33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6400014" y="4067678"/>
            <a:ext cx="4574075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ОБРАБОТКА И КАТАЛОГИЗАЦИЯ</a:t>
            </a:r>
            <a:endParaRPr lang="en-US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/>
            </a:endParaRPr>
          </a:p>
        </p:txBody>
      </p:sp>
      <p:sp>
        <p:nvSpPr>
          <p:cNvPr id="34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6429187" y="3163012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КОМПЛЕКТОВАНИЕ</a:t>
            </a:r>
            <a:endParaRPr lang="en-US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/>
            </a:endParaRPr>
          </a:p>
        </p:txBody>
      </p:sp>
      <p:sp>
        <p:nvSpPr>
          <p:cNvPr id="35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6400013" y="2028939"/>
            <a:ext cx="4574075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РУКОВОДИТЕЛИ АДМИНИСТРАЦИЯ</a:t>
            </a:r>
            <a:endParaRPr lang="en-US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/>
            </a:endParaRPr>
          </a:p>
        </p:txBody>
      </p:sp>
      <p:sp>
        <p:nvSpPr>
          <p:cNvPr id="36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6458361" y="5069203"/>
            <a:ext cx="4574075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СЛУЖБЫ АВТОМАТИЗАЦИИ</a:t>
            </a:r>
            <a:endParaRPr lang="en-US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/>
            </a:endParaRPr>
          </a:p>
        </p:txBody>
      </p:sp>
      <p:sp>
        <p:nvSpPr>
          <p:cNvPr id="37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9585549" y="1953789"/>
            <a:ext cx="2569608" cy="9195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1</a:t>
            </a:r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0%   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38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9585549" y="3018621"/>
            <a:ext cx="2569608" cy="9195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1</a:t>
            </a:r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0%   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39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9280749" y="3957457"/>
            <a:ext cx="3270274" cy="9195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70%</a:t>
            </a:r>
            <a:r>
              <a:rPr lang="ru-RU" sz="6600" u="sng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</a:t>
            </a:r>
            <a:endParaRPr lang="ru-RU" sz="2000" u="sng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40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9397299" y="4946238"/>
            <a:ext cx="3270274" cy="9195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1</a:t>
            </a:r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0 %   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8E271E89-4FD3-4844-865C-8190EDC006BE}"/>
              </a:ext>
            </a:extLst>
          </p:cNvPr>
          <p:cNvSpPr/>
          <p:nvPr/>
        </p:nvSpPr>
        <p:spPr>
          <a:xfrm>
            <a:off x="2118360" y="6327008"/>
            <a:ext cx="79705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cap="all" dirty="0" err="1" smtClean="0">
                <a:solidFill>
                  <a:srgbClr val="00BCE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ФСЭК</a:t>
            </a:r>
            <a:r>
              <a:rPr lang="en-US" sz="1600" b="1" cap="all" dirty="0">
                <a:solidFill>
                  <a:srgbClr val="17588D"/>
                </a:solidFill>
                <a:latin typeface="Arial Black" panose="020B0A04020102020204" pitchFamily="34" charset="0"/>
              </a:rPr>
              <a:t>#</a:t>
            </a:r>
            <a:r>
              <a:rPr lang="ru-RU" sz="2800" cap="all" dirty="0" err="1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БФ</a:t>
            </a:r>
            <a:r>
              <a:rPr lang="ru-RU" sz="2800" cap="all" dirty="0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    </a:t>
            </a:r>
            <a:r>
              <a:rPr lang="en-US" sz="2800" cap="all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SKBR21.ru</a:t>
            </a:r>
            <a:endParaRPr lang="ru-RU" sz="2800" cap="all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3008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0" y="115332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200"/>
              </a:spcBef>
            </a:pPr>
            <a:r>
              <a:rPr lang="ru-RU" sz="3200" b="1" dirty="0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БИБЛИОТЕКИ астраханской области</a:t>
            </a:r>
            <a:endParaRPr lang="ru-RU" sz="3200" b="1" dirty="0">
              <a:solidFill>
                <a:srgbClr val="3399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6638776" y="855135"/>
            <a:ext cx="4574075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err="1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МУНИЦИпАЛЬНЫЕ</a:t>
            </a:r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БИБЛИОТЕКИ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55686" y="831980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региональные </a:t>
            </a:r>
            <a:b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библиотеки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711372" y="1351034"/>
            <a:ext cx="11667813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   3</a:t>
            </a:r>
            <a:r>
              <a:rPr lang="ru-RU" sz="80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        18</a:t>
            </a:r>
            <a:endParaRPr lang="ru-RU" sz="8000" dirty="0">
              <a:solidFill>
                <a:srgbClr val="00BCE1"/>
              </a:solidFill>
              <a:latin typeface="Arial Black" panose="020B0A04020102020204" pitchFamily="34" charset="0"/>
              <a:ea typeface="+mn-ea"/>
              <a:cs typeface="Aharoni" panose="02010803020104030203" pitchFamily="2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287087" y="3349238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заключение соглашения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5793989" y="3342431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СТАТУС (?)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-5029037" y="3666005"/>
            <a:ext cx="11667813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</a:t>
            </a:r>
            <a:r>
              <a:rPr lang="ru-RU" sz="80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8               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452418" y="3592907"/>
            <a:ext cx="11667813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</a:t>
            </a:r>
            <a:r>
              <a:rPr lang="ru-RU" sz="8000" dirty="0" smtClean="0">
                <a:solidFill>
                  <a:srgbClr val="FF0000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10</a:t>
            </a:r>
            <a:r>
              <a:rPr lang="ru-RU" sz="80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       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218017" y="4507820"/>
            <a:ext cx="7224046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ДАННЫЕ ПРЕДСТАВЛЕНЫ в </a:t>
            </a:r>
            <a:r>
              <a:rPr lang="ru-RU" sz="2000" spc="300" dirty="0" err="1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ФСК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60960" y="2527481"/>
            <a:ext cx="12023499" cy="56447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200"/>
              </a:spcBef>
            </a:pPr>
            <a:r>
              <a:rPr lang="ru-RU" sz="3200" b="1" dirty="0" smtClean="0">
                <a:latin typeface="+mn-lt"/>
                <a:ea typeface="+mn-ea"/>
                <a:cs typeface="+mn-cs"/>
              </a:rPr>
              <a:t>УЧАСТИЕ В </a:t>
            </a:r>
            <a:r>
              <a:rPr lang="ru-RU" sz="3200" b="1" dirty="0" err="1" smtClean="0">
                <a:latin typeface="+mn-lt"/>
                <a:ea typeface="+mn-ea"/>
                <a:cs typeface="+mn-cs"/>
              </a:rPr>
              <a:t>ФСЭК</a:t>
            </a:r>
            <a:endParaRPr lang="ru-RU" sz="3200" b="1" dirty="0"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452418" y="4973120"/>
            <a:ext cx="5203902" cy="9195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212 276</a:t>
            </a:r>
            <a:r>
              <a:rPr lang="ru-RU" sz="6600" u="sng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</a:t>
            </a:r>
            <a:endParaRPr lang="ru-RU" sz="2000" u="sng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8E271E89-4FD3-4844-865C-8190EDC006BE}"/>
              </a:ext>
            </a:extLst>
          </p:cNvPr>
          <p:cNvSpPr/>
          <p:nvPr/>
        </p:nvSpPr>
        <p:spPr>
          <a:xfrm>
            <a:off x="2118360" y="6327008"/>
            <a:ext cx="79705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cap="all" dirty="0" err="1" smtClean="0">
                <a:solidFill>
                  <a:srgbClr val="00BCE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ФСЭК</a:t>
            </a:r>
            <a:r>
              <a:rPr lang="en-US" sz="1600" b="1" cap="all" dirty="0">
                <a:solidFill>
                  <a:srgbClr val="17588D"/>
                </a:solidFill>
                <a:latin typeface="Arial Black" panose="020B0A04020102020204" pitchFamily="34" charset="0"/>
              </a:rPr>
              <a:t>#</a:t>
            </a:r>
            <a:r>
              <a:rPr lang="ru-RU" sz="2800" cap="all" dirty="0" err="1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БФ</a:t>
            </a:r>
            <a:r>
              <a:rPr lang="ru-RU" sz="2800" cap="all" dirty="0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    </a:t>
            </a:r>
            <a:r>
              <a:rPr lang="en-US" sz="2800" cap="all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SKBR21.ru</a:t>
            </a:r>
            <a:endParaRPr lang="ru-RU" sz="2800" cap="all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66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rgbClr val="FF0000">
                <a:lumMod val="43000"/>
                <a:lumOff val="57000"/>
              </a:srgbClr>
            </a:gs>
            <a:gs pos="58000">
              <a:schemeClr val="bg2">
                <a:lumMod val="36000"/>
                <a:lumOff val="64000"/>
              </a:schemeClr>
            </a:gs>
            <a:gs pos="0">
              <a:schemeClr val="accent5">
                <a:lumMod val="5000"/>
                <a:lumOff val="95000"/>
              </a:schemeClr>
            </a:gs>
            <a:gs pos="100000">
              <a:srgbClr val="FF0000"/>
            </a:gs>
            <a:gs pos="29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0" y="115332"/>
            <a:ext cx="12023499" cy="12982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200"/>
              </a:spcBef>
            </a:pPr>
            <a:r>
              <a:rPr lang="ru-RU" sz="3200" b="1" dirty="0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БИБЛИОТЕКИ республики </a:t>
            </a:r>
            <a:r>
              <a:rPr lang="ru-RU" sz="3200" b="1" dirty="0" err="1" smtClean="0">
                <a:solidFill>
                  <a:srgbClr val="3399FF"/>
                </a:solidFill>
                <a:latin typeface="+mn-lt"/>
                <a:ea typeface="+mn-ea"/>
                <a:cs typeface="+mn-cs"/>
              </a:rPr>
              <a:t>коми</a:t>
            </a:r>
            <a:endParaRPr lang="ru-RU" sz="3200" b="1" dirty="0">
              <a:solidFill>
                <a:srgbClr val="3399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6638776" y="855135"/>
            <a:ext cx="4574075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Муниципальные БИБЛИОТЕКИ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55686" y="831980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региональные </a:t>
            </a:r>
            <a:b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библиотеки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711372" y="1351034"/>
            <a:ext cx="11667813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   2</a:t>
            </a:r>
            <a:r>
              <a:rPr lang="ru-RU" sz="80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        13</a:t>
            </a:r>
            <a:endParaRPr lang="ru-RU" sz="8000" dirty="0">
              <a:solidFill>
                <a:srgbClr val="00BCE1"/>
              </a:solidFill>
              <a:latin typeface="Arial Black" panose="020B0A04020102020204" pitchFamily="34" charset="0"/>
              <a:ea typeface="+mn-ea"/>
              <a:cs typeface="Aharoni" panose="02010803020104030203" pitchFamily="2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287087" y="3349238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заключение соглашения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5793989" y="3342431"/>
            <a:ext cx="5724662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СТАТУС (?)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-5029037" y="3666005"/>
            <a:ext cx="11667813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</a:t>
            </a:r>
            <a:r>
              <a:rPr lang="ru-RU" sz="80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13               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452418" y="3592907"/>
            <a:ext cx="11667813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</a:t>
            </a:r>
            <a:r>
              <a:rPr lang="ru-RU" sz="8000" dirty="0" smtClean="0">
                <a:solidFill>
                  <a:srgbClr val="FF0000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7</a:t>
            </a:r>
            <a:r>
              <a:rPr lang="ru-RU" sz="8000" dirty="0" smtClean="0">
                <a:solidFill>
                  <a:srgbClr val="00BCE1"/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             </a:t>
            </a: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3218017" y="4507820"/>
            <a:ext cx="7224046" cy="6990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spc="3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ДАННЫЕ ПРЕДСТАВЛЕНЫ в </a:t>
            </a:r>
            <a:r>
              <a:rPr lang="ru-RU" sz="2000" spc="300" dirty="0" err="1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ФСК</a:t>
            </a:r>
            <a:endParaRPr lang="en-US" sz="2000" spc="3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  <a:hlinkClick r:id="rId2"/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930F665A-4FF3-41BD-9088-3A11C6B84D50}"/>
              </a:ext>
            </a:extLst>
          </p:cNvPr>
          <p:cNvSpPr txBox="1">
            <a:spLocks/>
          </p:cNvSpPr>
          <p:nvPr/>
        </p:nvSpPr>
        <p:spPr>
          <a:xfrm>
            <a:off x="60960" y="2527481"/>
            <a:ext cx="12023499" cy="56447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200"/>
              </a:spcBef>
            </a:pPr>
            <a:r>
              <a:rPr lang="ru-RU" sz="3200" b="1" dirty="0" smtClean="0">
                <a:latin typeface="+mn-lt"/>
                <a:ea typeface="+mn-ea"/>
                <a:cs typeface="+mn-cs"/>
              </a:rPr>
              <a:t>УЧАСТИЕ В </a:t>
            </a:r>
            <a:r>
              <a:rPr lang="ru-RU" sz="3200" b="1" dirty="0" err="1" smtClean="0">
                <a:latin typeface="+mn-lt"/>
                <a:ea typeface="+mn-ea"/>
                <a:cs typeface="+mn-cs"/>
              </a:rPr>
              <a:t>ФСЭК</a:t>
            </a:r>
            <a:endParaRPr lang="ru-RU" sz="3200" b="1" dirty="0"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xmlns="" id="{4F8B0705-A6C4-4C84-A795-C2DD549608CF}"/>
              </a:ext>
            </a:extLst>
          </p:cNvPr>
          <p:cNvSpPr txBox="1">
            <a:spLocks/>
          </p:cNvSpPr>
          <p:nvPr/>
        </p:nvSpPr>
        <p:spPr>
          <a:xfrm>
            <a:off x="2118359" y="4973120"/>
            <a:ext cx="8323703" cy="9195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79 138 (220 765)</a:t>
            </a:r>
            <a:r>
              <a:rPr lang="ru-RU" sz="6600" u="sng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 </a:t>
            </a:r>
            <a:endParaRPr lang="ru-RU" sz="2000" u="sng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 smtClean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8E271E89-4FD3-4844-865C-8190EDC006BE}"/>
              </a:ext>
            </a:extLst>
          </p:cNvPr>
          <p:cNvSpPr/>
          <p:nvPr/>
        </p:nvSpPr>
        <p:spPr>
          <a:xfrm>
            <a:off x="2118360" y="6327008"/>
            <a:ext cx="79705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cap="all" dirty="0" err="1" smtClean="0">
                <a:solidFill>
                  <a:srgbClr val="00BCE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ФСЭК</a:t>
            </a:r>
            <a:r>
              <a:rPr lang="en-US" sz="1600" b="1" cap="all" dirty="0">
                <a:solidFill>
                  <a:srgbClr val="17588D"/>
                </a:solidFill>
                <a:latin typeface="Arial Black" panose="020B0A04020102020204" pitchFamily="34" charset="0"/>
              </a:rPr>
              <a:t>#</a:t>
            </a:r>
            <a:r>
              <a:rPr lang="ru-RU" sz="2800" cap="all" dirty="0" err="1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БФ</a:t>
            </a:r>
            <a:r>
              <a:rPr lang="ru-RU" sz="2800" cap="all" dirty="0" smtClean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    </a:t>
            </a:r>
            <a:r>
              <a:rPr lang="en-US" sz="2800" cap="all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SKBR21.ru</a:t>
            </a:r>
            <a:endParaRPr lang="ru-RU" sz="2800" cap="all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52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Override1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10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11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12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13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14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15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16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17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18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19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2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20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21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22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23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24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25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3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4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5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6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7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8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ppt/theme/themeOverride9.xml><?xml version="1.0" encoding="utf-8"?>
<a:themeOverride xmlns:a="http://schemas.openxmlformats.org/drawingml/2006/main">
  <a:clrScheme name="Circuit">
    <a:dk1>
      <a:sysClr val="windowText" lastClr="000000"/>
    </a:dk1>
    <a:lt1>
      <a:sysClr val="window" lastClr="FFFFFF"/>
    </a:lt1>
    <a:dk2>
      <a:srgbClr val="134770"/>
    </a:dk2>
    <a:lt2>
      <a:srgbClr val="82FFFF"/>
    </a:lt2>
    <a:accent1>
      <a:srgbClr val="9ACD4C"/>
    </a:accent1>
    <a:accent2>
      <a:srgbClr val="FAA93A"/>
    </a:accent2>
    <a:accent3>
      <a:srgbClr val="D35940"/>
    </a:accent3>
    <a:accent4>
      <a:srgbClr val="B258D3"/>
    </a:accent4>
    <a:accent5>
      <a:srgbClr val="63A0CC"/>
    </a:accent5>
    <a:accent6>
      <a:srgbClr val="8AC4A7"/>
    </a:accent6>
    <a:hlink>
      <a:srgbClr val="B8FA56"/>
    </a:hlink>
    <a:folHlink>
      <a:srgbClr val="7AF8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3757</TotalTime>
  <Words>812</Words>
  <Application>Microsoft Office PowerPoint</Application>
  <PresentationFormat>Широкоэкранный</PresentationFormat>
  <Paragraphs>261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Aharoni</vt:lpstr>
      <vt:lpstr>Arial</vt:lpstr>
      <vt:lpstr>Arial Black</vt:lpstr>
      <vt:lpstr>Trebuchet MS</vt:lpstr>
      <vt:lpstr>Tw Cen MT</vt:lpstr>
      <vt:lpstr>Контур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БИБЛИО#21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ГЛАВНЫЙ ИНФОРМАЦИОННО-ВЫЧИСЛИТЕЛЬНЫЙ ЦЕНТР минкультуры россии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lybs</cp:lastModifiedBy>
  <cp:revision>110</cp:revision>
  <dcterms:created xsi:type="dcterms:W3CDTF">2018-12-01T14:41:20Z</dcterms:created>
  <dcterms:modified xsi:type="dcterms:W3CDTF">2019-04-04T11:56:48Z</dcterms:modified>
</cp:coreProperties>
</file>