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314" r:id="rId3"/>
    <p:sldId id="309" r:id="rId4"/>
    <p:sldId id="311" r:id="rId5"/>
    <p:sldId id="315" r:id="rId6"/>
    <p:sldId id="312" r:id="rId7"/>
    <p:sldId id="307" r:id="rId8"/>
    <p:sldId id="303" r:id="rId9"/>
    <p:sldId id="317" r:id="rId10"/>
    <p:sldId id="318" r:id="rId11"/>
    <p:sldId id="305" r:id="rId12"/>
    <p:sldId id="288" r:id="rId13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6FE"/>
    <a:srgbClr val="2B7885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98514" autoAdjust="0"/>
  </p:normalViewPr>
  <p:slideViewPr>
    <p:cSldViewPr snapToGrid="0">
      <p:cViewPr>
        <p:scale>
          <a:sx n="100" d="100"/>
          <a:sy n="100" d="100"/>
        </p:scale>
        <p:origin x="-1944" y="-426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555849766701979E-2"/>
          <c:y val="9.7711387641084183E-2"/>
          <c:w val="0.83952965601897334"/>
          <c:h val="0.614908392450229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тыс. рублей  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2,0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12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8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10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6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Лист1!$B$1:$E$1</c:f>
              <c:strCach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strCache>
            </c:strRef>
          </c:cat>
          <c:val>
            <c:numRef>
              <c:f>Лист1!$B$2:$E$2</c:f>
              <c:numCache>
                <c:formatCode>0.0</c:formatCode>
                <c:ptCount val="4"/>
                <c:pt idx="0">
                  <c:v>25</c:v>
                </c:pt>
                <c:pt idx="1">
                  <c:v>45</c:v>
                </c:pt>
                <c:pt idx="2">
                  <c:v>40</c:v>
                </c:pt>
                <c:pt idx="3">
                  <c:v>88.3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FF5-4A54-ACC8-007CCED73E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59342336"/>
        <c:axId val="98753280"/>
      </c:barChart>
      <c:catAx>
        <c:axId val="59342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98753280"/>
        <c:crosses val="autoZero"/>
        <c:auto val="1"/>
        <c:lblAlgn val="ctr"/>
        <c:lblOffset val="100"/>
        <c:noMultiLvlLbl val="0"/>
      </c:catAx>
      <c:valAx>
        <c:axId val="98753280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900"/>
            </a:pPr>
            <a:endParaRPr lang="ru-RU"/>
          </a:p>
        </c:txPr>
        <c:crossAx val="593423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4751732028702556"/>
          <c:y val="0.78851400907977764"/>
          <c:w val="0.37731003109912603"/>
          <c:h val="0.21148599092022233"/>
        </c:manualLayout>
      </c:layout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555849766701979E-2"/>
          <c:y val="9.7711387641084183E-2"/>
          <c:w val="0.83952965601897334"/>
          <c:h val="0.614908392450229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тыс. рублей  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7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33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9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39,4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Лист1!$B$1:$I$1</c:f>
              <c:strCache>
                <c:ptCount val="8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</c:strCache>
            </c:strRef>
          </c:cat>
          <c:val>
            <c:numRef>
              <c:f>Лист1!$B$2:$I$2</c:f>
              <c:numCache>
                <c:formatCode>0.0</c:formatCode>
                <c:ptCount val="8"/>
                <c:pt idx="0">
                  <c:v>28.7</c:v>
                </c:pt>
                <c:pt idx="1">
                  <c:v>33.9</c:v>
                </c:pt>
                <c:pt idx="2">
                  <c:v>39.4</c:v>
                </c:pt>
                <c:pt idx="3">
                  <c:v>41.5</c:v>
                </c:pt>
                <c:pt idx="4">
                  <c:v>43.4</c:v>
                </c:pt>
                <c:pt idx="5">
                  <c:v>54.3</c:v>
                </c:pt>
                <c:pt idx="6">
                  <c:v>64.3</c:v>
                </c:pt>
                <c:pt idx="7">
                  <c:v>70.599999999999994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FF5-4A54-ACC8-007CCED73E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axId val="59506176"/>
        <c:axId val="98753856"/>
      </c:barChart>
      <c:catAx>
        <c:axId val="595061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98753856"/>
        <c:crosses val="autoZero"/>
        <c:auto val="1"/>
        <c:lblAlgn val="ctr"/>
        <c:lblOffset val="100"/>
        <c:noMultiLvlLbl val="0"/>
      </c:catAx>
      <c:valAx>
        <c:axId val="98753856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900"/>
            </a:pPr>
            <a:endParaRPr lang="ru-RU"/>
          </a:p>
        </c:txPr>
        <c:crossAx val="595061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4751732028702556"/>
          <c:y val="0.78851400907977764"/>
          <c:w val="0.37731003109912603"/>
          <c:h val="0.21148599092022233"/>
        </c:manualLayout>
      </c:layout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 b="0">
                <a:solidFill>
                  <a:schemeClr val="tx2">
                    <a:lumMod val="50000"/>
                  </a:schemeClr>
                </a:solidFill>
              </a:defRPr>
            </a:pPr>
            <a:r>
              <a:rPr lang="ru-RU" sz="1600" b="0">
                <a:solidFill>
                  <a:schemeClr val="tx2">
                    <a:lumMod val="50000"/>
                  </a:schemeClr>
                </a:solidFill>
              </a:rPr>
              <a:t>2019 год</a:t>
            </a:r>
          </a:p>
        </c:rich>
      </c:tx>
      <c:layout>
        <c:manualLayout>
          <c:xMode val="edge"/>
          <c:yMode val="edge"/>
          <c:x val="0.40297895796917588"/>
          <c:y val="1.6103774242837324E-2"/>
        </c:manualLayout>
      </c:layout>
      <c:overlay val="0"/>
    </c:title>
    <c:autoTitleDeleted val="0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3"/>
      </c:doughnutChart>
    </c:plotArea>
    <c:plotVisOnly val="1"/>
    <c:dispBlanksAs val="zero"/>
    <c:showDLblsOverMax val="0"/>
  </c:chart>
  <c:txPr>
    <a:bodyPr/>
    <a:lstStyle/>
    <a:p>
      <a:pPr>
        <a:defRPr sz="1800" b="1">
          <a:latin typeface="Franklin Gothic Medium" pitchFamily="34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9186638909868944E-2"/>
          <c:y val="6.884754974089255E-2"/>
          <c:w val="0.38213370569890787"/>
          <c:h val="0.55655007903684195"/>
        </c:manualLayout>
      </c:layout>
      <c:doughnutChart>
        <c:varyColors val="1"/>
        <c:ser>
          <c:idx val="0"/>
          <c:order val="0"/>
          <c:dLbls>
            <c:dLbl>
              <c:idx val="0"/>
              <c:layout>
                <c:manualLayout>
                  <c:x val="1.4575417513982359E-2"/>
                  <c:y val="-0.128039002813355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392904480173473E-2"/>
                  <c:y val="-9.88371249787309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4575417513982359E-3"/>
                  <c:y val="2.7935766958237422E-3"/>
                </c:manualLayout>
              </c:layout>
              <c:spPr/>
              <c:txPr>
                <a:bodyPr/>
                <a:lstStyle/>
                <a:p>
                  <a:pPr>
                    <a:defRPr sz="1600" b="1" baseline="0">
                      <a:solidFill>
                        <a:srgbClr val="FF0000"/>
                      </a:solidFill>
                      <a:latin typeface="Franklin Gothic Medium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7.8707254575504745E-2"/>
                  <c:y val="-9.20982300938174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5.5386586553132978E-2"/>
                  <c:y val="-0.121300107928442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3117875762584124E-2"/>
                  <c:y val="-0.13028530110832712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baseline="0" dirty="0">
                        <a:latin typeface="Franklin Gothic Medium" pitchFamily="34" charset="0"/>
                      </a:rPr>
                      <a:t>223,50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 baseline="0">
                    <a:solidFill>
                      <a:srgbClr val="C00000"/>
                    </a:solidFill>
                    <a:latin typeface="Franklin Gothic Medium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Лист1!$A$2:$A$10</c:f>
              <c:strCache>
                <c:ptCount val="9"/>
                <c:pt idx="0">
                  <c:v>Национальный проект "Кульутра"</c:v>
                </c:pt>
                <c:pt idx="1">
                  <c:v>Развитие библиотечного дела </c:v>
                </c:pt>
                <c:pt idx="2">
                  <c:v>Развитие музейного дела </c:v>
                </c:pt>
                <c:pt idx="3">
                  <c:v>Укрепление материально-технической базы учреждений культуры </c:v>
                </c:pt>
                <c:pt idx="4">
                  <c:v>Поддержка одаренных детей и молодежи, развитие художественного образования </c:v>
                </c:pt>
                <c:pt idx="5">
                  <c:v>Развитие профессионального искусства </c:v>
                </c:pt>
                <c:pt idx="6">
                  <c:v>Сохранение нематериального и материального наследия автономного округа </c:v>
                </c:pt>
                <c:pt idx="7">
                  <c:v>Стимулирование культурного разнообразия в автономном округе </c:v>
                </c:pt>
                <c:pt idx="8">
                  <c:v>Обеспечение деятельности Депкультуры Югры, Госкультохраны Югры и Архивной службы Югры</c:v>
                </c:pt>
              </c:strCache>
            </c:strRef>
          </c:cat>
          <c:val>
            <c:numRef>
              <c:f>Лист1!$B$2:$B$10</c:f>
              <c:numCache>
                <c:formatCode>#,##0.00</c:formatCode>
                <c:ptCount val="9"/>
                <c:pt idx="0">
                  <c:v>157.6</c:v>
                </c:pt>
                <c:pt idx="1">
                  <c:v>134.80000000000001</c:v>
                </c:pt>
                <c:pt idx="2">
                  <c:v>471.1</c:v>
                </c:pt>
                <c:pt idx="3">
                  <c:v>202.1</c:v>
                </c:pt>
                <c:pt idx="4">
                  <c:v>629.4</c:v>
                </c:pt>
                <c:pt idx="5">
                  <c:v>965.5</c:v>
                </c:pt>
                <c:pt idx="6">
                  <c:v>43.5</c:v>
                </c:pt>
                <c:pt idx="7">
                  <c:v>110.6</c:v>
                </c:pt>
                <c:pt idx="8">
                  <c:v>223.5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49759187799194721"/>
          <c:y val="1.6637769230473505E-2"/>
          <c:w val="0.5024080999841507"/>
          <c:h val="0.98336218146340493"/>
        </c:manualLayout>
      </c:layout>
      <c:overlay val="0"/>
      <c:txPr>
        <a:bodyPr/>
        <a:lstStyle/>
        <a:p>
          <a:pPr rtl="0">
            <a:defRPr lang="ru-RU" sz="1600" b="0" kern="120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55602469841743918"/>
          <c:y val="0.29159118237534498"/>
          <c:w val="0.44124604065608025"/>
          <c:h val="0.67634433129677096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0.15028470324542609"/>
                  <c:y val="-0.103146304448011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384842403053163E-3"/>
                  <c:y val="-0.122674554112966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6.83659240071829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1922434561517919E-2"/>
                  <c:y val="5.16703216955096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8692690954279733E-2"/>
                  <c:y val="1.944035019414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2749711354388133E-2"/>
                  <c:y val="-7.15826142461370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>
                    <a:solidFill>
                      <a:srgbClr val="FF0000"/>
                    </a:solidFill>
                    <a:latin typeface="Franklin Gothic Medium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Лист2!$A$3:$A$8</c:f>
              <c:strCache>
                <c:ptCount val="6"/>
                <c:pt idx="0">
                  <c:v>Субсидия на модернизацию общедоступных муниципальных библиотек</c:v>
                </c:pt>
                <c:pt idx="1">
                  <c:v>Субсидия на осуществление ремонтно-реставрационных работ</c:v>
                </c:pt>
                <c:pt idx="2">
                  <c:v>Субсидия на софинансирование строительства объектов, предназначенных для размещения муниципальных учреждений культуры</c:v>
                </c:pt>
                <c:pt idx="3">
                  <c:v>Субсидия на поддержку творческой деятельности муниципальных театров в городах с численностью населения до 300 тысяч жителей</c:v>
                </c:pt>
                <c:pt idx="4">
                  <c:v>Субсидия на поддержку творческой деятельности и техническое оснащение детских и кукольных театров</c:v>
                </c:pt>
                <c:pt idx="5">
                  <c:v>Создание модельных библиотек</c:v>
                </c:pt>
              </c:strCache>
            </c:strRef>
          </c:cat>
          <c:val>
            <c:numRef>
              <c:f>Лист2!$Q$3:$Q$8</c:f>
              <c:numCache>
                <c:formatCode>#,##0.0</c:formatCode>
                <c:ptCount val="6"/>
                <c:pt idx="0">
                  <c:v>13229.6</c:v>
                </c:pt>
                <c:pt idx="1">
                  <c:v>4117</c:v>
                </c:pt>
                <c:pt idx="2">
                  <c:v>12854.8</c:v>
                </c:pt>
                <c:pt idx="3">
                  <c:v>7152.8</c:v>
                </c:pt>
                <c:pt idx="4">
                  <c:v>2931.9</c:v>
                </c:pt>
                <c:pt idx="5">
                  <c:v>25000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l"/>
      <c:legendEntry>
        <c:idx val="0"/>
        <c:txPr>
          <a:bodyPr/>
          <a:lstStyle/>
          <a:p>
            <a:pPr rtl="0">
              <a:defRPr lang="ru-RU" sz="1600" b="0" kern="120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 rtl="0">
              <a:defRPr lang="ru-RU" sz="1600" b="0" kern="120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defRPr>
            </a:pPr>
            <a:endParaRPr lang="ru-RU"/>
          </a:p>
        </c:txPr>
      </c:legendEntry>
      <c:layout>
        <c:manualLayout>
          <c:xMode val="edge"/>
          <c:yMode val="edge"/>
          <c:x val="7.7041069856587105E-3"/>
          <c:y val="9.0741719240813434E-3"/>
          <c:w val="0.51562779774548118"/>
          <c:h val="0.99092583216962182"/>
        </c:manualLayout>
      </c:layout>
      <c:overlay val="0"/>
      <c:txPr>
        <a:bodyPr/>
        <a:lstStyle/>
        <a:p>
          <a:pPr rtl="0">
            <a:defRPr lang="ru-RU" sz="1600" b="0" kern="120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F3EBD4-E9E0-4E25-9439-C790F79C6026}" type="doc">
      <dgm:prSet loTypeId="urn:microsoft.com/office/officeart/2005/8/layout/hList7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06BBDE4-3ADD-4A39-877F-46A8EDE71780}">
      <dgm:prSet phldrT="[Текст]" custT="1"/>
      <dgm:spPr/>
      <dgm:t>
        <a:bodyPr/>
        <a:lstStyle/>
        <a:p>
          <a:r>
            <a:rPr lang="ru-RU" sz="1400" dirty="0" smtClean="0">
              <a:latin typeface="Franklin Gothic Medium" pitchFamily="34" charset="0"/>
            </a:rPr>
            <a:t>Индивидуальный поиск уникальности каждой из ЮКА</a:t>
          </a:r>
          <a:endParaRPr lang="ru-RU" sz="1400" dirty="0">
            <a:latin typeface="Franklin Gothic Medium" pitchFamily="34" charset="0"/>
          </a:endParaRPr>
        </a:p>
      </dgm:t>
    </dgm:pt>
    <dgm:pt modelId="{51E0A23B-2003-461B-929F-73C030A6D414}" type="parTrans" cxnId="{9A44A741-5FDB-4BFC-A251-EA7D628C3740}">
      <dgm:prSet/>
      <dgm:spPr/>
      <dgm:t>
        <a:bodyPr/>
        <a:lstStyle/>
        <a:p>
          <a:endParaRPr lang="ru-RU"/>
        </a:p>
      </dgm:t>
    </dgm:pt>
    <dgm:pt modelId="{BE0C305A-DD89-40B2-8103-F432E74CE676}" type="sibTrans" cxnId="{9A44A741-5FDB-4BFC-A251-EA7D628C3740}">
      <dgm:prSet/>
      <dgm:spPr/>
      <dgm:t>
        <a:bodyPr/>
        <a:lstStyle/>
        <a:p>
          <a:endParaRPr lang="ru-RU"/>
        </a:p>
      </dgm:t>
    </dgm:pt>
    <dgm:pt modelId="{70314B5E-DC3F-436A-8C4E-699F4BC968F1}">
      <dgm:prSet phldrT="[Текст]" custT="1"/>
      <dgm:spPr/>
      <dgm:t>
        <a:bodyPr/>
        <a:lstStyle/>
        <a:p>
          <a:r>
            <a:rPr lang="ru-RU" sz="1400" b="1" dirty="0" smtClean="0">
              <a:latin typeface="Franklin Gothic Medium" pitchFamily="34" charset="0"/>
            </a:rPr>
            <a:t>Выработка действенных инструментов межмуниципального взаимодействия</a:t>
          </a:r>
          <a:endParaRPr lang="ru-RU" sz="1400" b="1" dirty="0">
            <a:latin typeface="Franklin Gothic Medium" pitchFamily="34" charset="0"/>
          </a:endParaRPr>
        </a:p>
      </dgm:t>
    </dgm:pt>
    <dgm:pt modelId="{3CE0078B-7E77-407D-8D80-D386E0FD8F57}" type="parTrans" cxnId="{246F998B-80A6-4897-8AE7-A549A9313913}">
      <dgm:prSet/>
      <dgm:spPr/>
      <dgm:t>
        <a:bodyPr/>
        <a:lstStyle/>
        <a:p>
          <a:endParaRPr lang="ru-RU"/>
        </a:p>
      </dgm:t>
    </dgm:pt>
    <dgm:pt modelId="{73403AEB-129F-4918-B797-E07496116BC1}" type="sibTrans" cxnId="{246F998B-80A6-4897-8AE7-A549A9313913}">
      <dgm:prSet/>
      <dgm:spPr/>
      <dgm:t>
        <a:bodyPr/>
        <a:lstStyle/>
        <a:p>
          <a:endParaRPr lang="ru-RU"/>
        </a:p>
      </dgm:t>
    </dgm:pt>
    <dgm:pt modelId="{E45DF559-C33C-451F-B960-4A2DE5A6D310}">
      <dgm:prSet custT="1"/>
      <dgm:spPr/>
      <dgm:t>
        <a:bodyPr/>
        <a:lstStyle/>
        <a:p>
          <a:endParaRPr lang="ru-RU" sz="1400" dirty="0" smtClean="0"/>
        </a:p>
        <a:p>
          <a:r>
            <a:rPr lang="ru-RU" sz="1400" dirty="0" smtClean="0"/>
            <a:t> </a:t>
          </a:r>
          <a:r>
            <a:rPr lang="ru-RU" sz="1400" b="1" dirty="0" smtClean="0">
              <a:latin typeface="Franklin Gothic Medium" pitchFamily="34" charset="0"/>
            </a:rPr>
            <a:t>«Увязка» стратегических направлений развития ЮКА с реализацией муниципальных проектов по комплексному развитию территории</a:t>
          </a:r>
          <a:endParaRPr lang="ru-RU" sz="1400" b="1" dirty="0">
            <a:latin typeface="Franklin Gothic Medium" pitchFamily="34" charset="0"/>
          </a:endParaRPr>
        </a:p>
      </dgm:t>
    </dgm:pt>
    <dgm:pt modelId="{1A6B7B20-D9DF-4150-8C64-F351376460BF}" type="parTrans" cxnId="{7E8EFD25-36D3-4230-8068-F544BD9D7EAE}">
      <dgm:prSet/>
      <dgm:spPr/>
      <dgm:t>
        <a:bodyPr/>
        <a:lstStyle/>
        <a:p>
          <a:endParaRPr lang="ru-RU"/>
        </a:p>
      </dgm:t>
    </dgm:pt>
    <dgm:pt modelId="{8F086AB4-6E1E-4E1F-9CD7-95E87E1A6381}" type="sibTrans" cxnId="{7E8EFD25-36D3-4230-8068-F544BD9D7EAE}">
      <dgm:prSet/>
      <dgm:spPr/>
      <dgm:t>
        <a:bodyPr/>
        <a:lstStyle/>
        <a:p>
          <a:endParaRPr lang="ru-RU"/>
        </a:p>
      </dgm:t>
    </dgm:pt>
    <dgm:pt modelId="{E45B7CE7-1C78-4F73-ADFD-F11AB82E9492}">
      <dgm:prSet custT="1"/>
      <dgm:spPr/>
      <dgm:t>
        <a:bodyPr/>
        <a:lstStyle/>
        <a:p>
          <a:r>
            <a:rPr lang="ru-RU" sz="1700" b="1" dirty="0" smtClean="0">
              <a:latin typeface="Franklin Gothic Medium" pitchFamily="34" charset="0"/>
            </a:rPr>
            <a:t>«</a:t>
          </a:r>
          <a:r>
            <a:rPr lang="ru-RU" sz="1400" b="1" dirty="0" smtClean="0">
              <a:latin typeface="Franklin Gothic Medium" pitchFamily="34" charset="0"/>
            </a:rPr>
            <a:t>Доступность» решений для понимания</a:t>
          </a:r>
          <a:endParaRPr lang="ru-RU" sz="1400" b="1" dirty="0">
            <a:latin typeface="Franklin Gothic Medium" pitchFamily="34" charset="0"/>
          </a:endParaRPr>
        </a:p>
      </dgm:t>
    </dgm:pt>
    <dgm:pt modelId="{1D19129D-6489-4131-9130-E04B225F45D2}" type="parTrans" cxnId="{A895F55F-A83C-4AAC-85FA-F083CAE32F0E}">
      <dgm:prSet/>
      <dgm:spPr/>
      <dgm:t>
        <a:bodyPr/>
        <a:lstStyle/>
        <a:p>
          <a:endParaRPr lang="ru-RU"/>
        </a:p>
      </dgm:t>
    </dgm:pt>
    <dgm:pt modelId="{B937889E-54E1-4705-8CCC-370F90A2371D}" type="sibTrans" cxnId="{A895F55F-A83C-4AAC-85FA-F083CAE32F0E}">
      <dgm:prSet/>
      <dgm:spPr/>
      <dgm:t>
        <a:bodyPr/>
        <a:lstStyle/>
        <a:p>
          <a:endParaRPr lang="ru-RU"/>
        </a:p>
      </dgm:t>
    </dgm:pt>
    <dgm:pt modelId="{410EEE22-6AF1-4EB2-8CB6-64BA62B40181}">
      <dgm:prSet custT="1"/>
      <dgm:spPr/>
      <dgm:t>
        <a:bodyPr/>
        <a:lstStyle/>
        <a:p>
          <a:r>
            <a:rPr lang="ru-RU" sz="1400" b="1" dirty="0" smtClean="0">
              <a:latin typeface="Franklin Gothic Medium" pitchFamily="34" charset="0"/>
            </a:rPr>
            <a:t>Развитие каждой ЮКА через имеющиеся «точки роста»</a:t>
          </a:r>
          <a:endParaRPr lang="ru-RU" sz="1400" b="1" dirty="0">
            <a:latin typeface="Franklin Gothic Medium" pitchFamily="34" charset="0"/>
          </a:endParaRPr>
        </a:p>
      </dgm:t>
    </dgm:pt>
    <dgm:pt modelId="{9DC21AD8-1D21-4310-94B6-14185B4234D1}" type="parTrans" cxnId="{561699CF-B913-4925-8DFB-B393C78530FD}">
      <dgm:prSet/>
      <dgm:spPr/>
      <dgm:t>
        <a:bodyPr/>
        <a:lstStyle/>
        <a:p>
          <a:endParaRPr lang="ru-RU"/>
        </a:p>
      </dgm:t>
    </dgm:pt>
    <dgm:pt modelId="{13C16AF0-83A9-4FCC-A0CC-B3DBDC4329CF}" type="sibTrans" cxnId="{561699CF-B913-4925-8DFB-B393C78530FD}">
      <dgm:prSet/>
      <dgm:spPr/>
      <dgm:t>
        <a:bodyPr/>
        <a:lstStyle/>
        <a:p>
          <a:endParaRPr lang="ru-RU"/>
        </a:p>
      </dgm:t>
    </dgm:pt>
    <dgm:pt modelId="{8BFF3DD4-6723-40C9-8FF2-8A4D430FF095}" type="pres">
      <dgm:prSet presAssocID="{CFF3EBD4-E9E0-4E25-9439-C790F79C602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201C14-AF9E-4DA9-B881-3356CCEC1400}" type="pres">
      <dgm:prSet presAssocID="{CFF3EBD4-E9E0-4E25-9439-C790F79C6026}" presName="fgShape" presStyleLbl="fgShp" presStyleIdx="0" presStyleCnt="1" custScaleY="61768" custLinFactNeighborX="219" custLinFactNeighborY="46629"/>
      <dgm:spPr/>
      <dgm:t>
        <a:bodyPr/>
        <a:lstStyle/>
        <a:p>
          <a:endParaRPr lang="ru-RU"/>
        </a:p>
      </dgm:t>
    </dgm:pt>
    <dgm:pt modelId="{9215387A-6D3D-4820-B1A0-4E255E191685}" type="pres">
      <dgm:prSet presAssocID="{CFF3EBD4-E9E0-4E25-9439-C790F79C6026}" presName="linComp" presStyleCnt="0"/>
      <dgm:spPr/>
      <dgm:t>
        <a:bodyPr/>
        <a:lstStyle/>
        <a:p>
          <a:endParaRPr lang="ru-RU"/>
        </a:p>
      </dgm:t>
    </dgm:pt>
    <dgm:pt modelId="{09946EB3-A5CC-4B88-94A1-D33A6EE74C56}" type="pres">
      <dgm:prSet presAssocID="{906BBDE4-3ADD-4A39-877F-46A8EDE71780}" presName="compNode" presStyleCnt="0"/>
      <dgm:spPr/>
      <dgm:t>
        <a:bodyPr/>
        <a:lstStyle/>
        <a:p>
          <a:endParaRPr lang="ru-RU"/>
        </a:p>
      </dgm:t>
    </dgm:pt>
    <dgm:pt modelId="{6D80E603-E4A5-4524-801B-E9CF91625FCE}" type="pres">
      <dgm:prSet presAssocID="{906BBDE4-3ADD-4A39-877F-46A8EDE71780}" presName="bkgdShape" presStyleLbl="node1" presStyleIdx="0" presStyleCnt="5"/>
      <dgm:spPr/>
      <dgm:t>
        <a:bodyPr/>
        <a:lstStyle/>
        <a:p>
          <a:endParaRPr lang="ru-RU"/>
        </a:p>
      </dgm:t>
    </dgm:pt>
    <dgm:pt modelId="{36EED60F-B927-4EA6-8722-A9D1A523DF42}" type="pres">
      <dgm:prSet presAssocID="{906BBDE4-3ADD-4A39-877F-46A8EDE71780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2DE67D-E8E8-44BC-A00A-F569EFACE6CA}" type="pres">
      <dgm:prSet presAssocID="{906BBDE4-3ADD-4A39-877F-46A8EDE71780}" presName="invisiNode" presStyleLbl="node1" presStyleIdx="0" presStyleCnt="5"/>
      <dgm:spPr/>
      <dgm:t>
        <a:bodyPr/>
        <a:lstStyle/>
        <a:p>
          <a:endParaRPr lang="ru-RU"/>
        </a:p>
      </dgm:t>
    </dgm:pt>
    <dgm:pt modelId="{020445A2-B35B-425F-AED4-D2A17525FB90}" type="pres">
      <dgm:prSet presAssocID="{906BBDE4-3ADD-4A39-877F-46A8EDE71780}" presName="imagNode" presStyleLbl="fgImgPlace1" presStyleIdx="0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0F9E5C0-B62C-4532-9BDB-AD44E262A0C2}" type="pres">
      <dgm:prSet presAssocID="{BE0C305A-DD89-40B2-8103-F432E74CE67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C4F46CC-4266-48FB-A8AC-3D49C787EDFD}" type="pres">
      <dgm:prSet presAssocID="{70314B5E-DC3F-436A-8C4E-699F4BC968F1}" presName="compNode" presStyleCnt="0"/>
      <dgm:spPr/>
      <dgm:t>
        <a:bodyPr/>
        <a:lstStyle/>
        <a:p>
          <a:endParaRPr lang="ru-RU"/>
        </a:p>
      </dgm:t>
    </dgm:pt>
    <dgm:pt modelId="{4EE35E1C-75D1-4450-AA50-800668DC2D4D}" type="pres">
      <dgm:prSet presAssocID="{70314B5E-DC3F-436A-8C4E-699F4BC968F1}" presName="bkgdShape" presStyleLbl="node1" presStyleIdx="1" presStyleCnt="5"/>
      <dgm:spPr/>
      <dgm:t>
        <a:bodyPr/>
        <a:lstStyle/>
        <a:p>
          <a:endParaRPr lang="ru-RU"/>
        </a:p>
      </dgm:t>
    </dgm:pt>
    <dgm:pt modelId="{C77617DE-288A-4FF5-AE87-BE6F90273563}" type="pres">
      <dgm:prSet presAssocID="{70314B5E-DC3F-436A-8C4E-699F4BC968F1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34ABBC-C3E1-4FC6-9158-F97F07970139}" type="pres">
      <dgm:prSet presAssocID="{70314B5E-DC3F-436A-8C4E-699F4BC968F1}" presName="invisiNode" presStyleLbl="node1" presStyleIdx="1" presStyleCnt="5"/>
      <dgm:spPr/>
      <dgm:t>
        <a:bodyPr/>
        <a:lstStyle/>
        <a:p>
          <a:endParaRPr lang="ru-RU"/>
        </a:p>
      </dgm:t>
    </dgm:pt>
    <dgm:pt modelId="{552BACF8-BDAE-4E3E-97C6-4A50F33157D5}" type="pres">
      <dgm:prSet presAssocID="{70314B5E-DC3F-436A-8C4E-699F4BC968F1}" presName="imagNode" presStyleLbl="fgImgPlace1" presStyleIdx="1" presStyleCnt="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564E431-B775-41BC-B5C2-913EA8ABA0E2}" type="pres">
      <dgm:prSet presAssocID="{73403AEB-129F-4918-B797-E07496116BC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884AC12-4CF9-45E0-8901-972A4875E0F9}" type="pres">
      <dgm:prSet presAssocID="{E45DF559-C33C-451F-B960-4A2DE5A6D310}" presName="compNode" presStyleCnt="0"/>
      <dgm:spPr/>
      <dgm:t>
        <a:bodyPr/>
        <a:lstStyle/>
        <a:p>
          <a:endParaRPr lang="ru-RU"/>
        </a:p>
      </dgm:t>
    </dgm:pt>
    <dgm:pt modelId="{38D11FD1-9007-4541-A98A-5E41E2DE0BEA}" type="pres">
      <dgm:prSet presAssocID="{E45DF559-C33C-451F-B960-4A2DE5A6D310}" presName="bkgdShape" presStyleLbl="node1" presStyleIdx="2" presStyleCnt="5" custScaleX="98711"/>
      <dgm:spPr/>
      <dgm:t>
        <a:bodyPr/>
        <a:lstStyle/>
        <a:p>
          <a:endParaRPr lang="ru-RU"/>
        </a:p>
      </dgm:t>
    </dgm:pt>
    <dgm:pt modelId="{F147C62D-E859-4E9F-9B75-D69B593475F9}" type="pres">
      <dgm:prSet presAssocID="{E45DF559-C33C-451F-B960-4A2DE5A6D310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362221-BBB9-4FDC-8E84-DA83163CD795}" type="pres">
      <dgm:prSet presAssocID="{E45DF559-C33C-451F-B960-4A2DE5A6D310}" presName="invisiNode" presStyleLbl="node1" presStyleIdx="2" presStyleCnt="5"/>
      <dgm:spPr/>
      <dgm:t>
        <a:bodyPr/>
        <a:lstStyle/>
        <a:p>
          <a:endParaRPr lang="ru-RU"/>
        </a:p>
      </dgm:t>
    </dgm:pt>
    <dgm:pt modelId="{D50EEBD2-9C84-4B3A-BF61-B29EB364D85C}" type="pres">
      <dgm:prSet presAssocID="{E45DF559-C33C-451F-B960-4A2DE5A6D310}" presName="imagNode" presStyleLbl="fgImgPlace1" presStyleIdx="2" presStyleCnt="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1BCCEE0-CF7A-4A0B-A1AC-D466C618EDC7}" type="pres">
      <dgm:prSet presAssocID="{8F086AB4-6E1E-4E1F-9CD7-95E87E1A638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1F4683F-B6F8-4DC8-87C2-B56B9B09AE2B}" type="pres">
      <dgm:prSet presAssocID="{E45B7CE7-1C78-4F73-ADFD-F11AB82E9492}" presName="compNode" presStyleCnt="0"/>
      <dgm:spPr/>
      <dgm:t>
        <a:bodyPr/>
        <a:lstStyle/>
        <a:p>
          <a:endParaRPr lang="ru-RU"/>
        </a:p>
      </dgm:t>
    </dgm:pt>
    <dgm:pt modelId="{CB785305-BB0E-4C8A-AAD8-52EEC6AB097C}" type="pres">
      <dgm:prSet presAssocID="{E45B7CE7-1C78-4F73-ADFD-F11AB82E9492}" presName="bkgdShape" presStyleLbl="node1" presStyleIdx="3" presStyleCnt="5"/>
      <dgm:spPr/>
      <dgm:t>
        <a:bodyPr/>
        <a:lstStyle/>
        <a:p>
          <a:endParaRPr lang="ru-RU"/>
        </a:p>
      </dgm:t>
    </dgm:pt>
    <dgm:pt modelId="{3A1B62E0-6815-4F17-819B-A45E199A92C0}" type="pres">
      <dgm:prSet presAssocID="{E45B7CE7-1C78-4F73-ADFD-F11AB82E9492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FCA628-A080-480D-A60B-BC7D62DF1088}" type="pres">
      <dgm:prSet presAssocID="{E45B7CE7-1C78-4F73-ADFD-F11AB82E9492}" presName="invisiNode" presStyleLbl="node1" presStyleIdx="3" presStyleCnt="5"/>
      <dgm:spPr/>
      <dgm:t>
        <a:bodyPr/>
        <a:lstStyle/>
        <a:p>
          <a:endParaRPr lang="ru-RU"/>
        </a:p>
      </dgm:t>
    </dgm:pt>
    <dgm:pt modelId="{42E78A67-C98B-4CC7-9B70-6C3A1DFA3BB3}" type="pres">
      <dgm:prSet presAssocID="{E45B7CE7-1C78-4F73-ADFD-F11AB82E9492}" presName="imagNode" presStyleLbl="fgImgPlace1" presStyleIdx="3" presStyleCnt="5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1433D98-A9F8-4163-A899-BA326107D789}" type="pres">
      <dgm:prSet presAssocID="{B937889E-54E1-4705-8CCC-370F90A2371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D11762D-221F-4A89-A317-95942842E014}" type="pres">
      <dgm:prSet presAssocID="{410EEE22-6AF1-4EB2-8CB6-64BA62B40181}" presName="compNode" presStyleCnt="0"/>
      <dgm:spPr/>
      <dgm:t>
        <a:bodyPr/>
        <a:lstStyle/>
        <a:p>
          <a:endParaRPr lang="ru-RU"/>
        </a:p>
      </dgm:t>
    </dgm:pt>
    <dgm:pt modelId="{D2293BE7-61F1-4133-AFEF-67A9962B62DA}" type="pres">
      <dgm:prSet presAssocID="{410EEE22-6AF1-4EB2-8CB6-64BA62B40181}" presName="bkgdShape" presStyleLbl="node1" presStyleIdx="4" presStyleCnt="5"/>
      <dgm:spPr/>
      <dgm:t>
        <a:bodyPr/>
        <a:lstStyle/>
        <a:p>
          <a:endParaRPr lang="ru-RU"/>
        </a:p>
      </dgm:t>
    </dgm:pt>
    <dgm:pt modelId="{053A0F0E-ED15-4EC6-B056-71BC312AE380}" type="pres">
      <dgm:prSet presAssocID="{410EEE22-6AF1-4EB2-8CB6-64BA62B40181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DE400A-2555-45CB-B46B-22B6538E9993}" type="pres">
      <dgm:prSet presAssocID="{410EEE22-6AF1-4EB2-8CB6-64BA62B40181}" presName="invisiNode" presStyleLbl="node1" presStyleIdx="4" presStyleCnt="5"/>
      <dgm:spPr/>
      <dgm:t>
        <a:bodyPr/>
        <a:lstStyle/>
        <a:p>
          <a:endParaRPr lang="ru-RU"/>
        </a:p>
      </dgm:t>
    </dgm:pt>
    <dgm:pt modelId="{5C3009A7-16B9-4880-AFC9-C89991BE5FFD}" type="pres">
      <dgm:prSet presAssocID="{410EEE22-6AF1-4EB2-8CB6-64BA62B40181}" presName="imagNode" presStyleLbl="fgImgPlace1" presStyleIdx="4" presStyleCnt="5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78236517-CD5A-40FF-B4F7-7C8F771B31C4}" type="presOf" srcId="{73403AEB-129F-4918-B797-E07496116BC1}" destId="{7564E431-B775-41BC-B5C2-913EA8ABA0E2}" srcOrd="0" destOrd="0" presId="urn:microsoft.com/office/officeart/2005/8/layout/hList7"/>
    <dgm:cxn modelId="{AEDA5E7C-D5C2-4799-B63F-C96F7BFB92A8}" type="presOf" srcId="{CFF3EBD4-E9E0-4E25-9439-C790F79C6026}" destId="{8BFF3DD4-6723-40C9-8FF2-8A4D430FF095}" srcOrd="0" destOrd="0" presId="urn:microsoft.com/office/officeart/2005/8/layout/hList7"/>
    <dgm:cxn modelId="{DA4E6C59-8F5B-4F70-A2CF-3972DE655CBE}" type="presOf" srcId="{E45DF559-C33C-451F-B960-4A2DE5A6D310}" destId="{38D11FD1-9007-4541-A98A-5E41E2DE0BEA}" srcOrd="0" destOrd="0" presId="urn:microsoft.com/office/officeart/2005/8/layout/hList7"/>
    <dgm:cxn modelId="{7A2F3D74-8DE3-4C3A-B636-D65194C2A8EF}" type="presOf" srcId="{E45B7CE7-1C78-4F73-ADFD-F11AB82E9492}" destId="{CB785305-BB0E-4C8A-AAD8-52EEC6AB097C}" srcOrd="0" destOrd="0" presId="urn:microsoft.com/office/officeart/2005/8/layout/hList7"/>
    <dgm:cxn modelId="{2C9A088B-6BE6-45C5-B6EE-B07E64AB57CD}" type="presOf" srcId="{E45B7CE7-1C78-4F73-ADFD-F11AB82E9492}" destId="{3A1B62E0-6815-4F17-819B-A45E199A92C0}" srcOrd="1" destOrd="0" presId="urn:microsoft.com/office/officeart/2005/8/layout/hList7"/>
    <dgm:cxn modelId="{A895F55F-A83C-4AAC-85FA-F083CAE32F0E}" srcId="{CFF3EBD4-E9E0-4E25-9439-C790F79C6026}" destId="{E45B7CE7-1C78-4F73-ADFD-F11AB82E9492}" srcOrd="3" destOrd="0" parTransId="{1D19129D-6489-4131-9130-E04B225F45D2}" sibTransId="{B937889E-54E1-4705-8CCC-370F90A2371D}"/>
    <dgm:cxn modelId="{2F1E734F-9A3C-4BB9-867C-F1035B900602}" type="presOf" srcId="{410EEE22-6AF1-4EB2-8CB6-64BA62B40181}" destId="{D2293BE7-61F1-4133-AFEF-67A9962B62DA}" srcOrd="0" destOrd="0" presId="urn:microsoft.com/office/officeart/2005/8/layout/hList7"/>
    <dgm:cxn modelId="{ED10F273-6E2A-4F94-86FF-2935848FD457}" type="presOf" srcId="{906BBDE4-3ADD-4A39-877F-46A8EDE71780}" destId="{36EED60F-B927-4EA6-8722-A9D1A523DF42}" srcOrd="1" destOrd="0" presId="urn:microsoft.com/office/officeart/2005/8/layout/hList7"/>
    <dgm:cxn modelId="{A74DE744-06EA-49A3-8DA1-A03132535DC0}" type="presOf" srcId="{410EEE22-6AF1-4EB2-8CB6-64BA62B40181}" destId="{053A0F0E-ED15-4EC6-B056-71BC312AE380}" srcOrd="1" destOrd="0" presId="urn:microsoft.com/office/officeart/2005/8/layout/hList7"/>
    <dgm:cxn modelId="{7E8EFD25-36D3-4230-8068-F544BD9D7EAE}" srcId="{CFF3EBD4-E9E0-4E25-9439-C790F79C6026}" destId="{E45DF559-C33C-451F-B960-4A2DE5A6D310}" srcOrd="2" destOrd="0" parTransId="{1A6B7B20-D9DF-4150-8C64-F351376460BF}" sibTransId="{8F086AB4-6E1E-4E1F-9CD7-95E87E1A6381}"/>
    <dgm:cxn modelId="{246F998B-80A6-4897-8AE7-A549A9313913}" srcId="{CFF3EBD4-E9E0-4E25-9439-C790F79C6026}" destId="{70314B5E-DC3F-436A-8C4E-699F4BC968F1}" srcOrd="1" destOrd="0" parTransId="{3CE0078B-7E77-407D-8D80-D386E0FD8F57}" sibTransId="{73403AEB-129F-4918-B797-E07496116BC1}"/>
    <dgm:cxn modelId="{9A44A741-5FDB-4BFC-A251-EA7D628C3740}" srcId="{CFF3EBD4-E9E0-4E25-9439-C790F79C6026}" destId="{906BBDE4-3ADD-4A39-877F-46A8EDE71780}" srcOrd="0" destOrd="0" parTransId="{51E0A23B-2003-461B-929F-73C030A6D414}" sibTransId="{BE0C305A-DD89-40B2-8103-F432E74CE676}"/>
    <dgm:cxn modelId="{561699CF-B913-4925-8DFB-B393C78530FD}" srcId="{CFF3EBD4-E9E0-4E25-9439-C790F79C6026}" destId="{410EEE22-6AF1-4EB2-8CB6-64BA62B40181}" srcOrd="4" destOrd="0" parTransId="{9DC21AD8-1D21-4310-94B6-14185B4234D1}" sibTransId="{13C16AF0-83A9-4FCC-A0CC-B3DBDC4329CF}"/>
    <dgm:cxn modelId="{23E29B82-AF21-4B49-AF5A-EF92A4AC5A59}" type="presOf" srcId="{70314B5E-DC3F-436A-8C4E-699F4BC968F1}" destId="{C77617DE-288A-4FF5-AE87-BE6F90273563}" srcOrd="1" destOrd="0" presId="urn:microsoft.com/office/officeart/2005/8/layout/hList7"/>
    <dgm:cxn modelId="{422FACC7-9CA4-49D6-B2E8-89D4ED1C7A07}" type="presOf" srcId="{8F086AB4-6E1E-4E1F-9CD7-95E87E1A6381}" destId="{71BCCEE0-CF7A-4A0B-A1AC-D466C618EDC7}" srcOrd="0" destOrd="0" presId="urn:microsoft.com/office/officeart/2005/8/layout/hList7"/>
    <dgm:cxn modelId="{13EE9A4A-A2AA-4FA9-AD8D-91A40C45B9B3}" type="presOf" srcId="{BE0C305A-DD89-40B2-8103-F432E74CE676}" destId="{70F9E5C0-B62C-4532-9BDB-AD44E262A0C2}" srcOrd="0" destOrd="0" presId="urn:microsoft.com/office/officeart/2005/8/layout/hList7"/>
    <dgm:cxn modelId="{CDBBB896-77C2-4BF2-9859-4FCF06BBF308}" type="presOf" srcId="{B937889E-54E1-4705-8CCC-370F90A2371D}" destId="{01433D98-A9F8-4163-A899-BA326107D789}" srcOrd="0" destOrd="0" presId="urn:microsoft.com/office/officeart/2005/8/layout/hList7"/>
    <dgm:cxn modelId="{24B92987-4CF1-4804-B8A2-A9FFB17006D2}" type="presOf" srcId="{E45DF559-C33C-451F-B960-4A2DE5A6D310}" destId="{F147C62D-E859-4E9F-9B75-D69B593475F9}" srcOrd="1" destOrd="0" presId="urn:microsoft.com/office/officeart/2005/8/layout/hList7"/>
    <dgm:cxn modelId="{1D0849C2-A494-4327-8EDA-EEDD63686FC5}" type="presOf" srcId="{70314B5E-DC3F-436A-8C4E-699F4BC968F1}" destId="{4EE35E1C-75D1-4450-AA50-800668DC2D4D}" srcOrd="0" destOrd="0" presId="urn:microsoft.com/office/officeart/2005/8/layout/hList7"/>
    <dgm:cxn modelId="{4016C521-A42C-472D-98DE-582B6F8E4919}" type="presOf" srcId="{906BBDE4-3ADD-4A39-877F-46A8EDE71780}" destId="{6D80E603-E4A5-4524-801B-E9CF91625FCE}" srcOrd="0" destOrd="0" presId="urn:microsoft.com/office/officeart/2005/8/layout/hList7"/>
    <dgm:cxn modelId="{D44AFC1B-00F7-4583-A998-533769779FAD}" type="presParOf" srcId="{8BFF3DD4-6723-40C9-8FF2-8A4D430FF095}" destId="{43201C14-AF9E-4DA9-B881-3356CCEC1400}" srcOrd="0" destOrd="0" presId="urn:microsoft.com/office/officeart/2005/8/layout/hList7"/>
    <dgm:cxn modelId="{35D6B149-6771-44BD-8334-2A9B26E9504B}" type="presParOf" srcId="{8BFF3DD4-6723-40C9-8FF2-8A4D430FF095}" destId="{9215387A-6D3D-4820-B1A0-4E255E191685}" srcOrd="1" destOrd="0" presId="urn:microsoft.com/office/officeart/2005/8/layout/hList7"/>
    <dgm:cxn modelId="{32EDFB0D-0BB2-4420-B45F-D1043D77360D}" type="presParOf" srcId="{9215387A-6D3D-4820-B1A0-4E255E191685}" destId="{09946EB3-A5CC-4B88-94A1-D33A6EE74C56}" srcOrd="0" destOrd="0" presId="urn:microsoft.com/office/officeart/2005/8/layout/hList7"/>
    <dgm:cxn modelId="{32D8FCE2-F46A-43CA-BC42-39A0623C7174}" type="presParOf" srcId="{09946EB3-A5CC-4B88-94A1-D33A6EE74C56}" destId="{6D80E603-E4A5-4524-801B-E9CF91625FCE}" srcOrd="0" destOrd="0" presId="urn:microsoft.com/office/officeart/2005/8/layout/hList7"/>
    <dgm:cxn modelId="{8CF7DBE5-5B2F-47F2-B95E-41E5F7D2675E}" type="presParOf" srcId="{09946EB3-A5CC-4B88-94A1-D33A6EE74C56}" destId="{36EED60F-B927-4EA6-8722-A9D1A523DF42}" srcOrd="1" destOrd="0" presId="urn:microsoft.com/office/officeart/2005/8/layout/hList7"/>
    <dgm:cxn modelId="{821421AF-722A-4C50-8DD8-586C6B94695F}" type="presParOf" srcId="{09946EB3-A5CC-4B88-94A1-D33A6EE74C56}" destId="{512DE67D-E8E8-44BC-A00A-F569EFACE6CA}" srcOrd="2" destOrd="0" presId="urn:microsoft.com/office/officeart/2005/8/layout/hList7"/>
    <dgm:cxn modelId="{188C865D-9AF5-49B0-A3A2-CE085EE48EF3}" type="presParOf" srcId="{09946EB3-A5CC-4B88-94A1-D33A6EE74C56}" destId="{020445A2-B35B-425F-AED4-D2A17525FB90}" srcOrd="3" destOrd="0" presId="urn:microsoft.com/office/officeart/2005/8/layout/hList7"/>
    <dgm:cxn modelId="{83C940D8-9E2C-4C7F-9E2E-3A3B5912192C}" type="presParOf" srcId="{9215387A-6D3D-4820-B1A0-4E255E191685}" destId="{70F9E5C0-B62C-4532-9BDB-AD44E262A0C2}" srcOrd="1" destOrd="0" presId="urn:microsoft.com/office/officeart/2005/8/layout/hList7"/>
    <dgm:cxn modelId="{C12B92C0-FCF5-4B81-91EE-5559AD18FA79}" type="presParOf" srcId="{9215387A-6D3D-4820-B1A0-4E255E191685}" destId="{5C4F46CC-4266-48FB-A8AC-3D49C787EDFD}" srcOrd="2" destOrd="0" presId="urn:microsoft.com/office/officeart/2005/8/layout/hList7"/>
    <dgm:cxn modelId="{A890F6CB-9A84-4B1D-B1A8-F5A3EC5AE87E}" type="presParOf" srcId="{5C4F46CC-4266-48FB-A8AC-3D49C787EDFD}" destId="{4EE35E1C-75D1-4450-AA50-800668DC2D4D}" srcOrd="0" destOrd="0" presId="urn:microsoft.com/office/officeart/2005/8/layout/hList7"/>
    <dgm:cxn modelId="{43DEDC03-0B31-45E7-9ED6-2D3A4EB92230}" type="presParOf" srcId="{5C4F46CC-4266-48FB-A8AC-3D49C787EDFD}" destId="{C77617DE-288A-4FF5-AE87-BE6F90273563}" srcOrd="1" destOrd="0" presId="urn:microsoft.com/office/officeart/2005/8/layout/hList7"/>
    <dgm:cxn modelId="{4987F963-50C9-4BE6-86E8-20FC5668177F}" type="presParOf" srcId="{5C4F46CC-4266-48FB-A8AC-3D49C787EDFD}" destId="{EE34ABBC-C3E1-4FC6-9158-F97F07970139}" srcOrd="2" destOrd="0" presId="urn:microsoft.com/office/officeart/2005/8/layout/hList7"/>
    <dgm:cxn modelId="{E82A8E97-7662-4C04-9B66-5227877E393A}" type="presParOf" srcId="{5C4F46CC-4266-48FB-A8AC-3D49C787EDFD}" destId="{552BACF8-BDAE-4E3E-97C6-4A50F33157D5}" srcOrd="3" destOrd="0" presId="urn:microsoft.com/office/officeart/2005/8/layout/hList7"/>
    <dgm:cxn modelId="{86235F22-0DDE-4DEB-93F1-22BF300DA7CB}" type="presParOf" srcId="{9215387A-6D3D-4820-B1A0-4E255E191685}" destId="{7564E431-B775-41BC-B5C2-913EA8ABA0E2}" srcOrd="3" destOrd="0" presId="urn:microsoft.com/office/officeart/2005/8/layout/hList7"/>
    <dgm:cxn modelId="{3D55EE12-59DE-4A01-9FEA-41C2479E61E4}" type="presParOf" srcId="{9215387A-6D3D-4820-B1A0-4E255E191685}" destId="{3884AC12-4CF9-45E0-8901-972A4875E0F9}" srcOrd="4" destOrd="0" presId="urn:microsoft.com/office/officeart/2005/8/layout/hList7"/>
    <dgm:cxn modelId="{3884B76C-A3CF-4234-9808-9A4E3397F0A4}" type="presParOf" srcId="{3884AC12-4CF9-45E0-8901-972A4875E0F9}" destId="{38D11FD1-9007-4541-A98A-5E41E2DE0BEA}" srcOrd="0" destOrd="0" presId="urn:microsoft.com/office/officeart/2005/8/layout/hList7"/>
    <dgm:cxn modelId="{2FB79148-764E-47DF-BA93-1CBA21FC57AD}" type="presParOf" srcId="{3884AC12-4CF9-45E0-8901-972A4875E0F9}" destId="{F147C62D-E859-4E9F-9B75-D69B593475F9}" srcOrd="1" destOrd="0" presId="urn:microsoft.com/office/officeart/2005/8/layout/hList7"/>
    <dgm:cxn modelId="{9FCA6201-3F94-4309-942F-691930359A8A}" type="presParOf" srcId="{3884AC12-4CF9-45E0-8901-972A4875E0F9}" destId="{D2362221-BBB9-4FDC-8E84-DA83163CD795}" srcOrd="2" destOrd="0" presId="urn:microsoft.com/office/officeart/2005/8/layout/hList7"/>
    <dgm:cxn modelId="{FCFC87A5-9300-4F6E-A7F4-2AFC0511A78B}" type="presParOf" srcId="{3884AC12-4CF9-45E0-8901-972A4875E0F9}" destId="{D50EEBD2-9C84-4B3A-BF61-B29EB364D85C}" srcOrd="3" destOrd="0" presId="urn:microsoft.com/office/officeart/2005/8/layout/hList7"/>
    <dgm:cxn modelId="{4F7F28B1-CDB3-4CF2-9504-4BE88D57E8EF}" type="presParOf" srcId="{9215387A-6D3D-4820-B1A0-4E255E191685}" destId="{71BCCEE0-CF7A-4A0B-A1AC-D466C618EDC7}" srcOrd="5" destOrd="0" presId="urn:microsoft.com/office/officeart/2005/8/layout/hList7"/>
    <dgm:cxn modelId="{BF3B22AC-2251-47BD-A9D6-9065ABD5E300}" type="presParOf" srcId="{9215387A-6D3D-4820-B1A0-4E255E191685}" destId="{81F4683F-B6F8-4DC8-87C2-B56B9B09AE2B}" srcOrd="6" destOrd="0" presId="urn:microsoft.com/office/officeart/2005/8/layout/hList7"/>
    <dgm:cxn modelId="{B9F9B1B9-466C-4930-A632-0273FBFE04A5}" type="presParOf" srcId="{81F4683F-B6F8-4DC8-87C2-B56B9B09AE2B}" destId="{CB785305-BB0E-4C8A-AAD8-52EEC6AB097C}" srcOrd="0" destOrd="0" presId="urn:microsoft.com/office/officeart/2005/8/layout/hList7"/>
    <dgm:cxn modelId="{352F5DBC-9D7C-4F31-B203-64819EF62E5E}" type="presParOf" srcId="{81F4683F-B6F8-4DC8-87C2-B56B9B09AE2B}" destId="{3A1B62E0-6815-4F17-819B-A45E199A92C0}" srcOrd="1" destOrd="0" presId="urn:microsoft.com/office/officeart/2005/8/layout/hList7"/>
    <dgm:cxn modelId="{3507F90F-9255-4A78-AFEB-35153DB9DAB9}" type="presParOf" srcId="{81F4683F-B6F8-4DC8-87C2-B56B9B09AE2B}" destId="{ACFCA628-A080-480D-A60B-BC7D62DF1088}" srcOrd="2" destOrd="0" presId="urn:microsoft.com/office/officeart/2005/8/layout/hList7"/>
    <dgm:cxn modelId="{809C3794-8038-4A2F-893B-255FE60F03BD}" type="presParOf" srcId="{81F4683F-B6F8-4DC8-87C2-B56B9B09AE2B}" destId="{42E78A67-C98B-4CC7-9B70-6C3A1DFA3BB3}" srcOrd="3" destOrd="0" presId="urn:microsoft.com/office/officeart/2005/8/layout/hList7"/>
    <dgm:cxn modelId="{540457D6-DEE3-4AC1-A386-B510C12F8C21}" type="presParOf" srcId="{9215387A-6D3D-4820-B1A0-4E255E191685}" destId="{01433D98-A9F8-4163-A899-BA326107D789}" srcOrd="7" destOrd="0" presId="urn:microsoft.com/office/officeart/2005/8/layout/hList7"/>
    <dgm:cxn modelId="{7066F7B4-F0B9-4EA2-A622-36DC57300D01}" type="presParOf" srcId="{9215387A-6D3D-4820-B1A0-4E255E191685}" destId="{9D11762D-221F-4A89-A317-95942842E014}" srcOrd="8" destOrd="0" presId="urn:microsoft.com/office/officeart/2005/8/layout/hList7"/>
    <dgm:cxn modelId="{CC9A1464-D33F-463E-8EBF-B24B9D60E498}" type="presParOf" srcId="{9D11762D-221F-4A89-A317-95942842E014}" destId="{D2293BE7-61F1-4133-AFEF-67A9962B62DA}" srcOrd="0" destOrd="0" presId="urn:microsoft.com/office/officeart/2005/8/layout/hList7"/>
    <dgm:cxn modelId="{C32A6702-807A-4F13-B008-4B6FDDD2B09E}" type="presParOf" srcId="{9D11762D-221F-4A89-A317-95942842E014}" destId="{053A0F0E-ED15-4EC6-B056-71BC312AE380}" srcOrd="1" destOrd="0" presId="urn:microsoft.com/office/officeart/2005/8/layout/hList7"/>
    <dgm:cxn modelId="{CFD86C02-A62B-413F-9B76-ABFB0E0E3413}" type="presParOf" srcId="{9D11762D-221F-4A89-A317-95942842E014}" destId="{06DE400A-2555-45CB-B46B-22B6538E9993}" srcOrd="2" destOrd="0" presId="urn:microsoft.com/office/officeart/2005/8/layout/hList7"/>
    <dgm:cxn modelId="{FF011596-64AC-479A-A961-2B50B333341F}" type="presParOf" srcId="{9D11762D-221F-4A89-A317-95942842E014}" destId="{5C3009A7-16B9-4880-AFC9-C89991BE5FFD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80E603-E4A5-4524-801B-E9CF91625FCE}">
      <dsp:nvSpPr>
        <dsp:cNvPr id="0" name=""/>
        <dsp:cNvSpPr/>
      </dsp:nvSpPr>
      <dsp:spPr>
        <a:xfrm>
          <a:off x="102" y="0"/>
          <a:ext cx="1677807" cy="499255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Franklin Gothic Medium" pitchFamily="34" charset="0"/>
            </a:rPr>
            <a:t>Индивидуальный поиск уникальности каждой из ЮКА</a:t>
          </a:r>
          <a:endParaRPr lang="ru-RU" sz="1400" kern="1200" dirty="0">
            <a:latin typeface="Franklin Gothic Medium" pitchFamily="34" charset="0"/>
          </a:endParaRPr>
        </a:p>
      </dsp:txBody>
      <dsp:txXfrm>
        <a:off x="102" y="1997022"/>
        <a:ext cx="1677807" cy="1997022"/>
      </dsp:txXfrm>
    </dsp:sp>
    <dsp:sp modelId="{020445A2-B35B-425F-AED4-D2A17525FB90}">
      <dsp:nvSpPr>
        <dsp:cNvPr id="0" name=""/>
        <dsp:cNvSpPr/>
      </dsp:nvSpPr>
      <dsp:spPr>
        <a:xfrm>
          <a:off x="50436" y="299553"/>
          <a:ext cx="1577139" cy="166252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E35E1C-75D1-4450-AA50-800668DC2D4D}">
      <dsp:nvSpPr>
        <dsp:cNvPr id="0" name=""/>
        <dsp:cNvSpPr/>
      </dsp:nvSpPr>
      <dsp:spPr>
        <a:xfrm>
          <a:off x="1728244" y="0"/>
          <a:ext cx="1677807" cy="4992555"/>
        </a:xfrm>
        <a:prstGeom prst="roundRect">
          <a:avLst>
            <a:gd name="adj" fmla="val 10000"/>
          </a:avLst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Franklin Gothic Medium" pitchFamily="34" charset="0"/>
            </a:rPr>
            <a:t>Выработка действенных инструментов межмуниципального взаимодействия</a:t>
          </a:r>
          <a:endParaRPr lang="ru-RU" sz="1400" b="1" kern="1200" dirty="0">
            <a:latin typeface="Franklin Gothic Medium" pitchFamily="34" charset="0"/>
          </a:endParaRPr>
        </a:p>
      </dsp:txBody>
      <dsp:txXfrm>
        <a:off x="1728244" y="1997022"/>
        <a:ext cx="1677807" cy="1997022"/>
      </dsp:txXfrm>
    </dsp:sp>
    <dsp:sp modelId="{552BACF8-BDAE-4E3E-97C6-4A50F33157D5}">
      <dsp:nvSpPr>
        <dsp:cNvPr id="0" name=""/>
        <dsp:cNvSpPr/>
      </dsp:nvSpPr>
      <dsp:spPr>
        <a:xfrm>
          <a:off x="1778578" y="299553"/>
          <a:ext cx="1577139" cy="1662520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D11FD1-9007-4541-A98A-5E41E2DE0BEA}">
      <dsp:nvSpPr>
        <dsp:cNvPr id="0" name=""/>
        <dsp:cNvSpPr/>
      </dsp:nvSpPr>
      <dsp:spPr>
        <a:xfrm>
          <a:off x="3456385" y="0"/>
          <a:ext cx="1656180" cy="4992555"/>
        </a:xfrm>
        <a:prstGeom prst="roundRect">
          <a:avLst>
            <a:gd name="adj" fmla="val 10000"/>
          </a:avLst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</a:t>
          </a:r>
          <a:r>
            <a:rPr lang="ru-RU" sz="1400" b="1" kern="1200" dirty="0" smtClean="0">
              <a:latin typeface="Franklin Gothic Medium" pitchFamily="34" charset="0"/>
            </a:rPr>
            <a:t>«Увязка» стратегических направлений развития ЮКА с реализацией муниципальных проектов по комплексному развитию территории</a:t>
          </a:r>
          <a:endParaRPr lang="ru-RU" sz="1400" b="1" kern="1200" dirty="0">
            <a:latin typeface="Franklin Gothic Medium" pitchFamily="34" charset="0"/>
          </a:endParaRPr>
        </a:p>
      </dsp:txBody>
      <dsp:txXfrm>
        <a:off x="3456385" y="1997022"/>
        <a:ext cx="1656180" cy="1997022"/>
      </dsp:txXfrm>
    </dsp:sp>
    <dsp:sp modelId="{D50EEBD2-9C84-4B3A-BF61-B29EB364D85C}">
      <dsp:nvSpPr>
        <dsp:cNvPr id="0" name=""/>
        <dsp:cNvSpPr/>
      </dsp:nvSpPr>
      <dsp:spPr>
        <a:xfrm>
          <a:off x="3495906" y="299553"/>
          <a:ext cx="1577139" cy="1662520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785305-BB0E-4C8A-AAD8-52EEC6AB097C}">
      <dsp:nvSpPr>
        <dsp:cNvPr id="0" name=""/>
        <dsp:cNvSpPr/>
      </dsp:nvSpPr>
      <dsp:spPr>
        <a:xfrm>
          <a:off x="5162900" y="0"/>
          <a:ext cx="1677807" cy="4992555"/>
        </a:xfrm>
        <a:prstGeom prst="roundRect">
          <a:avLst>
            <a:gd name="adj" fmla="val 10000"/>
          </a:avLst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Franklin Gothic Medium" pitchFamily="34" charset="0"/>
            </a:rPr>
            <a:t>«</a:t>
          </a:r>
          <a:r>
            <a:rPr lang="ru-RU" sz="1400" b="1" kern="1200" dirty="0" smtClean="0">
              <a:latin typeface="Franklin Gothic Medium" pitchFamily="34" charset="0"/>
            </a:rPr>
            <a:t>Доступность» решений для понимания</a:t>
          </a:r>
          <a:endParaRPr lang="ru-RU" sz="1400" b="1" kern="1200" dirty="0">
            <a:latin typeface="Franklin Gothic Medium" pitchFamily="34" charset="0"/>
          </a:endParaRPr>
        </a:p>
      </dsp:txBody>
      <dsp:txXfrm>
        <a:off x="5162900" y="1997022"/>
        <a:ext cx="1677807" cy="1997022"/>
      </dsp:txXfrm>
    </dsp:sp>
    <dsp:sp modelId="{42E78A67-C98B-4CC7-9B70-6C3A1DFA3BB3}">
      <dsp:nvSpPr>
        <dsp:cNvPr id="0" name=""/>
        <dsp:cNvSpPr/>
      </dsp:nvSpPr>
      <dsp:spPr>
        <a:xfrm>
          <a:off x="5213234" y="299553"/>
          <a:ext cx="1577139" cy="1662520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293BE7-61F1-4133-AFEF-67A9962B62DA}">
      <dsp:nvSpPr>
        <dsp:cNvPr id="0" name=""/>
        <dsp:cNvSpPr/>
      </dsp:nvSpPr>
      <dsp:spPr>
        <a:xfrm>
          <a:off x="6891042" y="0"/>
          <a:ext cx="1677807" cy="4992555"/>
        </a:xfrm>
        <a:prstGeom prst="roundRect">
          <a:avLst>
            <a:gd name="adj" fmla="val 100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Franklin Gothic Medium" pitchFamily="34" charset="0"/>
            </a:rPr>
            <a:t>Развитие каждой ЮКА через имеющиеся «точки роста»</a:t>
          </a:r>
          <a:endParaRPr lang="ru-RU" sz="1400" b="1" kern="1200" dirty="0">
            <a:latin typeface="Franklin Gothic Medium" pitchFamily="34" charset="0"/>
          </a:endParaRPr>
        </a:p>
      </dsp:txBody>
      <dsp:txXfrm>
        <a:off x="6891042" y="1997022"/>
        <a:ext cx="1677807" cy="1997022"/>
      </dsp:txXfrm>
    </dsp:sp>
    <dsp:sp modelId="{5C3009A7-16B9-4880-AFC9-C89991BE5FFD}">
      <dsp:nvSpPr>
        <dsp:cNvPr id="0" name=""/>
        <dsp:cNvSpPr/>
      </dsp:nvSpPr>
      <dsp:spPr>
        <a:xfrm>
          <a:off x="6941376" y="299553"/>
          <a:ext cx="1577139" cy="1662520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201C14-AF9E-4DA9-B881-3356CCEC1400}">
      <dsp:nvSpPr>
        <dsp:cNvPr id="0" name=""/>
        <dsp:cNvSpPr/>
      </dsp:nvSpPr>
      <dsp:spPr>
        <a:xfrm>
          <a:off x="360022" y="4486397"/>
          <a:ext cx="7883435" cy="462570"/>
        </a:xfrm>
        <a:prstGeom prst="left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0.17173</cdr:x>
      <cdr:y>0.31051</cdr:y>
    </cdr:from>
    <cdr:to>
      <cdr:x>0.32165</cdr:x>
      <cdr:y>0.44493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96307" y="1857657"/>
          <a:ext cx="1306298" cy="8041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</a:t>
          </a:r>
          <a:r>
            <a:rPr lang="ru-RU" sz="2000" b="1" dirty="0" smtClean="0">
              <a:solidFill>
                <a:srgbClr val="FF0000"/>
              </a:solidFill>
              <a:latin typeface="Franklin Gothic Medium" pitchFamily="34" charset="0"/>
              <a:cs typeface="Times New Roman" panose="02020603050405020304" pitchFamily="18" charset="0"/>
            </a:rPr>
            <a:t>938,2</a:t>
          </a:r>
          <a:endParaRPr lang="ru-RU" sz="2000" b="1" dirty="0">
            <a:solidFill>
              <a:srgbClr val="FF0000"/>
            </a:solidFill>
            <a:latin typeface="Franklin Gothic Medium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0.02062</cdr:x>
      <cdr:y>0.65383</cdr:y>
    </cdr:from>
    <cdr:to>
      <cdr:x>0.27684</cdr:x>
      <cdr:y>0.73521</cdr:y>
    </cdr:to>
    <cdr:sp macro="" textlink="">
      <cdr:nvSpPr>
        <cdr:cNvPr id="3" name="Стрелка вправо 2"/>
        <cdr:cNvSpPr/>
      </cdr:nvSpPr>
      <cdr:spPr>
        <a:xfrm xmlns:a="http://schemas.openxmlformats.org/drawingml/2006/main">
          <a:off x="182638" y="3860752"/>
          <a:ext cx="2269422" cy="48053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cs typeface="Times New Roman" panose="02020603050405020304" pitchFamily="18" charset="0"/>
            </a:rPr>
            <a:t>Федеральный бюджет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Franklin Gothic Medium" panose="020B060302010202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0.02062</cdr:x>
      <cdr:y>0.74117</cdr:y>
    </cdr:from>
    <cdr:to>
      <cdr:x>0.27275</cdr:x>
      <cdr:y>0.81461</cdr:y>
    </cdr:to>
    <cdr:sp macro="" textlink="">
      <cdr:nvSpPr>
        <cdr:cNvPr id="4" name="Стрелка вправо 3"/>
        <cdr:cNvSpPr/>
      </cdr:nvSpPr>
      <cdr:spPr>
        <a:xfrm xmlns:a="http://schemas.openxmlformats.org/drawingml/2006/main">
          <a:off x="179642" y="4434141"/>
          <a:ext cx="2196936" cy="439387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cs typeface="Times New Roman" panose="02020603050405020304" pitchFamily="18" charset="0"/>
            </a:rPr>
            <a:t>Бюджет автономного округа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Franklin Gothic Medium" panose="020B060302010202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0.02062</cdr:x>
      <cdr:y>0.82255</cdr:y>
    </cdr:from>
    <cdr:to>
      <cdr:x>0.27412</cdr:x>
      <cdr:y>0.90195</cdr:y>
    </cdr:to>
    <cdr:sp macro="" textlink="">
      <cdr:nvSpPr>
        <cdr:cNvPr id="5" name="Стрелка вправо 4"/>
        <cdr:cNvSpPr/>
      </cdr:nvSpPr>
      <cdr:spPr>
        <a:xfrm xmlns:a="http://schemas.openxmlformats.org/drawingml/2006/main">
          <a:off x="179642" y="4921030"/>
          <a:ext cx="2208811" cy="475013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cs typeface="Times New Roman" panose="02020603050405020304" pitchFamily="18" charset="0"/>
            </a:rPr>
            <a:t>Местный</a:t>
          </a: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cs typeface="Times New Roman" panose="02020603050405020304" pitchFamily="18" charset="0"/>
            </a:rPr>
            <a:t>бюджет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Franklin Gothic Medium" panose="020B060302010202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0.02334</cdr:x>
      <cdr:y>0.91386</cdr:y>
    </cdr:from>
    <cdr:to>
      <cdr:x>0.27139</cdr:x>
      <cdr:y>0.99845</cdr:y>
    </cdr:to>
    <cdr:sp macro="" textlink="">
      <cdr:nvSpPr>
        <cdr:cNvPr id="7" name="Стрелка вправо 6"/>
        <cdr:cNvSpPr/>
      </cdr:nvSpPr>
      <cdr:spPr>
        <a:xfrm xmlns:a="http://schemas.openxmlformats.org/drawingml/2006/main">
          <a:off x="203393" y="5467295"/>
          <a:ext cx="2161309" cy="506066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cs typeface="Times New Roman" panose="02020603050405020304" pitchFamily="18" charset="0"/>
            </a:rPr>
            <a:t>Иные</a:t>
          </a: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cs typeface="Times New Roman" panose="02020603050405020304" pitchFamily="18" charset="0"/>
            </a:rPr>
            <a:t>источники</a:t>
          </a: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dirty="0" smtClean="0"/>
            <a:t>финансирования</a:t>
          </a:r>
          <a:endParaRPr lang="ru-RU" dirty="0"/>
        </a:p>
      </cdr:txBody>
    </cdr:sp>
  </cdr:relSizeAnchor>
  <cdr:relSizeAnchor xmlns:cdr="http://schemas.openxmlformats.org/drawingml/2006/chartDrawing">
    <cdr:from>
      <cdr:x>0.30274</cdr:x>
      <cdr:y>0.64986</cdr:y>
    </cdr:from>
    <cdr:to>
      <cdr:x>0.47855</cdr:x>
      <cdr:y>0.7372</cdr:y>
    </cdr:to>
    <cdr:sp macro="" textlink="">
      <cdr:nvSpPr>
        <cdr:cNvPr id="8" name="Скругленный прямоугольник 7"/>
        <cdr:cNvSpPr/>
      </cdr:nvSpPr>
      <cdr:spPr>
        <a:xfrm xmlns:a="http://schemas.openxmlformats.org/drawingml/2006/main">
          <a:off x="2681464" y="3837310"/>
          <a:ext cx="1557205" cy="515728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cs typeface="Times New Roman" panose="02020603050405020304" pitchFamily="18" charset="0"/>
            </a:rPr>
            <a:t>36,8 </a:t>
          </a: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cs typeface="Times New Roman" panose="02020603050405020304" pitchFamily="18" charset="0"/>
            </a:rPr>
            <a:t>млн. </a:t>
          </a: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cs typeface="Times New Roman" panose="02020603050405020304" pitchFamily="18" charset="0"/>
            </a:rPr>
            <a:t>руб</a:t>
          </a: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cs typeface="Times New Roman" panose="02020603050405020304" pitchFamily="18" charset="0"/>
            </a:rPr>
            <a:t>.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Franklin Gothic Medium" panose="020B060302010202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0.30274</cdr:x>
      <cdr:y>0.74712</cdr:y>
    </cdr:from>
    <cdr:to>
      <cdr:x>0.47991</cdr:x>
      <cdr:y>0.82453</cdr:y>
    </cdr:to>
    <cdr:sp macro="" textlink="">
      <cdr:nvSpPr>
        <cdr:cNvPr id="9" name="Скругленный прямоугольник 8"/>
        <cdr:cNvSpPr/>
      </cdr:nvSpPr>
      <cdr:spPr>
        <a:xfrm xmlns:a="http://schemas.openxmlformats.org/drawingml/2006/main">
          <a:off x="2637833" y="4469766"/>
          <a:ext cx="1543793" cy="463139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cs typeface="Times New Roman" panose="02020603050405020304" pitchFamily="18" charset="0"/>
            </a:rPr>
            <a:t>2 893,3 млн. руб.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Franklin Gothic Medium" panose="020B060302010202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0.30584</cdr:x>
      <cdr:y>0.83501</cdr:y>
    </cdr:from>
    <cdr:to>
      <cdr:x>0.47855</cdr:x>
      <cdr:y>0.91584</cdr:y>
    </cdr:to>
    <cdr:sp macro="" textlink="">
      <cdr:nvSpPr>
        <cdr:cNvPr id="10" name="Скругленный прямоугольник 9"/>
        <cdr:cNvSpPr/>
      </cdr:nvSpPr>
      <cdr:spPr>
        <a:xfrm xmlns:a="http://schemas.openxmlformats.org/drawingml/2006/main">
          <a:off x="2664884" y="4995579"/>
          <a:ext cx="1504868" cy="483591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cs typeface="Times New Roman" panose="02020603050405020304" pitchFamily="18" charset="0"/>
            </a:rPr>
            <a:t>2,7 млн. руб.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Franklin Gothic Medium" panose="020B060302010202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0.30584</cdr:x>
      <cdr:y>0.92897</cdr:y>
    </cdr:from>
    <cdr:to>
      <cdr:x>0.47855</cdr:x>
      <cdr:y>0.99845</cdr:y>
    </cdr:to>
    <cdr:sp macro="" textlink="">
      <cdr:nvSpPr>
        <cdr:cNvPr id="11" name="Скругленный прямоугольник 10"/>
        <cdr:cNvSpPr/>
      </cdr:nvSpPr>
      <cdr:spPr>
        <a:xfrm xmlns:a="http://schemas.openxmlformats.org/drawingml/2006/main">
          <a:off x="2664883" y="5557724"/>
          <a:ext cx="1504869" cy="415637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cs typeface="Times New Roman" panose="02020603050405020304" pitchFamily="18" charset="0"/>
            </a:rPr>
            <a:t>5,4 млн. руб.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Franklin Gothic Medium" panose="020B0603020102020204" pitchFamily="34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0.54761</cdr:x>
      <cdr:y>0.05746</cdr:y>
    </cdr:from>
    <cdr:to>
      <cdr:x>0.98199</cdr:x>
      <cdr:y>0.27032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847745" y="347106"/>
          <a:ext cx="3845372" cy="12858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>
            <a:defRPr lang="ru-RU" sz="1600" b="0" i="0" u="none" strike="noStrike" kern="1200" baseline="0">
              <a:solidFill>
                <a:srgbClr val="5B9BD5">
                  <a:lumMod val="50000"/>
                </a:srgbClr>
              </a:solidFill>
              <a:latin typeface="Franklin Gothic Medium" pitchFamily="34" charset="0"/>
              <a:ea typeface="+mj-ea"/>
              <a:cs typeface="+mj-cs"/>
            </a:defRPr>
          </a:pPr>
          <a:r>
            <a:rPr lang="ru-RU" sz="1600" kern="1200" dirty="0">
              <a:solidFill>
                <a:srgbClr val="5B9BD5">
                  <a:lumMod val="50000"/>
                </a:srgbClr>
              </a:solidFill>
              <a:latin typeface="Franklin Gothic Medium" pitchFamily="34" charset="0"/>
              <a:ea typeface="+mj-ea"/>
              <a:cs typeface="+mj-cs"/>
            </a:rPr>
            <a:t>Объем межбюджетных трансфертов бюджетам муниципальных образований на 2020 год</a:t>
          </a:r>
        </a:p>
        <a:p xmlns:a="http://schemas.openxmlformats.org/drawingml/2006/main">
          <a:pPr algn="ctr" rtl="0">
            <a:defRPr lang="ru-RU" sz="1600" b="0" i="0" u="none" strike="noStrike" kern="1200" baseline="0">
              <a:solidFill>
                <a:srgbClr val="5B9BD5">
                  <a:lumMod val="50000"/>
                </a:srgbClr>
              </a:solidFill>
              <a:latin typeface="Franklin Gothic Medium" pitchFamily="34" charset="0"/>
              <a:ea typeface="+mj-ea"/>
              <a:cs typeface="+mj-cs"/>
            </a:defRPr>
          </a:pPr>
          <a:r>
            <a:rPr lang="ru-RU" sz="1600" kern="1200" dirty="0">
              <a:solidFill>
                <a:srgbClr val="5B9BD5">
                  <a:lumMod val="50000"/>
                </a:srgbClr>
              </a:solidFill>
              <a:latin typeface="Franklin Gothic Medium" pitchFamily="34" charset="0"/>
              <a:ea typeface="+mj-ea"/>
              <a:cs typeface="+mj-cs"/>
            </a:rPr>
            <a:t> 65 286,1 тыс. руб.</a:t>
          </a:r>
        </a:p>
        <a:p xmlns:a="http://schemas.openxmlformats.org/drawingml/2006/main">
          <a:pPr algn="ctr"/>
          <a:endParaRPr lang="ru-RU" sz="1600" b="1" dirty="0" smtClean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15.10.2019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epcultura.admhmao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xmlns="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8863" y="1422648"/>
            <a:ext cx="7173422" cy="14122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государственной программы</a:t>
            </a:r>
            <a:b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Ханты-Мансийского автономного округа - Югры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CAE22D93-86C6-4012-8C95-C05004B2E97F}"/>
              </a:ext>
            </a:extLst>
          </p:cNvPr>
          <p:cNvGrpSpPr/>
          <p:nvPr/>
        </p:nvGrpSpPr>
        <p:grpSpPr>
          <a:xfrm>
            <a:off x="1008863" y="3005008"/>
            <a:ext cx="725756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86626" y="3094293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«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Культурное пространство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»</a:t>
            </a:r>
          </a:p>
          <a:p>
            <a:pPr>
              <a:lnSpc>
                <a:spcPct val="100000"/>
              </a:lnSpc>
            </a:pPr>
            <a:endParaRPr lang="ru-RU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endParaRPr lang="ru-RU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Департамент культуры</a:t>
            </a: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Ханты-Мансийского автономного округа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– Югры</a:t>
            </a:r>
          </a:p>
          <a:p>
            <a:pPr>
              <a:lnSpc>
                <a:spcPct val="100000"/>
              </a:lnSpc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hlinkClick r:id="rId2"/>
              </a:rPr>
              <a:t>www.depcultura.admhmao.ru</a:t>
            </a:r>
            <a:endParaRPr lang="en-US" sz="1800" dirty="0" smtClean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endParaRPr lang="en-US" sz="1800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2019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18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1800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23825" y="0"/>
            <a:ext cx="8504238" cy="1325033"/>
          </a:xfrm>
        </p:spPr>
        <p:txBody>
          <a:bodyPr>
            <a:normAutofit/>
          </a:bodyPr>
          <a:lstStyle/>
          <a:p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Принципы </a:t>
            </a: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функционирования </a:t>
            </a:r>
            <a:b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</a:b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Югорских культурных </a:t>
            </a: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агломераций (ЮКА)</a:t>
            </a:r>
          </a:p>
        </p:txBody>
      </p:sp>
      <p:sp>
        <p:nvSpPr>
          <p:cNvPr id="8195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581188321"/>
              </p:ext>
            </p:extLst>
          </p:nvPr>
        </p:nvGraphicFramePr>
        <p:xfrm>
          <a:off x="323528" y="1604797"/>
          <a:ext cx="8568952" cy="4992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197" name="TextBox 1"/>
          <p:cNvSpPr txBox="1">
            <a:spLocks noChangeArrowheads="1"/>
          </p:cNvSpPr>
          <p:nvPr/>
        </p:nvSpPr>
        <p:spPr bwMode="auto">
          <a:xfrm>
            <a:off x="942055" y="6107641"/>
            <a:ext cx="7200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000" b="1" dirty="0">
                <a:latin typeface="Franklin Gothic Medium" pitchFamily="34" charset="0"/>
                <a:cs typeface="Times New Roman" panose="02020603050405020304" pitchFamily="18" charset="0"/>
              </a:rPr>
              <a:t>Соглашение о сотрудничестве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0" y="1032681"/>
            <a:ext cx="7859486" cy="89285"/>
            <a:chOff x="947651" y="2754884"/>
            <a:chExt cx="7257566" cy="89285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82821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77659" y="2473428"/>
            <a:ext cx="24470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Сохранение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, популяризация и государственная </a:t>
            </a:r>
          </a:p>
          <a:p>
            <a:pPr algn="just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охрана объектов культурного наследия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898484" y="2479726"/>
            <a:ext cx="594393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Проведено обследование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технического состояния и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установлены границы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территорий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для не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менее  1 337 объектов культурного наследия</a:t>
            </a:r>
          </a:p>
          <a:p>
            <a:pPr algn="just"/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Ежегодная проверка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состояния 400 объектов культурного наследия</a:t>
            </a:r>
          </a:p>
          <a:p>
            <a:pPr algn="just"/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Выявлено и зарегистрировано не менее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      1,5 тысячи объектов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культурного наследия в едином государственном реестре объектов культурного наследия (памятников истории и культуры) народов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Российской Федерации</a:t>
            </a:r>
          </a:p>
          <a:p>
            <a:pPr algn="just"/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Проведены ремонтно-реставрационные работы на памятнике историко-культурного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наследния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 Октябрьского района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44388" y="1494660"/>
            <a:ext cx="2280293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131387" y="1494658"/>
            <a:ext cx="5711030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167628" y="162496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543861" y="1624964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8" name="Овал 47"/>
          <p:cNvSpPr/>
          <p:nvPr/>
        </p:nvSpPr>
        <p:spPr>
          <a:xfrm>
            <a:off x="370945" y="1466491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577452"/>
            <a:ext cx="459564" cy="459564"/>
          </a:xfrm>
          <a:prstGeom prst="rect">
            <a:avLst/>
          </a:prstGeom>
        </p:spPr>
      </p:pic>
      <p:sp>
        <p:nvSpPr>
          <p:cNvPr id="52" name="Овал 51"/>
          <p:cNvSpPr/>
          <p:nvPr/>
        </p:nvSpPr>
        <p:spPr>
          <a:xfrm>
            <a:off x="2898484" y="1457865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737" y="1612118"/>
            <a:ext cx="372980" cy="372980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0" y="88974"/>
            <a:ext cx="91284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Совершенствование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системы управления в сфере культуры, архивного дела и историко-культурного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наследия на 2020 год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0" y="746709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544090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502997" y="-414665"/>
            <a:ext cx="8204895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Карта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результатов  до 2024 года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25452" y="973878"/>
            <a:ext cx="4189373" cy="140737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5454" y="824045"/>
            <a:ext cx="355456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Увеличение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числа посещений организаций культуры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419031" y="973878"/>
            <a:ext cx="4620194" cy="140737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25451" y="2781841"/>
            <a:ext cx="4189373" cy="159965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440199" y="4696417"/>
            <a:ext cx="4599026" cy="1605433"/>
          </a:xfrm>
          <a:prstGeom prst="roundRect">
            <a:avLst>
              <a:gd name="adj" fmla="val 164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25453" y="4703887"/>
            <a:ext cx="4189372" cy="160543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440200" y="2790964"/>
            <a:ext cx="4599024" cy="159053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78326" y="2778356"/>
            <a:ext cx="38532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Увеличение численности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пользователей архивной информацией на 10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тыс. человек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60638" y="4703887"/>
            <a:ext cx="38690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Доля негосударственных, в том числе некоммерческих, организаций, предоставляющих услуги в сфере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культуры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418405" y="2790965"/>
            <a:ext cx="3945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Увеличение  числа обращений к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цифровым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ресурсам архивов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440200" y="4703887"/>
            <a:ext cx="39234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Доля граждан, получивших услуги в негосударственных, в том числе некоммерческих,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организациях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440200" y="973878"/>
            <a:ext cx="3923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Увеличение числа обращений к цифровым ресурсам культуры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44656" y="1722446"/>
            <a:ext cx="6703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Franklin Gothic Medium" pitchFamily="34" charset="0"/>
                <a:cs typeface="Times New Roman" panose="02020603050405020304" pitchFamily="18" charset="0"/>
              </a:rPr>
              <a:t>2019</a:t>
            </a:r>
          </a:p>
          <a:p>
            <a:r>
              <a:rPr lang="ru-RU" sz="1200" dirty="0" smtClean="0">
                <a:latin typeface="Franklin Gothic Medium" pitchFamily="34" charset="0"/>
                <a:cs typeface="Times New Roman" panose="02020603050405020304" pitchFamily="18" charset="0"/>
              </a:rPr>
              <a:t>3,1%</a:t>
            </a:r>
          </a:p>
          <a:p>
            <a:r>
              <a:rPr lang="ru-RU" sz="1200" dirty="0" smtClean="0">
                <a:latin typeface="Franklin Gothic Medium" pitchFamily="34" charset="0"/>
                <a:cs typeface="Times New Roman" panose="02020603050405020304" pitchFamily="18" charset="0"/>
              </a:rPr>
              <a:t>6063,5</a:t>
            </a:r>
            <a:endParaRPr lang="ru-RU" sz="1200" dirty="0"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779316" y="1699363"/>
            <a:ext cx="709170" cy="6924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ru-RU" sz="13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2021</a:t>
            </a:r>
          </a:p>
          <a:p>
            <a:pPr algn="ctr"/>
            <a:r>
              <a:rPr lang="ru-RU" sz="13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7,6%</a:t>
            </a:r>
          </a:p>
          <a:p>
            <a:pPr algn="ctr"/>
            <a:r>
              <a:rPr lang="ru-RU" sz="13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6327,9</a:t>
            </a:r>
            <a:endParaRPr lang="ru-RU" sz="13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989814" y="1642954"/>
            <a:ext cx="65216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2022</a:t>
            </a:r>
          </a:p>
          <a:p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300%</a:t>
            </a:r>
          </a:p>
          <a:p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133,8</a:t>
            </a:r>
            <a:endParaRPr lang="ru-RU" sz="14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373859" y="3593104"/>
            <a:ext cx="64742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  <a:cs typeface="Times New Roman" panose="02020603050405020304" pitchFamily="18" charset="0"/>
              </a:rPr>
              <a:t>2019</a:t>
            </a:r>
          </a:p>
          <a:p>
            <a:r>
              <a:rPr lang="ru-RU" sz="1400" dirty="0" smtClean="0">
                <a:latin typeface="Franklin Gothic Medium" pitchFamily="34" charset="0"/>
                <a:cs typeface="Times New Roman" panose="02020603050405020304" pitchFamily="18" charset="0"/>
              </a:rPr>
              <a:t>  7%</a:t>
            </a:r>
          </a:p>
          <a:p>
            <a:r>
              <a:rPr lang="ru-RU" sz="1400" dirty="0" smtClean="0">
                <a:latin typeface="Franklin Gothic Medium" pitchFamily="34" charset="0"/>
                <a:cs typeface="Times New Roman" panose="02020603050405020304" pitchFamily="18" charset="0"/>
              </a:rPr>
              <a:t>124,1</a:t>
            </a:r>
            <a:endParaRPr lang="ru-RU" sz="1400" dirty="0"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639983" y="3546938"/>
            <a:ext cx="7122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2020</a:t>
            </a:r>
          </a:p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10%</a:t>
            </a:r>
          </a:p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127,6</a:t>
            </a:r>
            <a:endParaRPr lang="ru-RU" sz="16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25452" y="5693434"/>
            <a:ext cx="6033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  <a:cs typeface="Times New Roman" panose="02020603050405020304" pitchFamily="18" charset="0"/>
              </a:rPr>
              <a:t>2019</a:t>
            </a:r>
          </a:p>
          <a:p>
            <a:r>
              <a:rPr lang="ru-RU" sz="1400" dirty="0" smtClean="0">
                <a:latin typeface="Franklin Gothic Medium" pitchFamily="34" charset="0"/>
                <a:cs typeface="Times New Roman" panose="02020603050405020304" pitchFamily="18" charset="0"/>
              </a:rPr>
              <a:t> 13%</a:t>
            </a:r>
            <a:endParaRPr lang="ru-RU" sz="1400" dirty="0"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373859" y="5693434"/>
            <a:ext cx="6335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  <a:cs typeface="Times New Roman" panose="02020603050405020304" pitchFamily="18" charset="0"/>
              </a:rPr>
              <a:t>2019</a:t>
            </a:r>
          </a:p>
          <a:p>
            <a:r>
              <a:rPr lang="ru-RU" sz="1400" dirty="0">
                <a:latin typeface="Franklin Gothic Medium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Franklin Gothic Medium" pitchFamily="34" charset="0"/>
                <a:cs typeface="Times New Roman" panose="02020603050405020304" pitchFamily="18" charset="0"/>
              </a:rPr>
              <a:t>1,5%</a:t>
            </a:r>
            <a:endParaRPr lang="ru-RU" sz="1400" dirty="0"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71249" y="3700826"/>
            <a:ext cx="6033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  <a:cs typeface="Times New Roman" panose="02020603050405020304" pitchFamily="18" charset="0"/>
              </a:rPr>
              <a:t>2019</a:t>
            </a:r>
          </a:p>
          <a:p>
            <a:r>
              <a:rPr lang="ru-RU" sz="1400" dirty="0" smtClean="0">
                <a:latin typeface="Franklin Gothic Medium" pitchFamily="34" charset="0"/>
                <a:cs typeface="Times New Roman" panose="02020603050405020304" pitchFamily="18" charset="0"/>
              </a:rPr>
              <a:t>370</a:t>
            </a:r>
            <a:endParaRPr lang="ru-RU" sz="1400" dirty="0"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103151" y="3670049"/>
            <a:ext cx="665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2020</a:t>
            </a:r>
          </a:p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390</a:t>
            </a:r>
            <a:endParaRPr lang="ru-RU" sz="16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94" y="1677564"/>
            <a:ext cx="446965" cy="446965"/>
          </a:xfrm>
          <a:prstGeom prst="rect">
            <a:avLst/>
          </a:prstGeom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482" y="5778652"/>
            <a:ext cx="446965" cy="446965"/>
          </a:xfrm>
          <a:prstGeom prst="rect">
            <a:avLst/>
          </a:prstGeom>
        </p:spPr>
      </p:pic>
      <p:pic>
        <p:nvPicPr>
          <p:cNvPr id="69" name="Рисунок 6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28" y="3636901"/>
            <a:ext cx="446965" cy="446965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20" y="5795012"/>
            <a:ext cx="446965" cy="446965"/>
          </a:xfrm>
          <a:prstGeom prst="rect">
            <a:avLst/>
          </a:prstGeom>
        </p:spPr>
      </p:pic>
      <p:pic>
        <p:nvPicPr>
          <p:cNvPr id="76" name="Рисунок 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794" y="3641787"/>
            <a:ext cx="446965" cy="446965"/>
          </a:xfrm>
          <a:prstGeom prst="rect">
            <a:avLst/>
          </a:prstGeom>
        </p:spPr>
      </p:pic>
      <p:pic>
        <p:nvPicPr>
          <p:cNvPr id="78" name="Рисунок 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93" y="1700898"/>
            <a:ext cx="446965" cy="446965"/>
          </a:xfrm>
          <a:prstGeom prst="rect">
            <a:avLst/>
          </a:prstGeom>
        </p:spPr>
      </p:pic>
      <p:grpSp>
        <p:nvGrpSpPr>
          <p:cNvPr id="55" name="Группа 54">
            <a:extLst>
              <a:ext uri="{FF2B5EF4-FFF2-40B4-BE49-F238E27FC236}">
                <a16:creationId xmlns:a16="http://schemas.microsoft.com/office/drawing/2014/main" xmlns="" id="{2EA95D50-85BF-4E5B-A1B6-16FB428D6EBE}"/>
              </a:ext>
            </a:extLst>
          </p:cNvPr>
          <p:cNvGrpSpPr/>
          <p:nvPr/>
        </p:nvGrpSpPr>
        <p:grpSpPr>
          <a:xfrm>
            <a:off x="0" y="527494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1CF208F2-9143-4141-AC47-A0AB4967D7DF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xmlns="" id="{FC32EAD5-2317-47E3-9632-A20E23416470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9" name="Прямоугольник 48"/>
          <p:cNvSpPr/>
          <p:nvPr/>
        </p:nvSpPr>
        <p:spPr>
          <a:xfrm>
            <a:off x="1212362" y="1699363"/>
            <a:ext cx="711221" cy="6924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ru-RU" sz="13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2020</a:t>
            </a:r>
          </a:p>
          <a:p>
            <a:pPr algn="ctr"/>
            <a:r>
              <a:rPr lang="ru-RU" sz="13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5,2%</a:t>
            </a:r>
          </a:p>
          <a:p>
            <a:pPr algn="ctr"/>
            <a:r>
              <a:rPr lang="ru-RU" sz="13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6186,3</a:t>
            </a:r>
            <a:endParaRPr lang="ru-RU" sz="13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418405" y="1642954"/>
            <a:ext cx="6335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  <a:cs typeface="Times New Roman" panose="02020603050405020304" pitchFamily="18" charset="0"/>
              </a:rPr>
              <a:t>2019</a:t>
            </a:r>
          </a:p>
          <a:p>
            <a:r>
              <a:rPr lang="ru-RU" sz="1400" dirty="0" smtClean="0">
                <a:latin typeface="Franklin Gothic Medium" pitchFamily="34" charset="0"/>
                <a:cs typeface="Times New Roman" panose="02020603050405020304" pitchFamily="18" charset="0"/>
              </a:rPr>
              <a:t>106%</a:t>
            </a:r>
          </a:p>
          <a:p>
            <a:r>
              <a:rPr lang="ru-RU" sz="1400" dirty="0" smtClean="0">
                <a:latin typeface="Franklin Gothic Medium" pitchFamily="34" charset="0"/>
                <a:cs typeface="Times New Roman" panose="02020603050405020304" pitchFamily="18" charset="0"/>
              </a:rPr>
              <a:t> 44,6</a:t>
            </a:r>
            <a:endParaRPr lang="ru-RU" sz="1400" dirty="0"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544605" y="1642954"/>
            <a:ext cx="63991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2020</a:t>
            </a:r>
          </a:p>
          <a:p>
            <a:pPr algn="ctr"/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150%</a:t>
            </a:r>
          </a:p>
          <a:p>
            <a:pPr algn="ctr"/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66,9</a:t>
            </a:r>
            <a:endParaRPr lang="ru-RU" sz="14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138343" y="5631879"/>
            <a:ext cx="7296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2020</a:t>
            </a:r>
          </a:p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14%</a:t>
            </a:r>
            <a:endParaRPr lang="ru-RU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1755608" y="5631879"/>
            <a:ext cx="7243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2021</a:t>
            </a:r>
          </a:p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15%</a:t>
            </a:r>
            <a:endParaRPr lang="ru-RU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430309" y="5631879"/>
            <a:ext cx="7296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2020</a:t>
            </a:r>
          </a:p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  2%</a:t>
            </a:r>
            <a:endParaRPr lang="ru-RU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6044893" y="5631879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2021</a:t>
            </a:r>
          </a:p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2,5%</a:t>
            </a:r>
            <a:endParaRPr lang="ru-RU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402329" y="1699363"/>
            <a:ext cx="713657" cy="6924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ru-RU" sz="13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2022</a:t>
            </a:r>
          </a:p>
          <a:p>
            <a:pPr algn="ctr"/>
            <a:r>
              <a:rPr lang="ru-RU" sz="13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10%</a:t>
            </a:r>
          </a:p>
          <a:p>
            <a:pPr algn="ctr"/>
            <a:r>
              <a:rPr lang="ru-RU" sz="13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6469,3</a:t>
            </a:r>
            <a:endParaRPr lang="ru-RU" sz="13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8328" y="2098106"/>
            <a:ext cx="929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чел.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42734" y="2098105"/>
            <a:ext cx="12995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300140" y="1642954"/>
            <a:ext cx="63991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2021</a:t>
            </a:r>
          </a:p>
          <a:p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200%</a:t>
            </a:r>
          </a:p>
          <a:p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89,2</a:t>
            </a:r>
            <a:endParaRPr lang="ru-RU" sz="14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689783" y="3670049"/>
            <a:ext cx="660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2021</a:t>
            </a:r>
          </a:p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410</a:t>
            </a:r>
            <a:endParaRPr lang="ru-RU" sz="16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842734" y="4115533"/>
            <a:ext cx="12995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226618" y="3546938"/>
            <a:ext cx="7142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2021</a:t>
            </a:r>
          </a:p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13%</a:t>
            </a:r>
          </a:p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131,1</a:t>
            </a:r>
            <a:endParaRPr lang="ru-RU" sz="16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827207" y="3546938"/>
            <a:ext cx="7164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2022</a:t>
            </a:r>
          </a:p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16%</a:t>
            </a:r>
          </a:p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134,6</a:t>
            </a:r>
            <a:endParaRPr lang="ru-RU" sz="16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284818" y="5631879"/>
            <a:ext cx="7296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2022</a:t>
            </a:r>
          </a:p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18%</a:t>
            </a:r>
            <a:endParaRPr lang="ru-RU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6705859" y="5631879"/>
            <a:ext cx="7296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2022</a:t>
            </a:r>
          </a:p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 3%</a:t>
            </a:r>
            <a:endParaRPr lang="ru-RU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001585" y="1699363"/>
            <a:ext cx="707566" cy="6924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ru-RU" sz="13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2023</a:t>
            </a:r>
          </a:p>
          <a:p>
            <a:pPr algn="ctr"/>
            <a:r>
              <a:rPr lang="ru-RU" sz="13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12,4%</a:t>
            </a:r>
          </a:p>
          <a:p>
            <a:pPr algn="ctr"/>
            <a:r>
              <a:rPr lang="ru-RU" sz="13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6610,6</a:t>
            </a:r>
            <a:endParaRPr lang="ru-RU" sz="13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3598251" y="1699363"/>
            <a:ext cx="748346" cy="6924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ru-RU" sz="13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2024</a:t>
            </a:r>
          </a:p>
          <a:p>
            <a:pPr algn="ctr"/>
            <a:r>
              <a:rPr lang="ru-RU" sz="13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15%</a:t>
            </a:r>
          </a:p>
          <a:p>
            <a:pPr algn="ctr"/>
            <a:r>
              <a:rPr lang="ru-RU" sz="13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6 763,5</a:t>
            </a:r>
            <a:endParaRPr lang="ru-RU" sz="13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8363687" y="1642954"/>
            <a:ext cx="65114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2024</a:t>
            </a:r>
          </a:p>
          <a:p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500%</a:t>
            </a:r>
          </a:p>
          <a:p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223,0</a:t>
            </a:r>
            <a:endParaRPr lang="ru-RU" sz="14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7670095" y="1642954"/>
            <a:ext cx="64056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2023</a:t>
            </a:r>
          </a:p>
          <a:p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400%</a:t>
            </a:r>
          </a:p>
          <a:p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178,4</a:t>
            </a:r>
            <a:endParaRPr lang="ru-RU" sz="14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2363659" y="3670049"/>
            <a:ext cx="665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2022</a:t>
            </a:r>
          </a:p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430</a:t>
            </a:r>
            <a:endParaRPr lang="ru-RU" sz="16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2992919" y="3670049"/>
            <a:ext cx="665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2023</a:t>
            </a:r>
          </a:p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450</a:t>
            </a:r>
            <a:endParaRPr lang="ru-RU" sz="16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3536499" y="3670049"/>
            <a:ext cx="6598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2024</a:t>
            </a:r>
          </a:p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470</a:t>
            </a:r>
            <a:endParaRPr lang="ru-RU" sz="16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7462294" y="3546938"/>
            <a:ext cx="7164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2023</a:t>
            </a:r>
          </a:p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19%</a:t>
            </a:r>
          </a:p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138,0</a:t>
            </a:r>
            <a:endParaRPr lang="ru-RU" sz="16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8182393" y="3546938"/>
            <a:ext cx="7116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2024</a:t>
            </a:r>
          </a:p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22%</a:t>
            </a:r>
          </a:p>
          <a:p>
            <a:r>
              <a:rPr lang="ru-RU" sz="1600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141,5</a:t>
            </a:r>
            <a:endParaRPr lang="ru-RU" sz="1600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2883915" y="5631879"/>
            <a:ext cx="7296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2023</a:t>
            </a:r>
          </a:p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20%</a:t>
            </a:r>
            <a:endParaRPr lang="ru-RU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3507805" y="5631879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2024</a:t>
            </a:r>
          </a:p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23%</a:t>
            </a:r>
            <a:endParaRPr lang="ru-RU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7462293" y="5631879"/>
            <a:ext cx="8194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2023</a:t>
            </a:r>
          </a:p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 3,5%</a:t>
            </a:r>
            <a:endParaRPr lang="ru-RU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8224042" y="5631879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2024</a:t>
            </a:r>
          </a:p>
          <a:p>
            <a:r>
              <a:rPr lang="ru-RU" dirty="0" smtClean="0">
                <a:solidFill>
                  <a:srgbClr val="00B050"/>
                </a:solidFill>
                <a:latin typeface="Franklin Gothic Medium" pitchFamily="34" charset="0"/>
                <a:cs typeface="Times New Roman" panose="02020603050405020304" pitchFamily="18" charset="0"/>
              </a:rPr>
              <a:t>  4%</a:t>
            </a:r>
            <a:endParaRPr lang="ru-RU" dirty="0">
              <a:solidFill>
                <a:srgbClr val="00B050"/>
              </a:solidFill>
              <a:latin typeface="Franklin Gothic Medium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865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723899" y="-414665"/>
            <a:ext cx="798399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Результаты деятельности за 2019 год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55" name="Группа 54">
            <a:extLst>
              <a:ext uri="{FF2B5EF4-FFF2-40B4-BE49-F238E27FC236}">
                <a16:creationId xmlns="" xmlns:a16="http://schemas.microsoft.com/office/drawing/2014/main" id="{2EA95D50-85BF-4E5B-A1B6-16FB428D6EBE}"/>
              </a:ext>
            </a:extLst>
          </p:cNvPr>
          <p:cNvGrpSpPr/>
          <p:nvPr/>
        </p:nvGrpSpPr>
        <p:grpSpPr>
          <a:xfrm>
            <a:off x="0" y="506402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1CF208F2-9143-4141-AC47-A0AB4967D7DF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="" xmlns:a16="http://schemas.microsoft.com/office/drawing/2014/main" id="{FC32EAD5-2317-47E3-9632-A20E23416470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AutoShape 76"/>
          <p:cNvSpPr>
            <a:spLocks noChangeArrowheads="1"/>
          </p:cNvSpPr>
          <p:nvPr/>
        </p:nvSpPr>
        <p:spPr bwMode="auto">
          <a:xfrm>
            <a:off x="2924443" y="2446194"/>
            <a:ext cx="6081376" cy="450252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138" tIns="40069" rIns="80138" bIns="40069" anchor="ctr">
            <a:spAutoFit/>
          </a:bodyPr>
          <a:lstStyle/>
          <a:p>
            <a:pPr algn="just" defTabSz="180000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Югра стала 21 субъектом Российской Федерации, участвующим в реализации федерального проекта «Создание исторического парка «РОССИЯ – МОЯ ИСТОРИЯ»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24693" y="645229"/>
            <a:ext cx="3596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 итогам 2019 года: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4860" y="980279"/>
            <a:ext cx="612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80000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В государственных музеях Югры созданы 2 мультимедиа гида</a:t>
            </a:r>
          </a:p>
        </p:txBody>
      </p:sp>
      <p:sp>
        <p:nvSpPr>
          <p:cNvPr id="10" name="AutoShape 76"/>
          <p:cNvSpPr>
            <a:spLocks noChangeArrowheads="1"/>
          </p:cNvSpPr>
          <p:nvPr/>
        </p:nvSpPr>
        <p:spPr bwMode="auto">
          <a:xfrm>
            <a:off x="2924443" y="1708027"/>
            <a:ext cx="5996679" cy="634918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138" tIns="40069" rIns="80138" bIns="40069" anchor="ctr">
            <a:spAutoFit/>
          </a:bodyPr>
          <a:lstStyle/>
          <a:p>
            <a:pPr algn="just" defTabSz="180000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В рамках реализации государственной программы «Сотрудничество» в 2019 году осуществлен выкуп нежилого помещения площадью 1485,0 кв. м. в сумме 104,96 млн. рублей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904862" y="2988779"/>
            <a:ext cx="6060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80000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7 государственных и муниципальных театров получили федеральные субсидии на поддержку творческой деятельности и материально-техническое оснащение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04861" y="1257278"/>
            <a:ext cx="6081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80000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Количество зрителей, посетивших театральные мероприятия,  составляет до 240 тысяч  человек</a:t>
            </a:r>
          </a:p>
        </p:txBody>
      </p:sp>
      <p:sp>
        <p:nvSpPr>
          <p:cNvPr id="15" name="AutoShape 76"/>
          <p:cNvSpPr>
            <a:spLocks noChangeArrowheads="1"/>
          </p:cNvSpPr>
          <p:nvPr/>
        </p:nvSpPr>
        <p:spPr bwMode="auto">
          <a:xfrm>
            <a:off x="2924442" y="3450444"/>
            <a:ext cx="5996679" cy="450252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138" tIns="40069" rIns="80138" bIns="40069" anchor="ctr">
            <a:spAutoFit/>
          </a:bodyPr>
          <a:lstStyle/>
          <a:p>
            <a:pPr algn="just" defTabSz="180000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Югра заняла первое место на ежегодной Международной выставке-ярмарке «Сокровища Севера. Мастера и художники России 2019»</a:t>
            </a:r>
          </a:p>
        </p:txBody>
      </p:sp>
      <p:sp>
        <p:nvSpPr>
          <p:cNvPr id="16" name="AutoShape 76"/>
          <p:cNvSpPr>
            <a:spLocks noChangeArrowheads="1"/>
          </p:cNvSpPr>
          <p:nvPr/>
        </p:nvSpPr>
        <p:spPr bwMode="auto">
          <a:xfrm>
            <a:off x="2924442" y="3900696"/>
            <a:ext cx="6019449" cy="450252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138" tIns="40069" rIns="80138" bIns="40069" anchor="ctr">
            <a:spAutoFit/>
          </a:bodyPr>
          <a:lstStyle/>
          <a:p>
            <a:pPr algn="just" defTabSz="180000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Запущен пилотный проект летних кинозалов в городах Ханты-Мансийске и Сургуте. Участниками проекта стали  3583 зрителей по всему округу</a:t>
            </a:r>
          </a:p>
        </p:txBody>
      </p:sp>
      <p:sp>
        <p:nvSpPr>
          <p:cNvPr id="17" name="AutoShape 76"/>
          <p:cNvSpPr>
            <a:spLocks noChangeArrowheads="1"/>
          </p:cNvSpPr>
          <p:nvPr/>
        </p:nvSpPr>
        <p:spPr bwMode="auto">
          <a:xfrm>
            <a:off x="2904862" y="4362187"/>
            <a:ext cx="6125767" cy="450252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138" tIns="40069" rIns="80138" bIns="40069" anchor="ctr">
            <a:spAutoFit/>
          </a:bodyPr>
          <a:lstStyle/>
          <a:p>
            <a:pPr algn="just" defTabSz="180000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Обновлен парк музыкальных инструментов, оборудования, учебной литературы 15 организаций в сфере художественного образования </a:t>
            </a:r>
          </a:p>
        </p:txBody>
      </p:sp>
      <p:sp>
        <p:nvSpPr>
          <p:cNvPr id="19" name="AutoShape 76"/>
          <p:cNvSpPr>
            <a:spLocks noChangeArrowheads="1"/>
          </p:cNvSpPr>
          <p:nvPr/>
        </p:nvSpPr>
        <p:spPr bwMode="auto">
          <a:xfrm>
            <a:off x="2924443" y="4801200"/>
            <a:ext cx="6125767" cy="450252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138" tIns="40069" rIns="80138" bIns="40069" anchor="ctr">
            <a:spAutoFit/>
          </a:bodyPr>
          <a:lstStyle/>
          <a:p>
            <a:pPr algn="just" defTabSz="180000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Первые 4 Югорские модельные библиотеки стали победителями  конкурса на предоставление субсидии из федерального бюджета на 2020 год</a:t>
            </a:r>
          </a:p>
        </p:txBody>
      </p:sp>
      <p:sp>
        <p:nvSpPr>
          <p:cNvPr id="20" name="AutoShape 76"/>
          <p:cNvSpPr>
            <a:spLocks noChangeArrowheads="1"/>
          </p:cNvSpPr>
          <p:nvPr/>
        </p:nvSpPr>
        <p:spPr bwMode="auto">
          <a:xfrm>
            <a:off x="2924443" y="5343784"/>
            <a:ext cx="6125767" cy="265587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138" tIns="40069" rIns="80138" bIns="40069" anchor="ctr">
            <a:spAutoFit/>
          </a:bodyPr>
          <a:lstStyle/>
          <a:p>
            <a:pPr algn="just" defTabSz="180000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Привлечено 64 человека в рамках волонтерского движения в сфере культуры</a:t>
            </a:r>
          </a:p>
        </p:txBody>
      </p:sp>
      <p:sp>
        <p:nvSpPr>
          <p:cNvPr id="21" name="AutoShape 76"/>
          <p:cNvSpPr>
            <a:spLocks noChangeArrowheads="1"/>
          </p:cNvSpPr>
          <p:nvPr/>
        </p:nvSpPr>
        <p:spPr bwMode="auto">
          <a:xfrm>
            <a:off x="2904861" y="5620880"/>
            <a:ext cx="6135558" cy="634918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138" tIns="40069" rIns="80138" bIns="40069" anchor="ctr">
            <a:spAutoFit/>
          </a:bodyPr>
          <a:lstStyle/>
          <a:p>
            <a:pPr algn="just" defTabSz="180000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Предоставлено 27 грантов в форме субсидий из бюджета автономного округа для социально ориентированных некоммерческих организаций на финансовое обеспечение затрат, связанных с оказанием общественно полезных услуг</a:t>
            </a:r>
          </a:p>
        </p:txBody>
      </p:sp>
      <p:sp>
        <p:nvSpPr>
          <p:cNvPr id="22" name="AutoShape 76"/>
          <p:cNvSpPr>
            <a:spLocks noChangeArrowheads="1"/>
          </p:cNvSpPr>
          <p:nvPr/>
        </p:nvSpPr>
        <p:spPr bwMode="auto">
          <a:xfrm>
            <a:off x="2924443" y="6276083"/>
            <a:ext cx="6135558" cy="265587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138" tIns="40069" rIns="80138" bIns="40069" anchor="ctr">
            <a:spAutoFit/>
          </a:bodyPr>
          <a:lstStyle/>
          <a:p>
            <a:pPr algn="just" defTabSz="180000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Организованы трансляции на сайте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Культура.РФ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 пяти значимых мероприятий</a:t>
            </a:r>
          </a:p>
        </p:txBody>
      </p:sp>
      <p:sp>
        <p:nvSpPr>
          <p:cNvPr id="31" name="AutoShape 76"/>
          <p:cNvSpPr>
            <a:spLocks noChangeArrowheads="1"/>
          </p:cNvSpPr>
          <p:nvPr/>
        </p:nvSpPr>
        <p:spPr bwMode="auto">
          <a:xfrm>
            <a:off x="166882" y="3525283"/>
            <a:ext cx="2720975" cy="634918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138" tIns="40069" rIns="80138" bIns="40069" anchor="ctr">
            <a:spAutoFit/>
          </a:bodyPr>
          <a:lstStyle/>
          <a:p>
            <a:pPr algn="ctr" defTabSz="180000"/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Объём привлеченных федеральных средств (млн. руб.)</a:t>
            </a:r>
          </a:p>
        </p:txBody>
      </p:sp>
      <p:graphicFrame>
        <p:nvGraphicFramePr>
          <p:cNvPr id="32" name="Диаграмма 31"/>
          <p:cNvGraphicFramePr/>
          <p:nvPr>
            <p:extLst>
              <p:ext uri="{D42A27DB-BD31-4B8C-83A1-F6EECF244321}">
                <p14:modId xmlns:p14="http://schemas.microsoft.com/office/powerpoint/2010/main" val="274014798"/>
              </p:ext>
            </p:extLst>
          </p:nvPr>
        </p:nvGraphicFramePr>
        <p:xfrm>
          <a:off x="85725" y="4198444"/>
          <a:ext cx="3228975" cy="1938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" name="AutoShape 76"/>
          <p:cNvSpPr>
            <a:spLocks noChangeArrowheads="1"/>
          </p:cNvSpPr>
          <p:nvPr/>
        </p:nvSpPr>
        <p:spPr bwMode="auto">
          <a:xfrm>
            <a:off x="232000" y="859253"/>
            <a:ext cx="2720975" cy="450252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138" tIns="40069" rIns="80138" bIns="40069" anchor="ctr">
            <a:spAutoFit/>
          </a:bodyPr>
          <a:lstStyle/>
          <a:p>
            <a:pPr algn="ctr" defTabSz="180000"/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Средняя заработная плата </a:t>
            </a:r>
          </a:p>
          <a:p>
            <a:pPr algn="ctr" defTabSz="180000"/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(тыс. руб.)</a:t>
            </a:r>
          </a:p>
        </p:txBody>
      </p:sp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4238359822"/>
              </p:ext>
            </p:extLst>
          </p:nvPr>
        </p:nvGraphicFramePr>
        <p:xfrm>
          <a:off x="76201" y="1506461"/>
          <a:ext cx="3181350" cy="1938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13711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133350" y="-395858"/>
            <a:ext cx="9010651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Объем финансирования госпрограммы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в 2020 году, млн.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рублей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747732122"/>
              </p:ext>
            </p:extLst>
          </p:nvPr>
        </p:nvGraphicFramePr>
        <p:xfrm>
          <a:off x="3933644" y="1205000"/>
          <a:ext cx="5218027" cy="4669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9" name="Группа 28">
            <a:extLst>
              <a:ext uri="{FF2B5EF4-FFF2-40B4-BE49-F238E27FC236}">
                <a16:creationId xmlns:a16="http://schemas.microsoft.com/office/drawing/2014/main" xmlns="" id="{C7C6CE0A-E69F-4027-BF8B-B33274183080}"/>
              </a:ext>
            </a:extLst>
          </p:cNvPr>
          <p:cNvGrpSpPr/>
          <p:nvPr/>
        </p:nvGrpSpPr>
        <p:grpSpPr>
          <a:xfrm>
            <a:off x="0" y="510306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42" name="Диаграмма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4658102"/>
              </p:ext>
            </p:extLst>
          </p:nvPr>
        </p:nvGraphicFramePr>
        <p:xfrm>
          <a:off x="129116" y="695999"/>
          <a:ext cx="8857317" cy="5904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53479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161925" y="-414665"/>
            <a:ext cx="8545967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Меры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 поддержки муниципальных образований на 2020 год 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55" name="Группа 54">
            <a:extLst>
              <a:ext uri="{FF2B5EF4-FFF2-40B4-BE49-F238E27FC236}">
                <a16:creationId xmlns="" xmlns:a16="http://schemas.microsoft.com/office/drawing/2014/main" id="{2EA95D50-85BF-4E5B-A1B6-16FB428D6EBE}"/>
              </a:ext>
            </a:extLst>
          </p:cNvPr>
          <p:cNvGrpSpPr/>
          <p:nvPr/>
        </p:nvGrpSpPr>
        <p:grpSpPr>
          <a:xfrm>
            <a:off x="0" y="524532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1CF208F2-9143-4141-AC47-A0AB4967D7DF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="" xmlns:a16="http://schemas.microsoft.com/office/drawing/2014/main" id="{FC32EAD5-2317-47E3-9632-A20E23416470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3805807"/>
              </p:ext>
            </p:extLst>
          </p:nvPr>
        </p:nvGraphicFramePr>
        <p:xfrm>
          <a:off x="161925" y="700644"/>
          <a:ext cx="8852551" cy="6040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40511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844" y="-286369"/>
            <a:ext cx="9144000" cy="646961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2" t="15443" r="58281" b="72204"/>
          <a:stretch/>
        </p:blipFill>
        <p:spPr>
          <a:xfrm>
            <a:off x="6090023" y="5615435"/>
            <a:ext cx="2677656" cy="940753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09550" y="365126"/>
            <a:ext cx="8305800" cy="1325563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Региональная составляющая национального проекта «Культура»</a:t>
            </a:r>
            <a:r>
              <a:rPr lang="ru-RU" sz="3100" b="1" dirty="0">
                <a:solidFill>
                  <a:srgbClr val="001C85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pSp>
        <p:nvGrpSpPr>
          <p:cNvPr id="16" name="Группа 15">
            <a:extLst>
              <a:ext uri="{FF2B5EF4-FFF2-40B4-BE49-F238E27FC236}">
                <a16:creationId xmlns="" xmlns:a16="http://schemas.microsoft.com/office/drawing/2014/main" id="{22346FCC-CF70-4EB7-9BA9-488D7DC31B09}"/>
              </a:ext>
            </a:extLst>
          </p:cNvPr>
          <p:cNvGrpSpPr/>
          <p:nvPr/>
        </p:nvGrpSpPr>
        <p:grpSpPr>
          <a:xfrm>
            <a:off x="429314" y="1556792"/>
            <a:ext cx="8208913" cy="2016224"/>
            <a:chOff x="960748" y="2916936"/>
            <a:chExt cx="10177331" cy="2985001"/>
          </a:xfrm>
        </p:grpSpPr>
        <p:sp>
          <p:nvSpPr>
            <p:cNvPr id="17" name="Прямоугольник 16">
              <a:hlinkClick r:id="" action="ppaction://noaction"/>
              <a:extLst>
                <a:ext uri="{FF2B5EF4-FFF2-40B4-BE49-F238E27FC236}">
                  <a16:creationId xmlns="" xmlns:a16="http://schemas.microsoft.com/office/drawing/2014/main" id="{63489A40-9388-4C80-B244-4D1FC53AE64B}"/>
                </a:ext>
              </a:extLst>
            </p:cNvPr>
            <p:cNvSpPr/>
            <p:nvPr/>
          </p:nvSpPr>
          <p:spPr>
            <a:xfrm>
              <a:off x="960748" y="2916936"/>
              <a:ext cx="3016892" cy="2985001"/>
            </a:xfrm>
            <a:prstGeom prst="rect">
              <a:avLst/>
            </a:prstGeom>
            <a:pattFill prst="divot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28575">
              <a:solidFill>
                <a:srgbClr val="001C85"/>
              </a:solidFill>
            </a:ln>
            <a:effectLst>
              <a:outerShdw blurRad="304800" dist="152400" dir="2700000" sx="95000" sy="95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dirty="0" smtClean="0"/>
            </a:p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dirty="0">
                  <a:solidFill>
                    <a:schemeClr val="accent1">
                      <a:lumMod val="50000"/>
                    </a:schemeClr>
                  </a:solidFill>
                  <a:latin typeface="Franklin Gothic Medium" pitchFamily="34" charset="0"/>
                  <a:ea typeface="+mj-ea"/>
                  <a:cs typeface="+mj-cs"/>
                </a:rPr>
                <a:t>«</a:t>
              </a:r>
              <a:r>
                <a:rPr lang="ru-RU" sz="2200" b="1" dirty="0">
                  <a:solidFill>
                    <a:schemeClr val="accent1">
                      <a:lumMod val="50000"/>
                    </a:schemeClr>
                  </a:solidFill>
                  <a:latin typeface="Franklin Gothic Medium" pitchFamily="34" charset="0"/>
                  <a:ea typeface="+mj-ea"/>
                  <a:cs typeface="+mj-cs"/>
                </a:rPr>
                <a:t>Культурная среда</a:t>
              </a:r>
              <a:r>
                <a:rPr lang="ru-RU" sz="2200" b="1" dirty="0">
                  <a:solidFill>
                    <a:schemeClr val="accent1">
                      <a:lumMod val="50000"/>
                    </a:schemeClr>
                  </a:solidFill>
                  <a:latin typeface="Franklin Gothic Medium" pitchFamily="34" charset="0"/>
                  <a:ea typeface="+mj-ea"/>
                  <a:cs typeface="+mj-cs"/>
                </a:rPr>
                <a:t>»</a:t>
              </a:r>
            </a:p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пп</a:t>
              </a:r>
              <a:r>
                <a:rPr lang="ru-RU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«б</a:t>
              </a:r>
              <a:r>
                <a:rPr lang="ru-RU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», «в», «и» пункта </a:t>
              </a:r>
              <a:r>
                <a:rPr lang="ru-RU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12 Указа Президента РФ от 7 мая 2018 № 204</a:t>
              </a:r>
            </a:p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b="1" kern="1200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Прямоугольник 18">
              <a:hlinkClick r:id="" action="ppaction://noaction"/>
              <a:extLst>
                <a:ext uri="{FF2B5EF4-FFF2-40B4-BE49-F238E27FC236}">
                  <a16:creationId xmlns="" xmlns:a16="http://schemas.microsoft.com/office/drawing/2014/main" id="{9B5387B4-E265-4700-BE83-EB2359320A9A}"/>
                </a:ext>
              </a:extLst>
            </p:cNvPr>
            <p:cNvSpPr/>
            <p:nvPr/>
          </p:nvSpPr>
          <p:spPr>
            <a:xfrm>
              <a:off x="8121187" y="2916936"/>
              <a:ext cx="3016892" cy="2985001"/>
            </a:xfrm>
            <a:prstGeom prst="rect">
              <a:avLst/>
            </a:prstGeom>
            <a:pattFill prst="weave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28575">
              <a:solidFill>
                <a:srgbClr val="001C85"/>
              </a:solidFill>
            </a:ln>
            <a:effectLst>
              <a:outerShdw blurRad="304800" dist="1524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/>
              <a:endParaRPr lang="ru-RU" sz="2400" dirty="0" smtClean="0"/>
            </a:p>
            <a:p>
              <a:pPr lvl="0" algn="ctr"/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  <a:p>
              <a:pPr lvl="0" algn="ctr"/>
              <a:endParaRPr lang="ru-RU" sz="1400" b="1" kern="1200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dirty="0" smtClean="0">
                  <a:solidFill>
                    <a:schemeClr val="accent1">
                      <a:lumMod val="50000"/>
                    </a:schemeClr>
                  </a:solidFill>
                  <a:latin typeface="Franklin Gothic Medium" pitchFamily="34" charset="0"/>
                  <a:ea typeface="+mj-ea"/>
                  <a:cs typeface="+mj-cs"/>
                </a:rPr>
                <a:t>«</a:t>
              </a:r>
              <a:r>
                <a:rPr lang="ru-RU" sz="2200" b="1" dirty="0">
                  <a:solidFill>
                    <a:schemeClr val="accent1">
                      <a:lumMod val="50000"/>
                    </a:schemeClr>
                  </a:solidFill>
                  <a:latin typeface="Franklin Gothic Medium" pitchFamily="34" charset="0"/>
                  <a:ea typeface="+mj-ea"/>
                  <a:cs typeface="+mj-cs"/>
                </a:rPr>
                <a:t>Цифровая культура</a:t>
              </a:r>
              <a:r>
                <a:rPr lang="ru-RU" sz="2200" b="1" dirty="0">
                  <a:solidFill>
                    <a:schemeClr val="accent1">
                      <a:lumMod val="50000"/>
                    </a:schemeClr>
                  </a:solidFill>
                  <a:latin typeface="Franklin Gothic Medium" pitchFamily="34" charset="0"/>
                  <a:ea typeface="+mj-ea"/>
                  <a:cs typeface="+mj-cs"/>
                </a:rPr>
                <a:t>»</a:t>
              </a:r>
            </a:p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пп</a:t>
              </a:r>
              <a:r>
                <a:rPr lang="ru-RU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. «ж» </a:t>
              </a:r>
              <a:r>
                <a:rPr lang="ru-RU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пункта </a:t>
              </a:r>
              <a:r>
                <a:rPr lang="ru-RU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1 </a:t>
              </a:r>
              <a:r>
                <a:rPr lang="ru-RU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Указа Президента РФ от 7 мая 2018 № 204</a:t>
              </a:r>
            </a:p>
            <a:p>
              <a:pPr lvl="0" algn="ctr"/>
              <a:endParaRPr lang="ru-RU" sz="2800" b="1" kern="1200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0" algn="ctr"/>
              <a:endParaRPr lang="ru-RU" sz="3600" b="1" kern="1200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" name="Прямоугольник 19">
            <a:hlinkClick r:id="" action="ppaction://noaction"/>
            <a:extLst>
              <a:ext uri="{FF2B5EF4-FFF2-40B4-BE49-F238E27FC236}">
                <a16:creationId xmlns="" xmlns:a16="http://schemas.microsoft.com/office/drawing/2014/main" id="{63489A40-9388-4C80-B244-4D1FC53AE64B}"/>
              </a:ext>
            </a:extLst>
          </p:cNvPr>
          <p:cNvSpPr/>
          <p:nvPr/>
        </p:nvSpPr>
        <p:spPr>
          <a:xfrm>
            <a:off x="3347864" y="1556792"/>
            <a:ext cx="2433389" cy="2016224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800" b="1" kern="1200" dirty="0" smtClean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«Творческие люди»</a:t>
            </a: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. «а», «г», «е», «з», «к» </a:t>
            </a:r>
            <a:r>
              <a:rPr lang="ru-RU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пункта 12 Указа Президента РФ от 7 мая 2018 № 204</a:t>
            </a: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600" b="1" kern="1200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5890" y="4294759"/>
            <a:ext cx="14755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Цель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B9DFEE26-DA46-4A86-8BA0-E9C8530ACBE0}"/>
              </a:ext>
            </a:extLst>
          </p:cNvPr>
          <p:cNvSpPr/>
          <p:nvPr/>
        </p:nvSpPr>
        <p:spPr>
          <a:xfrm>
            <a:off x="1896288" y="3984219"/>
            <a:ext cx="705678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§"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Увеличить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к 2024 году число посещений организаций культуры на 15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%</a:t>
            </a:r>
          </a:p>
          <a:p>
            <a:pPr marL="285750" indent="-285750" algn="just">
              <a:buFont typeface="Wingdings" pitchFamily="2" charset="2"/>
              <a:buChar char="§"/>
            </a:pP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marL="285750" indent="-285750" algn="just">
              <a:buFont typeface="Wingdings" pitchFamily="2" charset="2"/>
              <a:buChar char="§"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Увеличить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к 2024 году число обращений к цифровым ресурсам в сфере культуры в 5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раз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997BD7AC-245D-4008-B17A-45E7BA38C718}"/>
              </a:ext>
            </a:extLst>
          </p:cNvPr>
          <p:cNvCxnSpPr>
            <a:cxnSpLocks/>
          </p:cNvCxnSpPr>
          <p:nvPr/>
        </p:nvCxnSpPr>
        <p:spPr>
          <a:xfrm>
            <a:off x="1821444" y="3934719"/>
            <a:ext cx="0" cy="1730217"/>
          </a:xfrm>
          <a:prstGeom prst="line">
            <a:avLst/>
          </a:prstGeom>
          <a:ln w="28575">
            <a:solidFill>
              <a:srgbClr val="001C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2EA95D50-85BF-4E5B-A1B6-16FB428D6EBE}"/>
              </a:ext>
            </a:extLst>
          </p:cNvPr>
          <p:cNvGrpSpPr/>
          <p:nvPr/>
        </p:nvGrpSpPr>
        <p:grpSpPr>
          <a:xfrm>
            <a:off x="0" y="1076982"/>
            <a:ext cx="7859486" cy="89285"/>
            <a:chOff x="947651" y="2754884"/>
            <a:chExt cx="7257566" cy="89285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="" xmlns:a16="http://schemas.microsoft.com/office/drawing/2014/main" id="{1CF208F2-9143-4141-AC47-A0AB4967D7DF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="" xmlns:a16="http://schemas.microsoft.com/office/drawing/2014/main" id="{FC32EAD5-2317-47E3-9632-A20E23416470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79141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Прямоугольник 44"/>
          <p:cNvSpPr/>
          <p:nvPr/>
        </p:nvSpPr>
        <p:spPr>
          <a:xfrm>
            <a:off x="1167628" y="162496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543861" y="1624964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737" y="1612118"/>
            <a:ext cx="372980" cy="372980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0" y="88974"/>
            <a:ext cx="91284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Р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асчетный перечень показателей портфеля проектов «Культура», распределенных по административно территориальным единицам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0" y="713340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210820"/>
              </p:ext>
            </p:extLst>
          </p:nvPr>
        </p:nvGraphicFramePr>
        <p:xfrm>
          <a:off x="76282" y="893759"/>
          <a:ext cx="8972472" cy="58499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9372"/>
                <a:gridCol w="561085"/>
                <a:gridCol w="309012"/>
                <a:gridCol w="286612"/>
                <a:gridCol w="286612"/>
                <a:gridCol w="286612"/>
                <a:gridCol w="286612"/>
                <a:gridCol w="286612"/>
                <a:gridCol w="286612"/>
                <a:gridCol w="286612"/>
                <a:gridCol w="298099"/>
                <a:gridCol w="332561"/>
                <a:gridCol w="332561"/>
                <a:gridCol w="321074"/>
                <a:gridCol w="298099"/>
                <a:gridCol w="298099"/>
                <a:gridCol w="309586"/>
                <a:gridCol w="309586"/>
                <a:gridCol w="309586"/>
                <a:gridCol w="286612"/>
                <a:gridCol w="850856"/>
              </a:tblGrid>
              <a:tr h="2164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 </a:t>
                      </a:r>
                      <a:r>
                        <a:rPr lang="ru-RU" sz="120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Показатели</a:t>
                      </a:r>
                      <a:endParaRPr lang="ru-RU" sz="120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Franklin Gothic Medium" pitchFamily="34" charset="0"/>
                        <a:ea typeface="+mj-ea"/>
                        <a:cs typeface="+mj-cs"/>
                      </a:endParaRP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год</a:t>
                      </a:r>
                    </a:p>
                  </a:txBody>
                  <a:tcPr marL="6433" marR="6433" marT="643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Мегион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Нефтеюганск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Нижневартовск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Покачи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Пыть-Ях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Радужный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Сургут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Урай</a:t>
                      </a:r>
                      <a:endParaRPr lang="ru-RU" sz="120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Franklin Gothic Medium" pitchFamily="34" charset="0"/>
                        <a:ea typeface="+mj-ea"/>
                        <a:cs typeface="+mj-cs"/>
                      </a:endParaRP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Югорск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Белоярский район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Березовский район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Кондинский район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Нефтеюганский район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Нижневартовский</a:t>
                      </a: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 район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Октябрьский район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Советский район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Сургутский район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Ханты-Мансийский район</a:t>
                      </a:r>
                    </a:p>
                  </a:txBody>
                  <a:tcPr marL="6433" marR="6433" marT="6433" marB="0" vert="vert27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ИТОГО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41688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Количество организаций культуры, получивших современное оборудование, единиц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 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2019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2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3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4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13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41688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2021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2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2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3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4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15</a:t>
                      </a:r>
                      <a:endParaRPr lang="ru-RU" sz="120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Franklin Gothic Medium" pitchFamily="34" charset="0"/>
                        <a:ea typeface="+mj-ea"/>
                        <a:cs typeface="+mj-cs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41688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2023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2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2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4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2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14</a:t>
                      </a:r>
                      <a:endParaRPr lang="ru-RU" sz="120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Franklin Gothic Medium" pitchFamily="34" charset="0"/>
                        <a:ea typeface="+mj-ea"/>
                        <a:cs typeface="+mj-cs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41688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Количество созданных виртуальных концертных залов в городах Ханты-Мансийского автономного округа - Югры, единиц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 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2021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115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2022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92732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2023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139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Количество созданных модельных муниципальных библиотек, единиц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2020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0</a:t>
                      </a:r>
                    </a:p>
                  </a:txBody>
                  <a:tcPr marL="61754" marR="61754" marT="30877" marB="308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itchFamily="34" charset="0"/>
                          <a:ea typeface="+mj-ea"/>
                          <a:cs typeface="+mj-cs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2016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23851" y="1657656"/>
            <a:ext cx="213755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Развитие библиотечного дела</a:t>
            </a:r>
          </a:p>
          <a:p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Развитие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музейного дела</a:t>
            </a:r>
          </a:p>
          <a:p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Проект «Культурная среда»</a:t>
            </a:r>
          </a:p>
          <a:p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Проект «Цифровая культура»</a:t>
            </a:r>
          </a:p>
          <a:p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endParaRPr lang="ru-RU" sz="16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37558" y="1650891"/>
            <a:ext cx="677435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Создано 4 модельных библиотеки (Мегион, Нижневартовск, Югорск, Кондинский район)</a:t>
            </a:r>
          </a:p>
          <a:p>
            <a:pPr algn="just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Внедрен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проект по цифровизации библиотек «Умная библиотека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»</a:t>
            </a:r>
          </a:p>
          <a:p>
            <a:pPr algn="just"/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Создано 10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музейных выставочных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проектов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с применением технологии (гидами) дополненной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реальности (Государственный художественный музей, Музей природы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и человека,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Музей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геологии, нефти и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газа, Сургутский краеведческий музей, Сургутский художественный музей)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Разработана ПСД на строительство сельского Дома культуры в п.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Горноправдинск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 Ханты-Мансийского района </a:t>
            </a:r>
          </a:p>
          <a:p>
            <a:pPr algn="just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Продолжается Реконструкция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здания ДК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«Геолог» в г.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Нягань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Подготовлена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предпроектная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 документация для Реконструкции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здания "Кинотеатр на 200 мест" г. Ханты-Мансийск (здание "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Лангал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")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Действуют 3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виртуальных концертных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зала (Югорск, Белоярский район, Нефтеюганский район)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Организовано 8 онлайн-трансляций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мероприятий, размещаемых на портале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«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Культура.РФ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»</a:t>
            </a:r>
          </a:p>
          <a:p>
            <a:pPr algn="just"/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</a:p>
          <a:p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44388" y="976970"/>
            <a:ext cx="2280293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052737" y="1000672"/>
            <a:ext cx="5780529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167628" y="110727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543861" y="1107274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8" name="Овал 47"/>
          <p:cNvSpPr/>
          <p:nvPr/>
        </p:nvSpPr>
        <p:spPr>
          <a:xfrm>
            <a:off x="123851" y="940175"/>
            <a:ext cx="717879" cy="71071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08" y="1047977"/>
            <a:ext cx="459564" cy="459564"/>
          </a:xfrm>
          <a:prstGeom prst="rect">
            <a:avLst/>
          </a:prstGeom>
        </p:spPr>
      </p:pic>
      <p:sp>
        <p:nvSpPr>
          <p:cNvPr id="52" name="Овал 51"/>
          <p:cNvSpPr/>
          <p:nvPr/>
        </p:nvSpPr>
        <p:spPr>
          <a:xfrm>
            <a:off x="2882879" y="954790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132" y="1041673"/>
            <a:ext cx="372980" cy="372980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0" y="117412"/>
            <a:ext cx="90871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Повышение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качества услуг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в сфере культуры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путем модернизации имущественного комплекса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учреждений и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организаций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культуры на 2020 год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0" y="768992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686096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30252" y="2091876"/>
            <a:ext cx="2922486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Поддержка одаренных детей и молодежи, развитие художественного образования</a:t>
            </a:r>
          </a:p>
          <a:p>
            <a:pPr algn="just"/>
            <a:endParaRPr lang="ru-RU" sz="14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Развитие профессионального искусства </a:t>
            </a:r>
          </a:p>
          <a:p>
            <a:pPr algn="just"/>
            <a:endParaRPr lang="ru-RU" sz="14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Сохранение нематериального и материального наследия и продвижение региональных культурных проектов </a:t>
            </a:r>
          </a:p>
          <a:p>
            <a:pPr algn="just"/>
            <a:endParaRPr lang="ru-RU" sz="14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Стимулирование культурного разнообразия в автономном округе</a:t>
            </a:r>
          </a:p>
          <a:p>
            <a:endParaRPr lang="ru-RU" sz="14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Проект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«Творческие люди»</a:t>
            </a:r>
          </a:p>
          <a:p>
            <a:endParaRPr lang="ru-RU" sz="1600" dirty="0" smtClean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13207" y="2022379"/>
            <a:ext cx="600319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К участию в творческих мероприятиях привлечено  53 тыс.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детей</a:t>
            </a:r>
          </a:p>
          <a:p>
            <a:pPr algn="just"/>
            <a:endParaRPr lang="ru-RU" sz="1400" dirty="0" smtClean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endParaRPr lang="ru-RU" sz="14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endParaRPr lang="ru-RU" sz="14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8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стартапов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 некоммерческих  организаций и 6 любительских творческих коллектива получили государственную поддержку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  </a:t>
            </a:r>
          </a:p>
          <a:p>
            <a:pPr algn="just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Создано 5 культурных агломераций с центрами в городах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Нягань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,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Югорск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, Ханты-Мансийск, Сургут, Нижневартовск для увеличения количества «точек роста» культуры в регионе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endParaRPr lang="ru-RU" sz="14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Реализуется проект «Открытый кинозал», направленный на увеличение на 15% количества зрителей публичных кинозалов, расположенных в сельских населенных пунктах Югры</a:t>
            </a:r>
          </a:p>
          <a:p>
            <a:pPr algn="just"/>
            <a:endParaRPr lang="en-US" sz="14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Повышена квалификация 400 работникам отрасли культуры.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just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Привлечено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130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 человек в рамках волонтерского движения в сфере культуры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44387" y="1361938"/>
            <a:ext cx="2280293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013206" y="1396978"/>
            <a:ext cx="5898709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167628" y="162496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543861" y="1624964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8" name="Овал 47"/>
          <p:cNvSpPr/>
          <p:nvPr/>
        </p:nvSpPr>
        <p:spPr>
          <a:xfrm>
            <a:off x="295275" y="1361939"/>
            <a:ext cx="75715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577452"/>
            <a:ext cx="459564" cy="459564"/>
          </a:xfrm>
          <a:prstGeom prst="rect">
            <a:avLst/>
          </a:prstGeom>
        </p:spPr>
      </p:pic>
      <p:sp>
        <p:nvSpPr>
          <p:cNvPr id="52" name="Овал 51"/>
          <p:cNvSpPr/>
          <p:nvPr/>
        </p:nvSpPr>
        <p:spPr>
          <a:xfrm>
            <a:off x="2882741" y="1355530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737" y="1361939"/>
            <a:ext cx="372980" cy="372980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0" y="334227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Создание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равной доступности населения к знаниям, информации и культурным ценностям, реализации каждым человеком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 его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творческого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потенциала на 2020 год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0" y="980558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394379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28734"/>
            <a:ext cx="8568952" cy="5790519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6147" name="Picture 6" descr="https://cdn.pixabay.com/photo/2014/04/03/10/03/google-309739_128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6" y="3333751"/>
            <a:ext cx="288925" cy="620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825750" y="3875618"/>
            <a:ext cx="611065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100" b="1" dirty="0" err="1">
                <a:solidFill>
                  <a:schemeClr val="bg1"/>
                </a:solidFill>
                <a:latin typeface="+mn-lt"/>
              </a:rPr>
              <a:t>Нягань</a:t>
            </a: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149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713" y="4042833"/>
            <a:ext cx="292100" cy="628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725" y="4102101"/>
            <a:ext cx="285750" cy="6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76" y="3875618"/>
            <a:ext cx="288925" cy="620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2211389" y="4593167"/>
            <a:ext cx="643125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100" b="1" dirty="0" err="1">
                <a:solidFill>
                  <a:schemeClr val="bg1"/>
                </a:solidFill>
                <a:latin typeface="+mn-lt"/>
              </a:rPr>
              <a:t>Югорск</a:t>
            </a: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05164" y="4542367"/>
            <a:ext cx="1221809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chemeClr val="bg1"/>
                </a:solidFill>
                <a:latin typeface="+mn-lt"/>
              </a:rPr>
              <a:t>Ханты-Мансийск</a:t>
            </a: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84701" y="4347633"/>
            <a:ext cx="574196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Сургут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26100" y="4567767"/>
            <a:ext cx="1149674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chemeClr val="bg1"/>
                </a:solidFill>
                <a:latin typeface="+mn-lt"/>
              </a:rPr>
              <a:t>Нижневартовск</a:t>
            </a: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156" name="Рисунок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100" y="4055533"/>
            <a:ext cx="287338" cy="620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Заголовок 1"/>
          <p:cNvSpPr>
            <a:spLocks noGrp="1"/>
          </p:cNvSpPr>
          <p:nvPr>
            <p:ph type="title"/>
          </p:nvPr>
        </p:nvSpPr>
        <p:spPr>
          <a:xfrm>
            <a:off x="390526" y="110067"/>
            <a:ext cx="7907338" cy="853017"/>
          </a:xfrm>
        </p:spPr>
        <p:txBody>
          <a:bodyPr>
            <a:normAutofit/>
          </a:bodyPr>
          <a:lstStyle/>
          <a:p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5 </a:t>
            </a: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Югорских культурных </a:t>
            </a: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агломераций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16538" y="1298575"/>
            <a:ext cx="32654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На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период 2019-2024 годы </a:t>
            </a:r>
          </a:p>
          <a:p>
            <a:pPr algn="ctr"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определено формирование и развитие </a:t>
            </a:r>
          </a:p>
          <a:p>
            <a:pPr algn="ctr">
              <a:defRPr/>
            </a:pP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+mj-ea"/>
              <a:cs typeface="+mj-cs"/>
            </a:endParaRPr>
          </a:p>
          <a:p>
            <a:pPr algn="ctr"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5 Югорских культурных агломераций </a:t>
            </a: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-3457" y="753217"/>
            <a:ext cx="7859486" cy="89285"/>
            <a:chOff x="947651" y="2754884"/>
            <a:chExt cx="7257566" cy="89285"/>
          </a:xfrm>
        </p:grpSpPr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072310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6288</TotalTime>
  <Words>1337</Words>
  <Application>Microsoft Office PowerPoint</Application>
  <PresentationFormat>Экран (4:3)</PresentationFormat>
  <Paragraphs>441</Paragraphs>
  <Slides>12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Публичная декларация  государственной программы  Ханты-Мансийского автономного округа - Югры</vt:lpstr>
      <vt:lpstr>Презентация PowerPoint</vt:lpstr>
      <vt:lpstr>Презентация PowerPoint</vt:lpstr>
      <vt:lpstr>Презентация PowerPoint</vt:lpstr>
      <vt:lpstr>Региональная составляющая национального проекта «Культура»  </vt:lpstr>
      <vt:lpstr>Презентация PowerPoint</vt:lpstr>
      <vt:lpstr>Презентация PowerPoint</vt:lpstr>
      <vt:lpstr>Презентация PowerPoint</vt:lpstr>
      <vt:lpstr>5 Югорских культурных агломераций</vt:lpstr>
      <vt:lpstr>Принципы функционирования  Югорских культурных агломераций (ЮКА)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Попов Михаил Павлович</cp:lastModifiedBy>
  <cp:revision>313</cp:revision>
  <cp:lastPrinted>2018-10-05T14:35:35Z</cp:lastPrinted>
  <dcterms:created xsi:type="dcterms:W3CDTF">2018-09-04T12:10:47Z</dcterms:created>
  <dcterms:modified xsi:type="dcterms:W3CDTF">2019-10-15T07:28:52Z</dcterms:modified>
</cp:coreProperties>
</file>