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7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1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8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tatiana.abrakova\Desktop\&#1055;&#1088;&#1086;&#1074;&#1077;&#1088;&#1082;&#1072;\2019.04.03%20&#1061;&#1052;&#1072;&#1054;\&#1052;&#1086;&#1085;&#1080;&#1090;&#1086;&#1088;&#1080;&#1085;&#1075;%20&#1079;&#1072;&#1087;&#1086;&#1083;&#1085;&#1077;&#1085;&#1080;&#1077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tatiana.abrakova\Desktop\&#1055;&#1088;&#1086;&#1074;&#1077;&#1088;&#1082;&#1072;\2019.04.03%20&#1061;&#1052;&#1072;&#1054;\&#1052;&#1086;&#1085;&#1080;&#1090;&#1086;&#1088;&#1080;&#1085;&#1075;%20&#1079;&#1072;&#1087;&#1086;&#1083;&#1085;&#1077;&#1085;&#1080;&#1077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tatiana.abrakova\Desktop\&#1055;&#1088;&#1086;&#1074;&#1077;&#1088;&#1082;&#1072;\2019.04.03%20&#1061;&#1052;&#1072;&#1054;\&#1052;&#1086;&#1085;&#1080;&#1090;&#1086;&#1088;&#1080;&#1085;&#1075;%20&#1079;&#1072;&#1087;&#1086;&#1083;&#1085;&#1077;&#1085;&#1080;&#1077;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tatiana.abrakova\Desktop\&#1055;&#1088;&#1086;&#1074;&#1077;&#1088;&#1082;&#1072;\2019.04.03%20&#1061;&#1052;&#1072;&#1054;\&#1052;&#1086;&#1085;&#1080;&#1090;&#1086;&#1088;&#1080;&#1085;&#1075;%20&#1079;&#1072;&#1087;&#1086;&#1083;&#1085;&#1077;&#1085;&#1080;&#1077;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tatiana.abrakova\Desktop\&#1055;&#1088;&#1086;&#1074;&#1077;&#1088;&#1082;&#1072;\2019.04.03%20&#1061;&#1052;&#1072;&#1054;\&#1052;&#1086;&#1085;&#1080;&#1090;&#1086;&#1088;&#1080;&#1085;&#1075;%20&#1079;&#1072;&#1087;&#1086;&#1083;&#1085;&#1077;&#1085;&#1080;&#1077;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C:\Users\tatiana.abrakova\Desktop\&#1055;&#1088;&#1086;&#1074;&#1077;&#1088;&#1082;&#1072;\2019.04.03%20&#1061;&#1052;&#1072;&#1054;\&#1052;&#1086;&#1085;&#1080;&#1090;&#1086;&#1088;&#1080;&#1085;&#1075;%20&#1079;&#1072;&#1087;&#1086;&#1083;&#1085;&#1077;&#1085;&#1080;&#1077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/>
              <a:t>Библиотеки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Лист1!$C$3</c:f>
              <c:strCache>
                <c:ptCount val="1"/>
                <c:pt idx="0">
                  <c:v>Заполнен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Лист1!$D$2:$I$2</c:f>
              <c:numCache>
                <c:formatCode>m/d/yyyy</c:formatCode>
                <c:ptCount val="6"/>
                <c:pt idx="0">
                  <c:v>43550</c:v>
                </c:pt>
                <c:pt idx="1">
                  <c:v>43551</c:v>
                </c:pt>
                <c:pt idx="2">
                  <c:v>43552</c:v>
                </c:pt>
                <c:pt idx="3">
                  <c:v>43553</c:v>
                </c:pt>
                <c:pt idx="4">
                  <c:v>43556</c:v>
                </c:pt>
                <c:pt idx="5">
                  <c:v>43557</c:v>
                </c:pt>
              </c:numCache>
            </c:numRef>
          </c:cat>
          <c:val>
            <c:numRef>
              <c:f>Лист1!$D$3:$I$3</c:f>
              <c:numCache>
                <c:formatCode>General</c:formatCode>
                <c:ptCount val="6"/>
                <c:pt idx="0">
                  <c:v>76</c:v>
                </c:pt>
                <c:pt idx="1">
                  <c:v>153</c:v>
                </c:pt>
                <c:pt idx="2">
                  <c:v>222</c:v>
                </c:pt>
                <c:pt idx="3">
                  <c:v>222</c:v>
                </c:pt>
                <c:pt idx="4">
                  <c:v>222</c:v>
                </c:pt>
                <c:pt idx="5">
                  <c:v>222</c:v>
                </c:pt>
              </c:numCache>
            </c:numRef>
          </c:val>
        </c:ser>
        <c:ser>
          <c:idx val="1"/>
          <c:order val="1"/>
          <c:tx>
            <c:strRef>
              <c:f>Лист1!$C$4</c:f>
              <c:strCache>
                <c:ptCount val="1"/>
                <c:pt idx="0">
                  <c:v>Не заполнен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Лист1!$D$2:$I$2</c:f>
              <c:numCache>
                <c:formatCode>m/d/yyyy</c:formatCode>
                <c:ptCount val="6"/>
                <c:pt idx="0">
                  <c:v>43550</c:v>
                </c:pt>
                <c:pt idx="1">
                  <c:v>43551</c:v>
                </c:pt>
                <c:pt idx="2">
                  <c:v>43552</c:v>
                </c:pt>
                <c:pt idx="3">
                  <c:v>43553</c:v>
                </c:pt>
                <c:pt idx="4">
                  <c:v>43556</c:v>
                </c:pt>
                <c:pt idx="5">
                  <c:v>43557</c:v>
                </c:pt>
              </c:numCache>
            </c:numRef>
          </c:cat>
          <c:val>
            <c:numRef>
              <c:f>Лист1!$D$4:$I$4</c:f>
              <c:numCache>
                <c:formatCode>General</c:formatCode>
                <c:ptCount val="6"/>
                <c:pt idx="0">
                  <c:v>146</c:v>
                </c:pt>
                <c:pt idx="1">
                  <c:v>69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overlap val="-1"/>
        <c:axId val="125692624"/>
        <c:axId val="125686352"/>
      </c:barChart>
      <c:catAx>
        <c:axId val="125692624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686352"/>
        <c:crosses val="autoZero"/>
        <c:auto val="0"/>
        <c:lblAlgn val="ctr"/>
        <c:lblOffset val="100"/>
        <c:noMultiLvlLbl val="0"/>
      </c:catAx>
      <c:valAx>
        <c:axId val="12568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692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 sz="1200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/>
              <a:t>КДУ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Лист1!$C$5</c:f>
              <c:strCache>
                <c:ptCount val="1"/>
                <c:pt idx="0">
                  <c:v>Заполнен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Лист1!$D$2:$I$2</c:f>
              <c:numCache>
                <c:formatCode>m/d/yyyy</c:formatCode>
                <c:ptCount val="6"/>
                <c:pt idx="0">
                  <c:v>43550</c:v>
                </c:pt>
                <c:pt idx="1">
                  <c:v>43551</c:v>
                </c:pt>
                <c:pt idx="2">
                  <c:v>43552</c:v>
                </c:pt>
                <c:pt idx="3">
                  <c:v>43553</c:v>
                </c:pt>
                <c:pt idx="4">
                  <c:v>43556</c:v>
                </c:pt>
                <c:pt idx="5">
                  <c:v>43557</c:v>
                </c:pt>
              </c:numCache>
            </c:numRef>
          </c:cat>
          <c:val>
            <c:numRef>
              <c:f>Лист1!$D$5:$I$5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15</c:v>
                </c:pt>
                <c:pt idx="5">
                  <c:v>104</c:v>
                </c:pt>
              </c:numCache>
            </c:numRef>
          </c:val>
        </c:ser>
        <c:ser>
          <c:idx val="1"/>
          <c:order val="1"/>
          <c:tx>
            <c:strRef>
              <c:f>Лист1!$C$6</c:f>
              <c:strCache>
                <c:ptCount val="1"/>
                <c:pt idx="0">
                  <c:v>Не заполнен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Лист1!$D$2:$I$2</c:f>
              <c:numCache>
                <c:formatCode>m/d/yyyy</c:formatCode>
                <c:ptCount val="6"/>
                <c:pt idx="0">
                  <c:v>43550</c:v>
                </c:pt>
                <c:pt idx="1">
                  <c:v>43551</c:v>
                </c:pt>
                <c:pt idx="2">
                  <c:v>43552</c:v>
                </c:pt>
                <c:pt idx="3">
                  <c:v>43553</c:v>
                </c:pt>
                <c:pt idx="4">
                  <c:v>43556</c:v>
                </c:pt>
                <c:pt idx="5">
                  <c:v>43557</c:v>
                </c:pt>
              </c:numCache>
            </c:numRef>
          </c:cat>
          <c:val>
            <c:numRef>
              <c:f>Лист1!$D$6:$I$6</c:f>
              <c:numCache>
                <c:formatCode>General</c:formatCode>
                <c:ptCount val="6"/>
                <c:pt idx="0">
                  <c:v>102</c:v>
                </c:pt>
                <c:pt idx="1">
                  <c:v>102</c:v>
                </c:pt>
                <c:pt idx="2">
                  <c:v>103</c:v>
                </c:pt>
                <c:pt idx="3">
                  <c:v>103</c:v>
                </c:pt>
                <c:pt idx="4">
                  <c:v>89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overlap val="-1"/>
        <c:axId val="125693408"/>
        <c:axId val="125689096"/>
      </c:barChart>
      <c:catAx>
        <c:axId val="125693408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689096"/>
        <c:crosses val="autoZero"/>
        <c:auto val="0"/>
        <c:lblAlgn val="ctr"/>
        <c:lblOffset val="100"/>
        <c:noMultiLvlLbl val="0"/>
      </c:catAx>
      <c:valAx>
        <c:axId val="125689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69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 sz="1200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/>
              <a:t>Музеи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Лист1!$C$7</c:f>
              <c:strCache>
                <c:ptCount val="1"/>
                <c:pt idx="0">
                  <c:v>Заполнен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Лист1!$D$2:$I$2</c:f>
              <c:numCache>
                <c:formatCode>m/d/yyyy</c:formatCode>
                <c:ptCount val="6"/>
                <c:pt idx="0">
                  <c:v>43550</c:v>
                </c:pt>
                <c:pt idx="1">
                  <c:v>43551</c:v>
                </c:pt>
                <c:pt idx="2">
                  <c:v>43552</c:v>
                </c:pt>
                <c:pt idx="3">
                  <c:v>43553</c:v>
                </c:pt>
                <c:pt idx="4">
                  <c:v>43556</c:v>
                </c:pt>
                <c:pt idx="5">
                  <c:v>43557</c:v>
                </c:pt>
              </c:numCache>
            </c:numRef>
          </c:cat>
          <c:val>
            <c:numRef>
              <c:f>Лист1!$D$7:$I$7</c:f>
              <c:numCache>
                <c:formatCode>General</c:formatCode>
                <c:ptCount val="6"/>
                <c:pt idx="0">
                  <c:v>19</c:v>
                </c:pt>
                <c:pt idx="1">
                  <c:v>21</c:v>
                </c:pt>
                <c:pt idx="2">
                  <c:v>29</c:v>
                </c:pt>
                <c:pt idx="3">
                  <c:v>31</c:v>
                </c:pt>
                <c:pt idx="4">
                  <c:v>35</c:v>
                </c:pt>
                <c:pt idx="5">
                  <c:v>35</c:v>
                </c:pt>
              </c:numCache>
            </c:numRef>
          </c:val>
        </c:ser>
        <c:ser>
          <c:idx val="1"/>
          <c:order val="1"/>
          <c:tx>
            <c:strRef>
              <c:f>Лист1!$C$8</c:f>
              <c:strCache>
                <c:ptCount val="1"/>
                <c:pt idx="0">
                  <c:v>Не заполнен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Лист1!$D$2:$I$2</c:f>
              <c:numCache>
                <c:formatCode>m/d/yyyy</c:formatCode>
                <c:ptCount val="6"/>
                <c:pt idx="0">
                  <c:v>43550</c:v>
                </c:pt>
                <c:pt idx="1">
                  <c:v>43551</c:v>
                </c:pt>
                <c:pt idx="2">
                  <c:v>43552</c:v>
                </c:pt>
                <c:pt idx="3">
                  <c:v>43553</c:v>
                </c:pt>
                <c:pt idx="4">
                  <c:v>43556</c:v>
                </c:pt>
                <c:pt idx="5">
                  <c:v>43557</c:v>
                </c:pt>
              </c:numCache>
            </c:numRef>
          </c:cat>
          <c:val>
            <c:numRef>
              <c:f>Лист1!$D$8:$I$8</c:f>
              <c:numCache>
                <c:formatCode>General</c:formatCode>
                <c:ptCount val="6"/>
                <c:pt idx="0">
                  <c:v>15</c:v>
                </c:pt>
                <c:pt idx="1">
                  <c:v>13</c:v>
                </c:pt>
                <c:pt idx="2">
                  <c:v>5</c:v>
                </c:pt>
                <c:pt idx="3">
                  <c:v>4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overlap val="-1"/>
        <c:axId val="125690664"/>
        <c:axId val="125689488"/>
      </c:barChart>
      <c:catAx>
        <c:axId val="125690664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689488"/>
        <c:crosses val="autoZero"/>
        <c:auto val="0"/>
        <c:lblAlgn val="ctr"/>
        <c:lblOffset val="100"/>
        <c:noMultiLvlLbl val="0"/>
      </c:catAx>
      <c:valAx>
        <c:axId val="125689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690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 sz="1200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/>
              <a:t>Театры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Лист1!$C$9</c:f>
              <c:strCache>
                <c:ptCount val="1"/>
                <c:pt idx="0">
                  <c:v>Заполнен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Лист1!$D$2:$I$2</c:f>
              <c:numCache>
                <c:formatCode>m/d/yyyy</c:formatCode>
                <c:ptCount val="6"/>
                <c:pt idx="0">
                  <c:v>43550</c:v>
                </c:pt>
                <c:pt idx="1">
                  <c:v>43551</c:v>
                </c:pt>
                <c:pt idx="2">
                  <c:v>43552</c:v>
                </c:pt>
                <c:pt idx="3">
                  <c:v>43553</c:v>
                </c:pt>
                <c:pt idx="4">
                  <c:v>43556</c:v>
                </c:pt>
                <c:pt idx="5">
                  <c:v>43557</c:v>
                </c:pt>
              </c:numCache>
            </c:numRef>
          </c:cat>
          <c:val>
            <c:numRef>
              <c:f>Лист1!$D$9:$I$9</c:f>
              <c:numCache>
                <c:formatCode>General</c:formatCode>
                <c:ptCount val="6"/>
                <c:pt idx="0">
                  <c:v>2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8</c:v>
                </c:pt>
                <c:pt idx="5">
                  <c:v>8</c:v>
                </c:pt>
              </c:numCache>
            </c:numRef>
          </c:val>
        </c:ser>
        <c:ser>
          <c:idx val="1"/>
          <c:order val="1"/>
          <c:tx>
            <c:strRef>
              <c:f>Лист1!$C$10</c:f>
              <c:strCache>
                <c:ptCount val="1"/>
                <c:pt idx="0">
                  <c:v>Не заполнен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Лист1!$D$2:$I$2</c:f>
              <c:numCache>
                <c:formatCode>m/d/yyyy</c:formatCode>
                <c:ptCount val="6"/>
                <c:pt idx="0">
                  <c:v>43550</c:v>
                </c:pt>
                <c:pt idx="1">
                  <c:v>43551</c:v>
                </c:pt>
                <c:pt idx="2">
                  <c:v>43552</c:v>
                </c:pt>
                <c:pt idx="3">
                  <c:v>43553</c:v>
                </c:pt>
                <c:pt idx="4">
                  <c:v>43556</c:v>
                </c:pt>
                <c:pt idx="5">
                  <c:v>43557</c:v>
                </c:pt>
              </c:numCache>
            </c:numRef>
          </c:cat>
          <c:val>
            <c:numRef>
              <c:f>Лист1!$D$10:$I$10</c:f>
              <c:numCache>
                <c:formatCode>General</c:formatCode>
                <c:ptCount val="6"/>
                <c:pt idx="0">
                  <c:v>6</c:v>
                </c:pt>
                <c:pt idx="1">
                  <c:v>2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overlap val="-1"/>
        <c:axId val="125687136"/>
        <c:axId val="125687920"/>
      </c:barChart>
      <c:catAx>
        <c:axId val="125687136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687920"/>
        <c:crosses val="autoZero"/>
        <c:auto val="0"/>
        <c:lblAlgn val="ctr"/>
        <c:lblOffset val="100"/>
        <c:noMultiLvlLbl val="0"/>
      </c:catAx>
      <c:valAx>
        <c:axId val="125687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687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 sz="1200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/>
              <a:t>Парк культуры и отдыха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Лист1!$C$11</c:f>
              <c:strCache>
                <c:ptCount val="1"/>
                <c:pt idx="0">
                  <c:v>Заполнен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Лист1!$D$2:$I$2</c:f>
              <c:numCache>
                <c:formatCode>m/d/yyyy</c:formatCode>
                <c:ptCount val="6"/>
                <c:pt idx="0">
                  <c:v>43550</c:v>
                </c:pt>
                <c:pt idx="1">
                  <c:v>43551</c:v>
                </c:pt>
                <c:pt idx="2">
                  <c:v>43552</c:v>
                </c:pt>
                <c:pt idx="3">
                  <c:v>43553</c:v>
                </c:pt>
                <c:pt idx="4">
                  <c:v>43556</c:v>
                </c:pt>
                <c:pt idx="5">
                  <c:v>43557</c:v>
                </c:pt>
              </c:numCache>
            </c:numRef>
          </c:cat>
          <c:val>
            <c:numRef>
              <c:f>Лист1!$D$11:$I$11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Лист1!$C$12</c:f>
              <c:strCache>
                <c:ptCount val="1"/>
                <c:pt idx="0">
                  <c:v>Не заполнен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Лист1!$D$2:$I$2</c:f>
              <c:numCache>
                <c:formatCode>m/d/yyyy</c:formatCode>
                <c:ptCount val="6"/>
                <c:pt idx="0">
                  <c:v>43550</c:v>
                </c:pt>
                <c:pt idx="1">
                  <c:v>43551</c:v>
                </c:pt>
                <c:pt idx="2">
                  <c:v>43552</c:v>
                </c:pt>
                <c:pt idx="3">
                  <c:v>43553</c:v>
                </c:pt>
                <c:pt idx="4">
                  <c:v>43556</c:v>
                </c:pt>
                <c:pt idx="5">
                  <c:v>43557</c:v>
                </c:pt>
              </c:numCache>
            </c:numRef>
          </c:cat>
          <c:val>
            <c:numRef>
              <c:f>Лист1!$D$12:$I$12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overlap val="-1"/>
        <c:axId val="125689880"/>
        <c:axId val="125691056"/>
      </c:barChart>
      <c:catAx>
        <c:axId val="125689880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691056"/>
        <c:crosses val="autoZero"/>
        <c:auto val="0"/>
        <c:lblAlgn val="ctr"/>
        <c:lblOffset val="100"/>
        <c:noMultiLvlLbl val="0"/>
      </c:catAx>
      <c:valAx>
        <c:axId val="125691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689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 sz="1200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/>
              <a:t>Концертные организации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Лист1!$C$13</c:f>
              <c:strCache>
                <c:ptCount val="1"/>
                <c:pt idx="0">
                  <c:v>Заполнен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Лист1!$D$2:$I$2</c:f>
              <c:numCache>
                <c:formatCode>m/d/yyyy</c:formatCode>
                <c:ptCount val="6"/>
                <c:pt idx="0">
                  <c:v>43550</c:v>
                </c:pt>
                <c:pt idx="1">
                  <c:v>43551</c:v>
                </c:pt>
                <c:pt idx="2">
                  <c:v>43552</c:v>
                </c:pt>
                <c:pt idx="3">
                  <c:v>43553</c:v>
                </c:pt>
                <c:pt idx="4">
                  <c:v>43556</c:v>
                </c:pt>
                <c:pt idx="5">
                  <c:v>43557</c:v>
                </c:pt>
              </c:numCache>
            </c:numRef>
          </c:cat>
          <c:val>
            <c:numRef>
              <c:f>Лист1!$D$13:$I$13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Лист1!$C$14</c:f>
              <c:strCache>
                <c:ptCount val="1"/>
                <c:pt idx="0">
                  <c:v>Не заполнен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Лист1!$D$2:$I$2</c:f>
              <c:numCache>
                <c:formatCode>m/d/yyyy</c:formatCode>
                <c:ptCount val="6"/>
                <c:pt idx="0">
                  <c:v>43550</c:v>
                </c:pt>
                <c:pt idx="1">
                  <c:v>43551</c:v>
                </c:pt>
                <c:pt idx="2">
                  <c:v>43552</c:v>
                </c:pt>
                <c:pt idx="3">
                  <c:v>43553</c:v>
                </c:pt>
                <c:pt idx="4">
                  <c:v>43556</c:v>
                </c:pt>
                <c:pt idx="5">
                  <c:v>43557</c:v>
                </c:pt>
              </c:numCache>
            </c:numRef>
          </c:cat>
          <c:val>
            <c:numRef>
              <c:f>Лист1!$D$14:$I$14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7"/>
        <c:overlap val="-1"/>
        <c:axId val="125690272"/>
        <c:axId val="125688312"/>
      </c:barChart>
      <c:catAx>
        <c:axId val="125690272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688312"/>
        <c:crosses val="autoZero"/>
        <c:auto val="0"/>
        <c:lblAlgn val="ctr"/>
        <c:lblOffset val="100"/>
        <c:noMultiLvlLbl val="0"/>
      </c:catAx>
      <c:valAx>
        <c:axId val="125688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5690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ysClr val="window" lastClr="FFFFFF"/>
    </a:solidFill>
    <a:ln>
      <a:solidFill>
        <a:srgbClr val="002060"/>
      </a:solidFill>
    </a:ln>
    <a:effectLst/>
  </c:spPr>
  <c:txPr>
    <a:bodyPr/>
    <a:lstStyle/>
    <a:p>
      <a:pPr>
        <a:defRPr sz="1200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4B993-8804-4C30-A89D-D5717FEDAD7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1ACB54-A68E-48D0-B663-BD7BCDBAE9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298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985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73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264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 на 01.04.2019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ACB54-A68E-48D0-B663-BD7BCDBAE9B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205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 на 01.04.2019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ACB54-A68E-48D0-B663-BD7BCDBAE9B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389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 на 01.04.2019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ACB54-A68E-48D0-B663-BD7BCDBAE9B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315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 на 01.04.2019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ACB54-A68E-48D0-B663-BD7BCDBAE9B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252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 на 01.04.2019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ACB54-A68E-48D0-B663-BD7BCDBAE9B2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160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 на 01.04.2019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ACB54-A68E-48D0-B663-BD7BCDBAE9B2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155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DBCF-9A12-4137-85B1-6CB6F85ECE57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90-8022-47F6-A92B-FE08C0C73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228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DBCF-9A12-4137-85B1-6CB6F85ECE57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90-8022-47F6-A92B-FE08C0C73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29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DBCF-9A12-4137-85B1-6CB6F85ECE57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90-8022-47F6-A92B-FE08C0C73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725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DBCF-9A12-4137-85B1-6CB6F85ECE57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90-8022-47F6-A92B-FE08C0C73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265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DBCF-9A12-4137-85B1-6CB6F85ECE57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90-8022-47F6-A92B-FE08C0C73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010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DBCF-9A12-4137-85B1-6CB6F85ECE57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90-8022-47F6-A92B-FE08C0C73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522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DBCF-9A12-4137-85B1-6CB6F85ECE57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90-8022-47F6-A92B-FE08C0C73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04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DBCF-9A12-4137-85B1-6CB6F85ECE57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90-8022-47F6-A92B-FE08C0C73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419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DBCF-9A12-4137-85B1-6CB6F85ECE57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90-8022-47F6-A92B-FE08C0C73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66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DBCF-9A12-4137-85B1-6CB6F85ECE57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90-8022-47F6-A92B-FE08C0C73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892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DBCF-9A12-4137-85B1-6CB6F85ECE57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90-8022-47F6-A92B-FE08C0C73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39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5DBCF-9A12-4137-85B1-6CB6F85ECE57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9FA90-8022-47F6-A92B-FE08C0C73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464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187044" y="2064190"/>
            <a:ext cx="7635149" cy="4516947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16-ая Ассамблея деятелей культуры и искусства </a:t>
            </a:r>
            <a:b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Ханты-Мансийского автономного округа </a:t>
            </a:r>
            <a:r>
              <a:rPr lang="ru-RU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Югры</a:t>
            </a:r>
            <a:br>
              <a:rPr lang="ru-RU" sz="3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</a:t>
            </a:r>
            <a:b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Национального проекта «Культура</a:t>
            </a:r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b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dirty="0">
                <a:solidFill>
                  <a:schemeClr val="bg1"/>
                </a:solidFill>
              </a:rPr>
              <a:t/>
            </a:r>
            <a:br>
              <a:rPr lang="ru-RU" sz="44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1200" dirty="0">
                <a:solidFill>
                  <a:schemeClr val="bg1"/>
                </a:solidFill>
              </a:rPr>
              <a:t>	</a:t>
            </a: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год</a:t>
            </a:r>
          </a:p>
        </p:txBody>
      </p:sp>
    </p:spTree>
    <p:extLst>
      <p:ext uri="{BB962C8B-B14F-4D97-AF65-F5344CB8AC3E}">
        <p14:creationId xmlns:p14="http://schemas.microsoft.com/office/powerpoint/2010/main" val="9471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Свод-форма Раздел 3</a:t>
            </a:r>
            <a:br>
              <a:rPr lang="ru-RU" sz="2400" dirty="0">
                <a:solidFill>
                  <a:srgbClr val="002060"/>
                </a:solidFill>
                <a:latin typeface="PT Sans Caption"/>
              </a:rPr>
            </a:br>
            <a:r>
              <a:rPr lang="ru-RU" sz="2400" dirty="0">
                <a:solidFill>
                  <a:srgbClr val="002060"/>
                </a:solidFill>
                <a:latin typeface="PT Sans Caption"/>
              </a:rPr>
              <a:t>Федеральный проект «Творческие люди»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0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10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53513" y="1199625"/>
            <a:ext cx="8236979" cy="53911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PT Sans Caption"/>
              </a:rPr>
              <a:t>Мониторинг заполняется органами исполнительной власти субъектов РФ в сфере культуры</a:t>
            </a:r>
          </a:p>
          <a:p>
            <a:endParaRPr lang="ru-RU" sz="2000" dirty="0">
              <a:solidFill>
                <a:srgbClr val="002060"/>
              </a:solidFill>
              <a:latin typeface="PT Sans Caption"/>
            </a:endParaRPr>
          </a:p>
          <a:p>
            <a:pPr marL="900113" lvl="2" indent="-214313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  <a:latin typeface="PT Sans Caption"/>
              </a:rPr>
              <a:t>о количестве специалистов, прошедших повышение квалификации</a:t>
            </a:r>
          </a:p>
          <a:p>
            <a:pPr marL="685800" lvl="2"/>
            <a:r>
              <a:rPr lang="ru-RU" sz="2100" i="1" dirty="0">
                <a:solidFill>
                  <a:srgbClr val="002060"/>
                </a:solidFill>
                <a:latin typeface="PT Sans Caption"/>
              </a:rPr>
              <a:t>		</a:t>
            </a:r>
            <a:r>
              <a:rPr lang="ru-RU" sz="2000" i="1" dirty="0">
                <a:solidFill>
                  <a:srgbClr val="002060"/>
                </a:solidFill>
                <a:latin typeface="PT Sans Caption"/>
              </a:rPr>
              <a:t>- </a:t>
            </a:r>
            <a:r>
              <a:rPr lang="ru-RU" sz="1900" i="1" dirty="0">
                <a:solidFill>
                  <a:srgbClr val="002060"/>
                </a:solidFill>
                <a:latin typeface="PT Sans Caption"/>
              </a:rPr>
              <a:t>в том числе в рамках национального проекта    		«Культура»</a:t>
            </a:r>
          </a:p>
          <a:p>
            <a:pPr marL="1371600" lvl="4"/>
            <a:endParaRPr lang="ru-RU" sz="2000" i="1" dirty="0">
              <a:solidFill>
                <a:srgbClr val="002060"/>
              </a:solidFill>
              <a:latin typeface="PT Sans Caption"/>
            </a:endParaRPr>
          </a:p>
          <a:p>
            <a:pPr marL="900113" lvl="2" indent="-214313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  <a:latin typeface="PT Sans Caption"/>
              </a:rPr>
              <a:t>о количестве любительских творческих коллективов получивших </a:t>
            </a:r>
            <a:r>
              <a:rPr lang="ru-RU" sz="2000" dirty="0" err="1">
                <a:solidFill>
                  <a:srgbClr val="002060"/>
                </a:solidFill>
                <a:latin typeface="PT Sans Caption"/>
              </a:rPr>
              <a:t>грантовую</a:t>
            </a:r>
            <a:r>
              <a:rPr lang="ru-RU" sz="2000" dirty="0">
                <a:solidFill>
                  <a:srgbClr val="002060"/>
                </a:solidFill>
                <a:latin typeface="PT Sans Caption"/>
              </a:rPr>
              <a:t> поддержку</a:t>
            </a:r>
          </a:p>
          <a:p>
            <a:pPr marL="685800" lvl="2"/>
            <a:r>
              <a:rPr lang="ru-RU" sz="2100" i="1" dirty="0">
                <a:solidFill>
                  <a:srgbClr val="002060"/>
                </a:solidFill>
                <a:latin typeface="PT Sans Caption"/>
              </a:rPr>
              <a:t>		</a:t>
            </a:r>
            <a:r>
              <a:rPr lang="ru-RU" sz="1900" i="1" dirty="0">
                <a:solidFill>
                  <a:srgbClr val="002060"/>
                </a:solidFill>
                <a:latin typeface="PT Sans Caption"/>
              </a:rPr>
              <a:t>- в том числе в рамках национального проекта    		«Культура»</a:t>
            </a:r>
          </a:p>
          <a:p>
            <a:pPr lvl="2"/>
            <a:endParaRPr lang="ru-RU" sz="2000" i="1" dirty="0">
              <a:solidFill>
                <a:srgbClr val="002060"/>
              </a:solidFill>
              <a:latin typeface="PT Sans Caption"/>
            </a:endParaRPr>
          </a:p>
          <a:p>
            <a:pPr marL="900113" lvl="2" indent="-214313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  <a:latin typeface="PT Sans Caption"/>
              </a:rPr>
              <a:t> о количестве волонтеров в программе «Волонтеры культуры»</a:t>
            </a:r>
          </a:p>
          <a:p>
            <a:pPr marL="685800" lvl="2"/>
            <a:r>
              <a:rPr lang="ru-RU" sz="2100" i="1" dirty="0">
                <a:solidFill>
                  <a:srgbClr val="002060"/>
                </a:solidFill>
                <a:latin typeface="PT Sans Caption"/>
              </a:rPr>
              <a:t>		</a:t>
            </a:r>
            <a:r>
              <a:rPr lang="ru-RU" sz="1900" i="1" dirty="0">
                <a:solidFill>
                  <a:srgbClr val="002060"/>
                </a:solidFill>
                <a:latin typeface="PT Sans Caption"/>
              </a:rPr>
              <a:t>- в том числе в рамках национального проекта    		«Культура»</a:t>
            </a:r>
          </a:p>
          <a:p>
            <a:pPr marL="900113" lvl="2" indent="-214313">
              <a:buFont typeface="Wingdings" panose="05000000000000000000" pitchFamily="2" charset="2"/>
              <a:buChar char="Ø"/>
            </a:pPr>
            <a:endParaRPr lang="ru-RU" sz="2000" dirty="0">
              <a:solidFill>
                <a:srgbClr val="002060"/>
              </a:solidFill>
              <a:latin typeface="PT Sans Caption"/>
            </a:endParaRPr>
          </a:p>
        </p:txBody>
      </p:sp>
    </p:spTree>
    <p:extLst>
      <p:ext uri="{BB962C8B-B14F-4D97-AF65-F5344CB8AC3E}">
        <p14:creationId xmlns:p14="http://schemas.microsoft.com/office/powerpoint/2010/main" val="114866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1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Свод-форма Раздел 3</a:t>
            </a:r>
            <a:br>
              <a:rPr lang="ru-RU" sz="2400" dirty="0">
                <a:solidFill>
                  <a:srgbClr val="002060"/>
                </a:solidFill>
                <a:latin typeface="PT Sans Caption"/>
              </a:rPr>
            </a:br>
            <a:r>
              <a:rPr lang="ru-RU" sz="2400" dirty="0">
                <a:solidFill>
                  <a:srgbClr val="002060"/>
                </a:solidFill>
                <a:latin typeface="PT Sans Caption"/>
              </a:rPr>
              <a:t>Федеральный проект «Творческие люди»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1" y="6489695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11</a:t>
            </a:fld>
            <a:endParaRPr lang="ru-RU" dirty="0"/>
          </a:p>
        </p:txBody>
      </p:sp>
      <p:pic>
        <p:nvPicPr>
          <p:cNvPr id="8" name="Рисунок 7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32001" y="1375200"/>
            <a:ext cx="828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4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Свод-форма Раздел 4</a:t>
            </a:r>
            <a:br>
              <a:rPr lang="ru-RU" sz="2400" dirty="0">
                <a:solidFill>
                  <a:srgbClr val="002060"/>
                </a:solidFill>
                <a:latin typeface="PT Sans Caption"/>
              </a:rPr>
            </a:br>
            <a:r>
              <a:rPr lang="ru-RU" sz="2400" dirty="0">
                <a:solidFill>
                  <a:srgbClr val="002060"/>
                </a:solidFill>
                <a:latin typeface="PT Sans Caption"/>
              </a:rPr>
              <a:t>Федеральный проект «Цифровая культура»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0" y="6479309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12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5938" y="1385363"/>
            <a:ext cx="8072126" cy="50196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Мониторинг заполняется органами исполнительной власти субъектов РФ в сфере культуры:</a:t>
            </a:r>
          </a:p>
          <a:p>
            <a:pPr marL="895350" lvl="2" indent="-266700">
              <a:buFont typeface="Wingdings" panose="05000000000000000000" pitchFamily="2" charset="2"/>
              <a:buChar char="§"/>
            </a:pPr>
            <a:r>
              <a:rPr lang="ru-RU" sz="2100" i="1" dirty="0">
                <a:solidFill>
                  <a:srgbClr val="002060"/>
                </a:solidFill>
                <a:latin typeface="PT Sans Caption"/>
              </a:rPr>
              <a:t>о количестве созданных виртуальных концертных залах;</a:t>
            </a:r>
          </a:p>
          <a:p>
            <a:pPr marL="895350" lvl="2" indent="-266700">
              <a:buFont typeface="Wingdings" panose="05000000000000000000" pitchFamily="2" charset="2"/>
              <a:buChar char="§"/>
            </a:pPr>
            <a:r>
              <a:rPr lang="ru-RU" sz="2100" i="1" dirty="0">
                <a:solidFill>
                  <a:srgbClr val="002060"/>
                </a:solidFill>
                <a:latin typeface="PT Sans Caption"/>
              </a:rPr>
              <a:t>о количестве выставочных проектов снабженных цифровыми гидам</a:t>
            </a:r>
          </a:p>
          <a:p>
            <a:pPr marL="895350" lvl="2" indent="-266700">
              <a:buFont typeface="Wingdings" panose="05000000000000000000" pitchFamily="2" charset="2"/>
              <a:buChar char="§"/>
            </a:pPr>
            <a:endParaRPr lang="ru-RU" sz="2100" dirty="0">
              <a:solidFill>
                <a:srgbClr val="002060"/>
              </a:solidFill>
              <a:latin typeface="PT Sans Caption"/>
            </a:endParaRPr>
          </a:p>
          <a:p>
            <a:pPr marL="342900" lvl="2" indent="-342900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Информация о количестве просмотров спецпроектов; </a:t>
            </a:r>
            <a:r>
              <a:rPr lang="ru-RU" sz="2100" dirty="0" err="1">
                <a:solidFill>
                  <a:srgbClr val="002060"/>
                </a:solidFill>
                <a:latin typeface="PT Sans Caption"/>
              </a:rPr>
              <a:t>видеоконтента</a:t>
            </a:r>
            <a:r>
              <a:rPr lang="ru-RU" sz="2100" dirty="0">
                <a:solidFill>
                  <a:srgbClr val="002060"/>
                </a:solidFill>
                <a:latin typeface="PT Sans Caption"/>
              </a:rPr>
              <a:t>; контента, размещенного в </a:t>
            </a:r>
            <a:r>
              <a:rPr lang="ru-RU" sz="2100" dirty="0" err="1">
                <a:solidFill>
                  <a:srgbClr val="002060"/>
                </a:solidFill>
                <a:latin typeface="PT Sans Caption"/>
              </a:rPr>
              <a:t>блогосфере</a:t>
            </a:r>
            <a:r>
              <a:rPr lang="ru-RU" sz="2100" dirty="0">
                <a:solidFill>
                  <a:srgbClr val="002060"/>
                </a:solidFill>
                <a:latin typeface="PT Sans Caption"/>
              </a:rPr>
              <a:t>; пользователей программного продукта будет загружаться из данных Федерального агентства по делам молодежи </a:t>
            </a:r>
          </a:p>
          <a:p>
            <a:pPr marL="342900" lvl="2" indent="-342900">
              <a:buFont typeface="Wingdings" panose="05000000000000000000" pitchFamily="2" charset="2"/>
              <a:buChar char="Ø"/>
            </a:pPr>
            <a:endParaRPr lang="ru-RU" sz="2100" dirty="0">
              <a:solidFill>
                <a:srgbClr val="002060"/>
              </a:solidFill>
              <a:latin typeface="PT Sans Caption"/>
            </a:endParaRPr>
          </a:p>
          <a:p>
            <a:pPr marL="342900" lvl="2" indent="-342900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Количество онлайн-трансляций мероприятий будет загружаться из данных Департамента информационного и цифрового развития МКРФ</a:t>
            </a:r>
          </a:p>
          <a:p>
            <a:pPr marL="342900" lvl="2" indent="-342900">
              <a:buFont typeface="Wingdings" panose="05000000000000000000" pitchFamily="2" charset="2"/>
              <a:buChar char="Ø"/>
            </a:pPr>
            <a:endParaRPr lang="ru-RU" sz="2100" dirty="0">
              <a:solidFill>
                <a:srgbClr val="002060"/>
              </a:solidFill>
              <a:latin typeface="PT Sans Caption"/>
            </a:endParaRPr>
          </a:p>
        </p:txBody>
      </p:sp>
    </p:spTree>
    <p:extLst>
      <p:ext uri="{BB962C8B-B14F-4D97-AF65-F5344CB8AC3E}">
        <p14:creationId xmlns:p14="http://schemas.microsoft.com/office/powerpoint/2010/main" val="193086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47602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68000" y="0"/>
            <a:ext cx="6778800" cy="93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rgbClr val="002060"/>
                </a:solidFill>
                <a:latin typeface="PT Sans Caption" panose="020B0603020203020204"/>
              </a:rPr>
              <a:t>Свод-форма Раздел 4</a:t>
            </a:r>
            <a:br>
              <a:rPr lang="ru-RU" sz="2400" dirty="0">
                <a:solidFill>
                  <a:srgbClr val="002060"/>
                </a:solidFill>
                <a:latin typeface="PT Sans Caption" panose="020B0603020203020204"/>
              </a:rPr>
            </a:br>
            <a:r>
              <a:rPr lang="ru-RU" sz="2400" dirty="0">
                <a:solidFill>
                  <a:srgbClr val="002060"/>
                </a:solidFill>
                <a:latin typeface="PT Sans Caption" panose="020B0603020203020204"/>
              </a:rPr>
              <a:t>Федеральный проект «Цифровая культура»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31" y="1373684"/>
            <a:ext cx="8408419" cy="5036643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6600" y="6482479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838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47602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68000" y="0"/>
            <a:ext cx="6778800" cy="93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rgbClr val="002060"/>
                </a:solidFill>
                <a:latin typeface="PT Sans Caption" panose="020B0603020203020204"/>
              </a:rPr>
              <a:t>Вариант сводной формы </a:t>
            </a:r>
          </a:p>
          <a:p>
            <a:r>
              <a:rPr lang="ru-RU" sz="2400" dirty="0">
                <a:solidFill>
                  <a:srgbClr val="002060"/>
                </a:solidFill>
                <a:latin typeface="PT Sans Caption" panose="020B0603020203020204"/>
              </a:rPr>
              <a:t>по Российской Федерации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780" y="1205161"/>
            <a:ext cx="8106440" cy="5369683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6600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897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Уведомление ответственных лиц о ходе мониторинга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15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5938" y="1428023"/>
            <a:ext cx="8072126" cy="17764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2" algn="ctr"/>
            <a:r>
              <a:rPr lang="ru-RU" sz="2100" dirty="0">
                <a:solidFill>
                  <a:srgbClr val="002060"/>
                </a:solidFill>
                <a:latin typeface="PT Sans Caption"/>
              </a:rPr>
              <a:t>Ежедневно, первые три рабочих дня, будет производиться оповещение ответственных лиц регионов на электронную почту о ходе мониторинга посещаемости организаций культуры</a:t>
            </a:r>
          </a:p>
          <a:p>
            <a:pPr marL="342900" lvl="2" indent="-342900">
              <a:buFont typeface="Wingdings" panose="05000000000000000000" pitchFamily="2" charset="2"/>
              <a:buChar char="Ø"/>
            </a:pPr>
            <a:endParaRPr lang="ru-RU" sz="2100" dirty="0">
              <a:solidFill>
                <a:srgbClr val="002060"/>
              </a:solidFill>
              <a:latin typeface="PT Sans Caption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901" y="3613134"/>
            <a:ext cx="8608062" cy="233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8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547848"/>
              </p:ext>
            </p:extLst>
          </p:nvPr>
        </p:nvGraphicFramePr>
        <p:xfrm>
          <a:off x="347424" y="1096649"/>
          <a:ext cx="8512370" cy="5155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PT Sans Caption"/>
              </a:rPr>
              <a:t>Заполнение форм мониторинга</a:t>
            </a:r>
            <a:endParaRPr lang="ru-RU" sz="2400" dirty="0">
              <a:solidFill>
                <a:srgbClr val="002060"/>
              </a:solidFill>
              <a:latin typeface="PT Sans Captio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71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3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3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Chart bld="category"/>
        </p:bldSub>
      </p:bldGraphic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8573844"/>
              </p:ext>
            </p:extLst>
          </p:nvPr>
        </p:nvGraphicFramePr>
        <p:xfrm>
          <a:off x="315816" y="1134701"/>
          <a:ext cx="8512370" cy="5155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PT Sans Caption"/>
              </a:rPr>
              <a:t>Заполнение форм мониторинга</a:t>
            </a:r>
            <a:endParaRPr lang="ru-RU" sz="2400" dirty="0">
              <a:solidFill>
                <a:srgbClr val="002060"/>
              </a:solidFill>
              <a:latin typeface="PT Sans Captio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57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3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3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Sub>
          <a:bldChart bld="category"/>
        </p:bldSub>
      </p:bldGraphic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1448072"/>
              </p:ext>
            </p:extLst>
          </p:nvPr>
        </p:nvGraphicFramePr>
        <p:xfrm>
          <a:off x="281742" y="1096645"/>
          <a:ext cx="8578052" cy="5155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PT Sans Caption"/>
              </a:rPr>
              <a:t>Заполнение форм мониторинга</a:t>
            </a:r>
            <a:endParaRPr lang="ru-RU" sz="2400" dirty="0">
              <a:solidFill>
                <a:srgbClr val="002060"/>
              </a:solidFill>
              <a:latin typeface="PT Sans Captio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419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3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3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Chart bld="category"/>
        </p:bldSub>
      </p:bldGraphic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8759917"/>
              </p:ext>
            </p:extLst>
          </p:nvPr>
        </p:nvGraphicFramePr>
        <p:xfrm>
          <a:off x="281742" y="1096643"/>
          <a:ext cx="8578052" cy="5155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PT Sans Caption"/>
              </a:rPr>
              <a:t>Заполнение форм мониторинга</a:t>
            </a:r>
            <a:endParaRPr lang="ru-RU" sz="2400" dirty="0">
              <a:solidFill>
                <a:srgbClr val="002060"/>
              </a:solidFill>
              <a:latin typeface="PT Sans Captio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70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3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3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Sub>
          <a:bldChart bld="category"/>
        </p:bldSub>
      </p:bldGraphic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Авторизация респондентов в АИС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2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56725" y="1618407"/>
            <a:ext cx="7430555" cy="4054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Организации культуры, авторизуются в АИС по ранее выданным атрибутам доступа, так как они авторизуются для заполнения форм федерального статистического наблюдения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ru-RU" sz="2100" dirty="0">
              <a:solidFill>
                <a:srgbClr val="002060"/>
              </a:solidFill>
              <a:latin typeface="PT Sans Caption"/>
            </a:endParaRP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На электронные адреса ответственных лиц субъектов РФ будут отправлены автоматические письма из АИС о том, что им предоставлены атрибуты доступа, с которыми необходимо будет авторизоваться в системе для подтверждения учетной записи, а также что бы убедиться, что почтовые сообщения корректно отрабатываются почтовиками субъектов</a:t>
            </a:r>
          </a:p>
        </p:txBody>
      </p:sp>
    </p:spTree>
    <p:extLst>
      <p:ext uri="{BB962C8B-B14F-4D97-AF65-F5344CB8AC3E}">
        <p14:creationId xmlns:p14="http://schemas.microsoft.com/office/powerpoint/2010/main" val="219948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7554939"/>
              </p:ext>
            </p:extLst>
          </p:nvPr>
        </p:nvGraphicFramePr>
        <p:xfrm>
          <a:off x="281742" y="1096641"/>
          <a:ext cx="8578052" cy="5155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PT Sans Caption"/>
              </a:rPr>
              <a:t>Заполнение форм мониторинга</a:t>
            </a:r>
            <a:endParaRPr lang="ru-RU" sz="2400" dirty="0">
              <a:solidFill>
                <a:srgbClr val="002060"/>
              </a:solidFill>
              <a:latin typeface="PT Sans Captio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254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3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3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Chart bld="category"/>
        </p:bldSub>
      </p:bldGraphic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0023913"/>
              </p:ext>
            </p:extLst>
          </p:nvPr>
        </p:nvGraphicFramePr>
        <p:xfrm>
          <a:off x="281742" y="1096639"/>
          <a:ext cx="8578052" cy="5155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PT Sans Caption"/>
              </a:rPr>
              <a:t>Заполнение форм мониторинга</a:t>
            </a:r>
            <a:endParaRPr lang="ru-RU" sz="2400" dirty="0">
              <a:solidFill>
                <a:srgbClr val="002060"/>
              </a:solidFill>
              <a:latin typeface="PT Sans Captio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437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3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3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Chart bld="category"/>
        </p:bldSub>
      </p:bldGraphic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736" y="2435684"/>
            <a:ext cx="4106540" cy="250779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6600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22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5300574"/>
            <a:ext cx="67013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Управления </a:t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статистики и аналитики		Мокров Сергей Сергеевич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ГИВЦ Минкультуры России		</a:t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www.givc.ru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47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113" y="1459590"/>
            <a:ext cx="8641779" cy="4872004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268000" y="2"/>
            <a:ext cx="6779530" cy="933185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  <a:cs typeface="Times New Roman" panose="02020603050405020304" pitchFamily="18" charset="0"/>
              </a:rPr>
              <a:t>Формы для каждого вида учреждений культуры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6601" y="6503275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3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9299" y="4627237"/>
            <a:ext cx="2356945" cy="12162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356266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04" y="2981780"/>
            <a:ext cx="8318795" cy="3324225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3853526" y="2946699"/>
            <a:ext cx="1036896" cy="37647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35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Формы ввода для учреждений культуры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0" y="6482855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4</a:t>
            </a:fld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599" y="2080964"/>
            <a:ext cx="8270251" cy="3624263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3667143" y="1946146"/>
            <a:ext cx="820624" cy="40906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35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856" y="1638295"/>
            <a:ext cx="8316241" cy="3240213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3526649" y="1502359"/>
            <a:ext cx="1194740" cy="48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169910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345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Свод-форма для органов исполнительной власти субъектов РФ в области культуры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5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01" y="1946672"/>
            <a:ext cx="8266400" cy="389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3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Свод-форма Раздел 1 </a:t>
            </a:r>
            <a:br>
              <a:rPr lang="ru-RU" sz="2400" dirty="0">
                <a:solidFill>
                  <a:srgbClr val="002060"/>
                </a:solidFill>
                <a:latin typeface="PT Sans Caption"/>
              </a:rPr>
            </a:br>
            <a:r>
              <a:rPr lang="ru-RU" sz="2400" dirty="0">
                <a:solidFill>
                  <a:srgbClr val="002060"/>
                </a:solidFill>
                <a:latin typeface="PT Sans Caption"/>
              </a:rPr>
              <a:t>Национальный проект «Культура»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81239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6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04838" y="1309164"/>
            <a:ext cx="7934326" cy="51720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Информация о посещаемости от учреждений культуры аккумулируется в Разделе 1 свод-формы органов исполнительной власти субъекта РФ в сфере культуры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ru-RU" sz="1600" dirty="0">
              <a:solidFill>
                <a:srgbClr val="002060"/>
              </a:solidFill>
              <a:latin typeface="PT Sans Caption"/>
            </a:endParaRP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Информация по детским школам искусств подхватывается из формы 1-ДШИ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ru-RU" sz="1600" dirty="0">
              <a:solidFill>
                <a:srgbClr val="002060"/>
              </a:solidFill>
              <a:latin typeface="PT Sans Caption"/>
            </a:endParaRP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Информация по зрителям отечественных фильмов будет загружаться из данных Фонда Кино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ru-RU" sz="1600" dirty="0">
              <a:solidFill>
                <a:srgbClr val="002060"/>
              </a:solidFill>
              <a:latin typeface="PT Sans Caption"/>
            </a:endParaRP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Информация о количестве обращений к информационным ресурсам культуры в сети Интернет, будет загружаться из данных Департамента информационного и цифрового развития МКРФ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ru-RU" sz="1600" dirty="0">
              <a:solidFill>
                <a:srgbClr val="002060"/>
              </a:solidFill>
              <a:latin typeface="PT Sans Caption"/>
            </a:endParaRP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В правых столбцах отражается информация о количестве учреждений культуры заполнивших мониторинг </a:t>
            </a:r>
          </a:p>
        </p:txBody>
      </p:sp>
    </p:spTree>
    <p:extLst>
      <p:ext uri="{BB962C8B-B14F-4D97-AF65-F5344CB8AC3E}">
        <p14:creationId xmlns:p14="http://schemas.microsoft.com/office/powerpoint/2010/main" val="392196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2"/>
            <a:ext cx="6778800" cy="933855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Свод-форма Раздел 1</a:t>
            </a:r>
            <a:br>
              <a:rPr lang="ru-RU" sz="2400" dirty="0">
                <a:solidFill>
                  <a:srgbClr val="002060"/>
                </a:solidFill>
                <a:latin typeface="PT Sans Caption"/>
              </a:rPr>
            </a:br>
            <a:r>
              <a:rPr lang="ru-RU" sz="2400" dirty="0">
                <a:solidFill>
                  <a:srgbClr val="002060"/>
                </a:solidFill>
                <a:latin typeface="PT Sans Caption"/>
              </a:rPr>
              <a:t>Национальный проект «Культура»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0" y="6479649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7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5" y="1272525"/>
            <a:ext cx="8067675" cy="524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63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345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Свод-форма Раздел 2</a:t>
            </a:r>
            <a:br>
              <a:rPr lang="ru-RU" sz="2400" dirty="0">
                <a:solidFill>
                  <a:srgbClr val="002060"/>
                </a:solidFill>
                <a:latin typeface="PT Sans Caption"/>
              </a:rPr>
            </a:br>
            <a:r>
              <a:rPr lang="ru-RU" sz="2400" dirty="0">
                <a:solidFill>
                  <a:srgbClr val="002060"/>
                </a:solidFill>
                <a:latin typeface="PT Sans Caption"/>
              </a:rPr>
              <a:t>Федеральный проект «Культурная среда»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8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799" y="1713427"/>
            <a:ext cx="8208404" cy="43645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2100" dirty="0">
                <a:solidFill>
                  <a:srgbClr val="002060"/>
                </a:solidFill>
                <a:latin typeface="PT Sans Caption"/>
              </a:rPr>
              <a:t>Мониторинг заполняется органами исполнительной власти субъектов РФ в сфере культуры</a:t>
            </a:r>
          </a:p>
          <a:p>
            <a:endParaRPr lang="ru-RU" sz="2100" dirty="0">
              <a:solidFill>
                <a:srgbClr val="002060"/>
              </a:solidFill>
              <a:latin typeface="PT Sans Caption"/>
            </a:endParaRPr>
          </a:p>
          <a:p>
            <a:pPr marL="900113" lvl="2" indent="-214313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Информация о количестве построенных (реконструированных) и капитально-отремонтированных учреждений культуры</a:t>
            </a:r>
          </a:p>
          <a:p>
            <a:pPr marL="685800" lvl="2"/>
            <a:r>
              <a:rPr lang="ru-RU" sz="2100" i="1" dirty="0">
                <a:solidFill>
                  <a:srgbClr val="002060"/>
                </a:solidFill>
                <a:latin typeface="PT Sans Caption"/>
              </a:rPr>
              <a:t>		</a:t>
            </a:r>
            <a:r>
              <a:rPr lang="ru-RU" sz="2000" i="1" dirty="0">
                <a:solidFill>
                  <a:srgbClr val="002060"/>
                </a:solidFill>
                <a:latin typeface="PT Sans Caption"/>
              </a:rPr>
              <a:t>- в том числе в рамках национального проекта    		«Культура»</a:t>
            </a:r>
          </a:p>
          <a:p>
            <a:pPr marL="900113" lvl="2" indent="-214313">
              <a:buFont typeface="Wingdings" panose="05000000000000000000" pitchFamily="2" charset="2"/>
              <a:buChar char="Ø"/>
            </a:pPr>
            <a:endParaRPr lang="ru-RU" sz="2100" dirty="0">
              <a:solidFill>
                <a:srgbClr val="002060"/>
              </a:solidFill>
              <a:latin typeface="PT Sans Caption"/>
            </a:endParaRPr>
          </a:p>
          <a:p>
            <a:pPr marL="900113" lvl="2" indent="-214313"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  <a:latin typeface="PT Sans Caption"/>
              </a:rPr>
              <a:t>Информация о количестве учреждений культуры получивших современное оборудование</a:t>
            </a:r>
          </a:p>
          <a:p>
            <a:pPr lvl="4"/>
            <a:r>
              <a:rPr lang="ru-RU" sz="2000" i="1" dirty="0">
                <a:solidFill>
                  <a:srgbClr val="002060"/>
                </a:solidFill>
                <a:latin typeface="PT Sans Caption"/>
              </a:rPr>
              <a:t>- в том числе в рамках национального проекта «Культура»</a:t>
            </a:r>
          </a:p>
        </p:txBody>
      </p:sp>
    </p:spTree>
    <p:extLst>
      <p:ext uri="{BB962C8B-B14F-4D97-AF65-F5344CB8AC3E}">
        <p14:creationId xmlns:p14="http://schemas.microsoft.com/office/powerpoint/2010/main" val="327711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000" y="0"/>
            <a:ext cx="6778800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Свод-форма Раздел 2</a:t>
            </a:r>
            <a:br>
              <a:rPr lang="ru-RU" sz="2400" dirty="0">
                <a:solidFill>
                  <a:srgbClr val="002060"/>
                </a:solidFill>
                <a:latin typeface="PT Sans Caption"/>
              </a:rPr>
            </a:br>
            <a:r>
              <a:rPr lang="ru-RU" sz="2400" dirty="0">
                <a:solidFill>
                  <a:srgbClr val="002060"/>
                </a:solidFill>
                <a:latin typeface="PT Sans Caption"/>
              </a:rPr>
              <a:t>Федеральный проект «Культурная среда»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9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797" y="1366314"/>
            <a:ext cx="7930408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64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</TotalTime>
  <Words>414</Words>
  <Application>Microsoft Office PowerPoint</Application>
  <PresentationFormat>Экран (4:3)</PresentationFormat>
  <Paragraphs>104</Paragraphs>
  <Slides>22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PT Sans Caption</vt:lpstr>
      <vt:lpstr>Times New Roman</vt:lpstr>
      <vt:lpstr>Wingdings</vt:lpstr>
      <vt:lpstr>Тема Office</vt:lpstr>
      <vt:lpstr>16-ая Ассамблея деятелей культуры и искусства  Ханты-Мансийского автономного округа – Югры  Мониторинг  Национального проекта «Культура».    2019 год</vt:lpstr>
      <vt:lpstr>Авторизация респондентов в АИС</vt:lpstr>
      <vt:lpstr>Формы для каждого вида учреждений культуры</vt:lpstr>
      <vt:lpstr>Формы ввода для учреждений культуры</vt:lpstr>
      <vt:lpstr>Свод-форма для органов исполнительной власти субъектов РФ в области культуры</vt:lpstr>
      <vt:lpstr>Свод-форма Раздел 1  Национальный проект «Культура»</vt:lpstr>
      <vt:lpstr>Свод-форма Раздел 1 Национальный проект «Культура»</vt:lpstr>
      <vt:lpstr>Свод-форма Раздел 2 Федеральный проект «Культурная среда»</vt:lpstr>
      <vt:lpstr>Свод-форма Раздел 2 Федеральный проект «Культурная среда»</vt:lpstr>
      <vt:lpstr>Свод-форма Раздел 3 Федеральный проект «Творческие люди»</vt:lpstr>
      <vt:lpstr>Свод-форма Раздел 3 Федеральный проект «Творческие люди»</vt:lpstr>
      <vt:lpstr>Свод-форма Раздел 4 Федеральный проект «Цифровая культура»</vt:lpstr>
      <vt:lpstr>Презентация PowerPoint</vt:lpstr>
      <vt:lpstr>Презентация PowerPoint</vt:lpstr>
      <vt:lpstr>Уведомление ответственных лиц о ходе мониторинга</vt:lpstr>
      <vt:lpstr>Заполнение форм мониторинга</vt:lpstr>
      <vt:lpstr>Заполнение форм мониторинга</vt:lpstr>
      <vt:lpstr>Заполнение форм мониторинга</vt:lpstr>
      <vt:lpstr>Заполнение форм мониторинга</vt:lpstr>
      <vt:lpstr>Заполнение форм мониторинга</vt:lpstr>
      <vt:lpstr>Заполнение форм мониторинга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 Национального проекта «Культура» в АИС «Статистика»       2019 год</dc:title>
  <dc:creator>Абракова Татьяна Владимировна</dc:creator>
  <cp:lastModifiedBy>Мокров Сергей Сергеевич</cp:lastModifiedBy>
  <cp:revision>10</cp:revision>
  <dcterms:created xsi:type="dcterms:W3CDTF">2019-04-01T06:07:28Z</dcterms:created>
  <dcterms:modified xsi:type="dcterms:W3CDTF">2019-04-02T15:35:54Z</dcterms:modified>
</cp:coreProperties>
</file>