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62" r:id="rId2"/>
    <p:sldId id="261" r:id="rId3"/>
    <p:sldId id="257" r:id="rId4"/>
    <p:sldId id="263" r:id="rId5"/>
    <p:sldId id="291" r:id="rId6"/>
    <p:sldId id="276" r:id="rId7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Титульный лист" id="{73D2D281-15B2-485A-8038-6FA4401E7DB3}">
          <p14:sldIdLst/>
        </p14:section>
        <p14:section name="Запуск проекта" id="{EFFDEA2C-FEB8-48D7-B1C7-5CFDF28AAFED}">
          <p14:sldIdLst>
            <p14:sldId id="262"/>
            <p14:sldId id="261"/>
            <p14:sldId id="257"/>
            <p14:sldId id="263"/>
            <p14:sldId id="291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4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14D54-F835-422E-AFB3-8E093082F4D1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62D70-2E2F-461D-A37D-0D73170927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975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92916" y="1517202"/>
            <a:ext cx="8552362" cy="1229442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2400" dirty="0" smtClean="0"/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роект </a:t>
            </a:r>
            <a:r>
              <a:rPr lang="ru-RU" sz="2400" kern="12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kern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</a:pPr>
            <a:r>
              <a:rPr lang="ru-RU" sz="2600" b="1" kern="1200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600" b="1" kern="1200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Культурная среда</a:t>
            </a:r>
            <a:r>
              <a:rPr lang="ru-RU" sz="2600" b="1" kern="1200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</a:pPr>
            <a:r>
              <a:rPr lang="ru-RU" sz="1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«б</a:t>
            </a:r>
            <a:r>
              <a:rPr lang="ru-RU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», «в», «г», «ж», «и» пункта </a:t>
            </a:r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12 Указа Президента РФ от 7 мая 2018 № 204</a:t>
            </a: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600" b="1" kern="1200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AEB45087-442E-4FE0-9FDC-E6936F5D51CE}"/>
              </a:ext>
            </a:extLst>
          </p:cNvPr>
          <p:cNvSpPr/>
          <p:nvPr/>
        </p:nvSpPr>
        <p:spPr>
          <a:xfrm>
            <a:off x="594318" y="332656"/>
            <a:ext cx="82391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Региональная составляющая национального проекта </a:t>
            </a:r>
            <a:r>
              <a:rPr lang="ru-RU" sz="24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Культурная среда»</a:t>
            </a:r>
            <a:endParaRPr lang="ru-RU" sz="24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Стрелка вниз 21"/>
          <p:cNvSpPr/>
          <p:nvPr/>
        </p:nvSpPr>
        <p:spPr>
          <a:xfrm>
            <a:off x="4422944" y="1131047"/>
            <a:ext cx="356890" cy="432048"/>
          </a:xfrm>
          <a:prstGeom prst="down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1C85"/>
              </a:solidFill>
            </a:endParaRPr>
          </a:p>
        </p:txBody>
      </p:sp>
      <p:sp>
        <p:nvSpPr>
          <p:cNvPr id="14" name="Прямоугольник 13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81081" y="3204344"/>
            <a:ext cx="8552362" cy="2611737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spcBef>
                <a:spcPct val="0"/>
              </a:spcBef>
              <a:spcAft>
                <a:spcPct val="35000"/>
              </a:spcAft>
            </a:pPr>
            <a:r>
              <a:rPr lang="ru-RU" sz="14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Пункт </a:t>
            </a:r>
            <a:r>
              <a:rPr lang="ru-RU" sz="14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12:</a:t>
            </a:r>
          </a:p>
          <a:p>
            <a:r>
              <a:rPr lang="ru-RU" sz="14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4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 б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«Создание   (реконструкция)   культурно-образовательных    и музейных   комплексов,  включающих   в   себя   концертные   залы, театральные,  музыкальные,  хореографические  и  другие  творческие школы, а также выставочные пространства»</a:t>
            </a:r>
          </a:p>
          <a:p>
            <a:r>
              <a:rPr lang="ru-RU" sz="14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4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«Обеспечение    детских     музыкальных,     художественных, хореографических  школ,  училищ  и   школ   искусств   необходимыми инструментами, оборудованием и материалами»</a:t>
            </a:r>
          </a:p>
          <a:p>
            <a:r>
              <a:rPr lang="ru-RU" sz="14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4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д </a:t>
            </a:r>
            <a:r>
              <a:rPr lang="ru-RU" sz="1400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«С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оздание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реконструкция)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культурно-досуговых организаций клубного типа на территориях сельских поселений,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муниципальных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библиотек»</a:t>
            </a:r>
            <a:endParaRPr lang="ru-RU" sz="1400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4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 ж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«Создание условий  для  показа  национальных  кинофильмов  в кинозалах,  расположенных  в  населенных  пунктах  с   численностью населения до 500 тыс. человек»</a:t>
            </a:r>
          </a:p>
          <a:p>
            <a:r>
              <a:rPr lang="ru-RU" sz="14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4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 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«Модернизация региональных  и  муниципальных  театров  юного зрителя и кукольных театров путем их реконструкции  и  капитального ремонта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4422944" y="2780928"/>
            <a:ext cx="356890" cy="432048"/>
          </a:xfrm>
          <a:prstGeom prst="down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001C85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9512" y="6021288"/>
            <a:ext cx="8856984" cy="7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</a:pPr>
            <a:r>
              <a:rPr lang="ru-RU" sz="10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Руководитель проекта: Шумилкина Ирина Ивановна -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начальник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управления финансово-экономической и аналитической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деятельности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Депкультуры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Югры, тел.8(3467)32-15-72, </a:t>
            </a:r>
            <a:r>
              <a:rPr lang="ru-RU" sz="1000" dirty="0" err="1" smtClean="0">
                <a:latin typeface="Times New Roman" pitchFamily="18" charset="0"/>
                <a:cs typeface="Times New Roman" pitchFamily="18" charset="0"/>
              </a:rPr>
              <a:t>эл.адрес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1000" dirty="0">
                <a:latin typeface="Times New Roman" pitchFamily="18" charset="0"/>
                <a:cs typeface="Times New Roman" pitchFamily="18" charset="0"/>
              </a:rPr>
              <a:t>ShumilkinaII@admhmao.ru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ts val="1100"/>
              </a:lnSpc>
            </a:pP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000" b="1" dirty="0" smtClean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100"/>
              </a:lnSpc>
            </a:pPr>
            <a:r>
              <a:rPr lang="ru-RU" sz="10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Администратор: Крель Оксана Георгиевна -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заместитель начальника отдела программ развития культуры и информационно-аналитической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Депкультуры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 Югры,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тел.8(3467)33-16-76, </a:t>
            </a:r>
            <a:r>
              <a:rPr lang="ru-RU" sz="1000" dirty="0" err="1">
                <a:latin typeface="Times New Roman" pitchFamily="18" charset="0"/>
                <a:cs typeface="Times New Roman" pitchFamily="18" charset="0"/>
              </a:rPr>
              <a:t>эл.адрес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000" dirty="0" smtClean="0">
                <a:latin typeface="Times New Roman" pitchFamily="18" charset="0"/>
                <a:cs typeface="Times New Roman" pitchFamily="18" charset="0"/>
              </a:rPr>
              <a:t>KrelOG@admhmao.ru</a:t>
            </a:r>
            <a:endParaRPr lang="ru-RU" sz="1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3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5" y="2055239"/>
            <a:ext cx="14755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B9DFEE26-DA46-4A86-8BA0-E9C8530ACBE0}"/>
              </a:ext>
            </a:extLst>
          </p:cNvPr>
          <p:cNvSpPr/>
          <p:nvPr/>
        </p:nvSpPr>
        <p:spPr>
          <a:xfrm>
            <a:off x="2162177" y="1484784"/>
            <a:ext cx="680231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Обеспечение к 2024 году условий доступности к лучшим образцам культуры путем создания современной инфраструктуры для творческой самореализации и досуга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населения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997BD7AC-245D-4008-B17A-45E7BA38C718}"/>
              </a:ext>
            </a:extLst>
          </p:cNvPr>
          <p:cNvCxnSpPr>
            <a:cxnSpLocks/>
          </p:cNvCxnSpPr>
          <p:nvPr/>
        </p:nvCxnSpPr>
        <p:spPr>
          <a:xfrm>
            <a:off x="2079462" y="1340768"/>
            <a:ext cx="0" cy="4680520"/>
          </a:xfrm>
          <a:prstGeom prst="line">
            <a:avLst/>
          </a:prstGeom>
          <a:ln w="28575">
            <a:solidFill>
              <a:srgbClr val="001C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615E73ED-E5E5-4015-A3A0-19C39063CC17}"/>
              </a:ext>
            </a:extLst>
          </p:cNvPr>
          <p:cNvSpPr/>
          <p:nvPr/>
        </p:nvSpPr>
        <p:spPr>
          <a:xfrm>
            <a:off x="321302" y="3789040"/>
            <a:ext cx="161191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Основные целевые</a:t>
            </a:r>
            <a:endParaRPr lang="ru-RU" sz="20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показатели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162445" y="3477167"/>
            <a:ext cx="653414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Количество созданных (реконструированных) и капитально отремонтированных объектов организаций культуры (единиц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Количество организаций культуры, получивших современное оборудование (единиц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созданных модельных библиотек в Югре на базе существующих общедоступных библиотек (единиц) </a:t>
            </a:r>
          </a:p>
          <a:p>
            <a:pPr marL="285750" indent="-285750">
              <a:buFont typeface="Wingdings" pitchFamily="2" charset="2"/>
              <a:buChar char="§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71450"/>
            <a:ext cx="8352928" cy="723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8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Цели и показатели проекта </a:t>
            </a:r>
            <a:r>
              <a:rPr lang="en-US" sz="28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Культура среда</a:t>
            </a:r>
            <a:r>
              <a:rPr lang="en-US" sz="28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106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41111" y="196788"/>
            <a:ext cx="6343650" cy="723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8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Результаты проекта </a:t>
            </a:r>
            <a:r>
              <a:rPr lang="en-US" sz="28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Культура среда</a:t>
            </a:r>
            <a:r>
              <a:rPr lang="en-US" sz="28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8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к </a:t>
            </a:r>
            <a:r>
              <a:rPr lang="ru-RU" sz="2800" b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2024 году</a:t>
            </a:r>
            <a:endParaRPr lang="ru-RU" sz="28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997BD7AC-245D-4008-B17A-45E7BA38C718}"/>
              </a:ext>
            </a:extLst>
          </p:cNvPr>
          <p:cNvCxnSpPr>
            <a:cxnSpLocks/>
          </p:cNvCxnSpPr>
          <p:nvPr/>
        </p:nvCxnSpPr>
        <p:spPr>
          <a:xfrm flipH="1">
            <a:off x="2537027" y="1052736"/>
            <a:ext cx="20722" cy="3549883"/>
          </a:xfrm>
          <a:prstGeom prst="line">
            <a:avLst/>
          </a:prstGeom>
          <a:ln w="28575">
            <a:solidFill>
              <a:srgbClr val="001C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615E73ED-E5E5-4015-A3A0-19C39063CC17}"/>
              </a:ext>
            </a:extLst>
          </p:cNvPr>
          <p:cNvSpPr/>
          <p:nvPr/>
        </p:nvSpPr>
        <p:spPr>
          <a:xfrm>
            <a:off x="0" y="1138795"/>
            <a:ext cx="2627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Достигнутые результаты </a:t>
            </a:r>
            <a:endParaRPr lang="ru-RU" sz="24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57749" y="1124744"/>
            <a:ext cx="61206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Оснащение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56 образовательных учреждений в сфере культуры (53 школы искусств и 3 колледжа) музыкальными инструментами, оборудованием и учебными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материалами;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модельных муниципальных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библиотек;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Реконструкция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регионального театра </a:t>
            </a:r>
            <a:r>
              <a:rPr lang="ru-RU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кукол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5158" y="4602619"/>
            <a:ext cx="8879687" cy="15311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1100"/>
              </a:lnSpc>
            </a:pP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Ответственные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Департамента культуры Ханты-Мансийского автономного округа – Югры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по направлениям деятельности:</a:t>
            </a:r>
          </a:p>
          <a:p>
            <a:pPr>
              <a:buAutoNum type="arabicPeriod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Ворнакова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Анна Николаевна, консультант отдела художественного образования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Депкультуры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Югры,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8(3467)32-43-89,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VornakovaAN@admhmao.ru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2. Богданова Екатерина Юрьевна, главный специалист-эксперт отдела музеев, библиотек, выставочной деятельности и историко-культурного наследия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Депкультуры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Югры, тел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.: 8(3467)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32-95-70,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BogdanovaEY@admhmao.ru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ts val="1100"/>
              </a:lnSpc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3.  Крель Оксана Георгиевна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заместитель начальника отдела программ развития культуры и информационно-аналитической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деятельности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err="1">
                <a:latin typeface="Times New Roman" pitchFamily="18" charset="0"/>
                <a:cs typeface="Times New Roman" pitchFamily="18" charset="0"/>
              </a:rPr>
              <a:t>Депкультуры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Югры,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тел.8(3467)33-16-76, </a:t>
            </a:r>
            <a:r>
              <a:rPr lang="en-US" sz="11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KrelOG@admhmao.ru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035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576" y="171450"/>
            <a:ext cx="8064896" cy="723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6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Проект «Культурная среда» </a:t>
            </a:r>
          </a:p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1400" b="1" i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направлен на повышение качества жизни граждан Югры путем модернизации инфраструктуры учреждений и организаций культуры</a:t>
            </a:r>
          </a:p>
        </p:txBody>
      </p:sp>
      <p:sp>
        <p:nvSpPr>
          <p:cNvPr id="12" name="Прямоугольник 11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5955367" y="3661356"/>
            <a:ext cx="2359574" cy="64727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88900" indent="-79375">
              <a:buFont typeface="Wingdings" pitchFamily="2" charset="2"/>
              <a:buChar char="§"/>
              <a:tabLst>
                <a:tab pos="1879600" algn="l"/>
              </a:tabLst>
            </a:pPr>
            <a:r>
              <a:rPr lang="ru-RU" sz="105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Реконструирован 1 региональный театр кукол </a:t>
            </a:r>
          </a:p>
        </p:txBody>
      </p:sp>
      <p:sp>
        <p:nvSpPr>
          <p:cNvPr id="13" name="Прямоугольник 12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856843" y="2666958"/>
            <a:ext cx="2982365" cy="618025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r>
              <a:rPr lang="ru-RU" sz="105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Создать (реконструировать) </a:t>
            </a:r>
            <a:r>
              <a:rPr lang="ru-RU" sz="105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культурно-досуговые организации </a:t>
            </a:r>
            <a:r>
              <a:rPr lang="ru-RU" sz="105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клубного типа на территориях сельских поселений, </a:t>
            </a:r>
            <a:r>
              <a:rPr lang="ru-RU" sz="105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библиотеки</a:t>
            </a:r>
          </a:p>
        </p:txBody>
      </p:sp>
      <p:sp>
        <p:nvSpPr>
          <p:cNvPr id="14" name="Прямоугольник 13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843808" y="1420416"/>
            <a:ext cx="2995400" cy="111724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r>
              <a:rPr lang="ru-RU" sz="105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Создать условия для самореализации и раскрытия таланта каждого человека путем оснащения специализированным оборудованием и музыкальными инструментами детских музыкальных, школ искусств, библиотек</a:t>
            </a:r>
          </a:p>
        </p:txBody>
      </p:sp>
      <p:sp>
        <p:nvSpPr>
          <p:cNvPr id="16" name="Прямоугольник 15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5983559" y="1340768"/>
            <a:ext cx="2303190" cy="883241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88900" indent="-79375">
              <a:buFont typeface="Wingdings" pitchFamily="2" charset="2"/>
              <a:buChar char="§"/>
              <a:tabLst>
                <a:tab pos="1879600" algn="l"/>
              </a:tabLst>
            </a:pPr>
            <a:r>
              <a:rPr lang="ru-RU" sz="105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Приобретены музыкальные инструменты, оборудование и материалы для 56 детских музыкальных школ искусств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6F04B226-2992-4112-A265-2BD49B5B1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16200000">
            <a:off x="7490621" y="2165173"/>
            <a:ext cx="1867828" cy="26114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6F04B226-2992-4112-A265-2BD49B5B1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16200000">
            <a:off x="8044938" y="3835141"/>
            <a:ext cx="775759" cy="330373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532178" y="3475734"/>
            <a:ext cx="571069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Субсидия из ФБ с 2020 года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598004" y="1756284"/>
            <a:ext cx="4813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Субсидия МО с 2019 года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843807" y="895350"/>
            <a:ext cx="2984048" cy="353896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algn="ctr"/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16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6077894" y="895350"/>
            <a:ext cx="2216066" cy="353896"/>
          </a:xfrm>
          <a:prstGeom prst="rect">
            <a:avLst/>
          </a:prstGeom>
          <a:solidFill>
            <a:schemeClr val="bg1"/>
          </a:solidFill>
          <a:ln w="28575">
            <a:solidFill>
              <a:srgbClr val="001C85"/>
            </a:solidFill>
          </a:ln>
          <a:effec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algn="ctr"/>
            <a:r>
              <a:rPr lang="ru-RU" sz="16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езультат</a:t>
            </a:r>
            <a:endParaRPr lang="ru-RU" sz="16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179512" y="895350"/>
            <a:ext cx="2344464" cy="5774009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r>
              <a:rPr lang="ru-RU" sz="12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Указ Президента РФ от 7 мая 2018 № 204 пункт 12:</a:t>
            </a:r>
          </a:p>
          <a:p>
            <a:endParaRPr lang="ru-RU" sz="1200" b="1" u="sng" dirty="0" smtClean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u="sng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100" b="1" u="sng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 «в»</a:t>
            </a:r>
            <a:r>
              <a:rPr lang="ru-RU" sz="11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Обеспечение детских музыкальных, школ искусств необходимыми инструментами</a:t>
            </a:r>
          </a:p>
          <a:p>
            <a:endParaRPr lang="ru-RU" sz="1100" b="1" dirty="0" smtClean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u="sng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100" b="1" u="sng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 «д»</a:t>
            </a:r>
            <a:r>
              <a:rPr lang="ru-RU" sz="11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1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(реконструкция) культурно-досуговых организаций клубного типа на территориях сельских поселений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развитие муниципальных 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библиотек</a:t>
            </a:r>
            <a:endParaRPr lang="ru-RU" sz="11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100" b="1" dirty="0" smtClean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u="sng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100" b="1" u="sng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 «и»</a:t>
            </a:r>
            <a:r>
              <a:rPr lang="ru-RU" sz="11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Модернизации региональных и муниципальных театров юного зрителя и кукольных </a:t>
            </a:r>
            <a:r>
              <a:rPr lang="ru-RU" sz="11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театров</a:t>
            </a:r>
          </a:p>
          <a:p>
            <a:endParaRPr lang="ru-RU" sz="11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1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 ж </a:t>
            </a:r>
            <a:r>
              <a:rPr lang="ru-RU" sz="1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11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условий  для  показа  национальных  кинофильмов  в кинозалах,  расположенных  в  населенных  пунктах  с   численностью населения до 500 тыс. </a:t>
            </a:r>
            <a:r>
              <a:rPr lang="ru-RU" sz="1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человек</a:t>
            </a:r>
            <a:endParaRPr lang="ru-RU" sz="1100" b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1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 б </a:t>
            </a:r>
            <a:r>
              <a:rPr lang="ru-RU" sz="1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Создание   </a:t>
            </a:r>
            <a:r>
              <a:rPr lang="ru-RU" sz="11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(реконструкция)   культурно-образовательных    и музейных   комплексов,  включающих   в   себя   концертные   залы, театральные,  музыкальные,  хореографические  и  другие  творческие школы, а также выставочные </a:t>
            </a:r>
            <a:r>
              <a:rPr lang="ru-RU" sz="1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пространства</a:t>
            </a:r>
            <a:endParaRPr lang="ru-RU" sz="1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трелка: вправо с вырезом 74">
            <a:extLst>
              <a:ext uri="{FF2B5EF4-FFF2-40B4-BE49-F238E27FC236}">
                <a16:creationId xmlns:a16="http://schemas.microsoft.com/office/drawing/2014/main" xmlns="" id="{A9188927-E1C5-4FD2-91F5-0C24B49B16FB}"/>
              </a:ext>
            </a:extLst>
          </p:cNvPr>
          <p:cNvSpPr/>
          <p:nvPr/>
        </p:nvSpPr>
        <p:spPr>
          <a:xfrm>
            <a:off x="2579494" y="1821629"/>
            <a:ext cx="264311" cy="181914"/>
          </a:xfrm>
          <a:prstGeom prst="notchedRight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C85"/>
              </a:solidFill>
            </a:endParaRPr>
          </a:p>
        </p:txBody>
      </p:sp>
      <p:sp>
        <p:nvSpPr>
          <p:cNvPr id="26" name="Прямоугольник 25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875559" y="4501487"/>
            <a:ext cx="2987869" cy="675198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r>
              <a:rPr lang="ru-RU" sz="105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Оснастить</a:t>
            </a:r>
            <a:r>
              <a:rPr lang="ru-RU" sz="10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оборудованием кинозалы</a:t>
            </a:r>
          </a:p>
        </p:txBody>
      </p:sp>
      <p:sp>
        <p:nvSpPr>
          <p:cNvPr id="27" name="Прямоугольник 26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843808" y="3475734"/>
            <a:ext cx="2995400" cy="88937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r>
              <a:rPr lang="ru-RU" sz="105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Модернизировать </a:t>
            </a:r>
            <a:r>
              <a:rPr lang="ru-RU" sz="105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региональные и муниципальные театры юного зрителя и кукольные театры путем их реконструкции и/или капитального ремонта</a:t>
            </a:r>
          </a:p>
        </p:txBody>
      </p:sp>
      <p:sp>
        <p:nvSpPr>
          <p:cNvPr id="28" name="Стрелка: вправо с вырезом 74">
            <a:extLst>
              <a:ext uri="{FF2B5EF4-FFF2-40B4-BE49-F238E27FC236}">
                <a16:creationId xmlns:a16="http://schemas.microsoft.com/office/drawing/2014/main" xmlns="" id="{A9188927-E1C5-4FD2-91F5-0C24B49B16FB}"/>
              </a:ext>
            </a:extLst>
          </p:cNvPr>
          <p:cNvSpPr/>
          <p:nvPr/>
        </p:nvSpPr>
        <p:spPr>
          <a:xfrm>
            <a:off x="2579496" y="2767936"/>
            <a:ext cx="264311" cy="181914"/>
          </a:xfrm>
          <a:prstGeom prst="notchedRight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C85"/>
              </a:solidFill>
            </a:endParaRPr>
          </a:p>
        </p:txBody>
      </p:sp>
      <p:sp>
        <p:nvSpPr>
          <p:cNvPr id="29" name="Стрелка: вправо с вырезом 74">
            <a:extLst>
              <a:ext uri="{FF2B5EF4-FFF2-40B4-BE49-F238E27FC236}">
                <a16:creationId xmlns:a16="http://schemas.microsoft.com/office/drawing/2014/main" xmlns="" id="{A9188927-E1C5-4FD2-91F5-0C24B49B16FB}"/>
              </a:ext>
            </a:extLst>
          </p:cNvPr>
          <p:cNvSpPr/>
          <p:nvPr/>
        </p:nvSpPr>
        <p:spPr>
          <a:xfrm>
            <a:off x="2579493" y="3799198"/>
            <a:ext cx="264311" cy="181914"/>
          </a:xfrm>
          <a:prstGeom prst="notchedRight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C85"/>
              </a:solidFill>
            </a:endParaRPr>
          </a:p>
        </p:txBody>
      </p:sp>
      <p:sp>
        <p:nvSpPr>
          <p:cNvPr id="30" name="Прямоугольник 29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5983559" y="2310282"/>
            <a:ext cx="2303190" cy="1165452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36000">
              <a:lnSpc>
                <a:spcPts val="1100"/>
              </a:lnSpc>
              <a:buFont typeface="Wingdings" pitchFamily="2" charset="2"/>
              <a:buChar char="§"/>
              <a:tabLst>
                <a:tab pos="1879600" algn="l"/>
              </a:tabLst>
            </a:pPr>
            <a:r>
              <a:rPr lang="ru-RU" sz="105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Создано 6 модельных библиотек в Югре на базе существующих  общедоступных библиотек</a:t>
            </a:r>
          </a:p>
          <a:p>
            <a:pPr marL="36000">
              <a:lnSpc>
                <a:spcPts val="1100"/>
              </a:lnSpc>
              <a:buFont typeface="Wingdings" pitchFamily="2" charset="2"/>
              <a:buChar char="§"/>
              <a:tabLst>
                <a:tab pos="1879600" algn="l"/>
              </a:tabLst>
            </a:pPr>
            <a:r>
              <a:rPr lang="ru-RU" sz="1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Заявительный </a:t>
            </a:r>
            <a:r>
              <a:rPr lang="ru-RU" sz="1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характер (период предоставления заявок май-июнь, ежегодно), отсутствие утвержденной проектно-сметной </a:t>
            </a:r>
            <a:r>
              <a:rPr lang="ru-RU" sz="1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документации</a:t>
            </a:r>
            <a:endParaRPr lang="ru-RU" sz="105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843807" y="5440499"/>
            <a:ext cx="3046104" cy="1012838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r>
              <a:rPr lang="ru-RU" sz="105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Создать (реконструировать) культурно-образовательные и музейные комплексы, включающие в себя концертные залы, музыкальные и другие творческие школы, а также выставочные </a:t>
            </a:r>
            <a:r>
              <a:rPr lang="ru-RU" sz="105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пространства </a:t>
            </a:r>
            <a:endParaRPr lang="ru-RU" sz="105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трелка: вправо с вырезом 74">
            <a:extLst>
              <a:ext uri="{FF2B5EF4-FFF2-40B4-BE49-F238E27FC236}">
                <a16:creationId xmlns:a16="http://schemas.microsoft.com/office/drawing/2014/main" xmlns="" id="{A9188927-E1C5-4FD2-91F5-0C24B49B16FB}"/>
              </a:ext>
            </a:extLst>
          </p:cNvPr>
          <p:cNvSpPr/>
          <p:nvPr/>
        </p:nvSpPr>
        <p:spPr>
          <a:xfrm>
            <a:off x="5809091" y="2864280"/>
            <a:ext cx="264311" cy="181914"/>
          </a:xfrm>
          <a:prstGeom prst="notchedRight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C85"/>
              </a:solidFill>
            </a:endParaRPr>
          </a:p>
        </p:txBody>
      </p:sp>
      <p:sp>
        <p:nvSpPr>
          <p:cNvPr id="33" name="Стрелка: вправо с вырезом 74">
            <a:extLst>
              <a:ext uri="{FF2B5EF4-FFF2-40B4-BE49-F238E27FC236}">
                <a16:creationId xmlns:a16="http://schemas.microsoft.com/office/drawing/2014/main" xmlns="" id="{A9188927-E1C5-4FD2-91F5-0C24B49B16FB}"/>
              </a:ext>
            </a:extLst>
          </p:cNvPr>
          <p:cNvSpPr/>
          <p:nvPr/>
        </p:nvSpPr>
        <p:spPr>
          <a:xfrm>
            <a:off x="5827855" y="1837930"/>
            <a:ext cx="264311" cy="181914"/>
          </a:xfrm>
          <a:prstGeom prst="notchedRight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C85"/>
              </a:solidFill>
            </a:endParaRPr>
          </a:p>
        </p:txBody>
      </p:sp>
      <p:sp>
        <p:nvSpPr>
          <p:cNvPr id="34" name="Стрелка: вправо с вырезом 74">
            <a:extLst>
              <a:ext uri="{FF2B5EF4-FFF2-40B4-BE49-F238E27FC236}">
                <a16:creationId xmlns:a16="http://schemas.microsoft.com/office/drawing/2014/main" xmlns="" id="{A9188927-E1C5-4FD2-91F5-0C24B49B16FB}"/>
              </a:ext>
            </a:extLst>
          </p:cNvPr>
          <p:cNvSpPr/>
          <p:nvPr/>
        </p:nvSpPr>
        <p:spPr>
          <a:xfrm>
            <a:off x="5756310" y="3873311"/>
            <a:ext cx="264311" cy="181914"/>
          </a:xfrm>
          <a:prstGeom prst="notchedRight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C85"/>
              </a:solidFill>
            </a:endParaRPr>
          </a:p>
        </p:txBody>
      </p:sp>
      <p:sp>
        <p:nvSpPr>
          <p:cNvPr id="35" name="Стрелка: вправо с вырезом 74">
            <a:extLst>
              <a:ext uri="{FF2B5EF4-FFF2-40B4-BE49-F238E27FC236}">
                <a16:creationId xmlns:a16="http://schemas.microsoft.com/office/drawing/2014/main" xmlns="" id="{A9188927-E1C5-4FD2-91F5-0C24B49B16FB}"/>
              </a:ext>
            </a:extLst>
          </p:cNvPr>
          <p:cNvSpPr/>
          <p:nvPr/>
        </p:nvSpPr>
        <p:spPr>
          <a:xfrm>
            <a:off x="2579497" y="5803614"/>
            <a:ext cx="264311" cy="181914"/>
          </a:xfrm>
          <a:prstGeom prst="notchedRight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C85"/>
              </a:solidFill>
            </a:endParaRPr>
          </a:p>
        </p:txBody>
      </p:sp>
      <p:sp>
        <p:nvSpPr>
          <p:cNvPr id="36" name="Стрелка: вправо с вырезом 74">
            <a:extLst>
              <a:ext uri="{FF2B5EF4-FFF2-40B4-BE49-F238E27FC236}">
                <a16:creationId xmlns:a16="http://schemas.microsoft.com/office/drawing/2014/main" xmlns="" id="{A9188927-E1C5-4FD2-91F5-0C24B49B16FB}"/>
              </a:ext>
            </a:extLst>
          </p:cNvPr>
          <p:cNvSpPr/>
          <p:nvPr/>
        </p:nvSpPr>
        <p:spPr>
          <a:xfrm>
            <a:off x="2572494" y="4748129"/>
            <a:ext cx="264311" cy="181914"/>
          </a:xfrm>
          <a:prstGeom prst="notchedRight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C85"/>
              </a:solidFill>
            </a:endParaRPr>
          </a:p>
        </p:txBody>
      </p:sp>
      <p:sp>
        <p:nvSpPr>
          <p:cNvPr id="39" name="Прямоугольник 38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6077895" y="4515449"/>
            <a:ext cx="2039614" cy="64727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indent="6350">
              <a:buFont typeface="Wingdings" pitchFamily="2" charset="2"/>
              <a:buChar char="§"/>
            </a:pPr>
            <a:r>
              <a:rPr lang="ru-RU" sz="12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Заявительный характер (</a:t>
            </a:r>
            <a:r>
              <a:rPr lang="ru-RU" sz="11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1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11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6077895" y="5440499"/>
            <a:ext cx="1968746" cy="1012838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indent="6350">
              <a:buFont typeface="Wingdings" pitchFamily="2" charset="2"/>
              <a:buChar char="§"/>
            </a:pPr>
            <a:r>
              <a:rPr lang="ru-RU" sz="1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Заявительный характер </a:t>
            </a:r>
            <a:r>
              <a:rPr lang="ru-RU" sz="1000" i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(период предоставления заявок май-июнь, ежегодно), </a:t>
            </a:r>
            <a:r>
              <a:rPr lang="ru-RU" sz="1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отсутствие утвержденной проектно-сметной документации</a:t>
            </a:r>
            <a:endParaRPr lang="ru-RU" sz="1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267631" y="4736829"/>
            <a:ext cx="811760" cy="1277273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Объемы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и источники финансирования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 определены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xmlns="" id="{6F04B226-2992-4112-A265-2BD49B5B18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16200000">
            <a:off x="7855300" y="4717845"/>
            <a:ext cx="710859" cy="264815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xmlns="" id="{6F04B226-2992-4112-A265-2BD49B5B18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rot="16200000">
            <a:off x="7650720" y="5836423"/>
            <a:ext cx="1012838" cy="220989"/>
          </a:xfrm>
          <a:prstGeom prst="rect">
            <a:avLst/>
          </a:prstGeom>
        </p:spPr>
      </p:pic>
      <p:sp>
        <p:nvSpPr>
          <p:cNvPr id="45" name="Стрелка: вправо с вырезом 74">
            <a:extLst>
              <a:ext uri="{FF2B5EF4-FFF2-40B4-BE49-F238E27FC236}">
                <a16:creationId xmlns:a16="http://schemas.microsoft.com/office/drawing/2014/main" xmlns="" id="{A9188927-E1C5-4FD2-91F5-0C24B49B16FB}"/>
              </a:ext>
            </a:extLst>
          </p:cNvPr>
          <p:cNvSpPr/>
          <p:nvPr/>
        </p:nvSpPr>
        <p:spPr>
          <a:xfrm>
            <a:off x="5843184" y="5855960"/>
            <a:ext cx="264311" cy="181914"/>
          </a:xfrm>
          <a:prstGeom prst="notchedRight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C85"/>
              </a:solidFill>
            </a:endParaRPr>
          </a:p>
        </p:txBody>
      </p:sp>
      <p:sp>
        <p:nvSpPr>
          <p:cNvPr id="46" name="Стрелка: вправо с вырезом 74">
            <a:extLst>
              <a:ext uri="{FF2B5EF4-FFF2-40B4-BE49-F238E27FC236}">
                <a16:creationId xmlns:a16="http://schemas.microsoft.com/office/drawing/2014/main" xmlns="" id="{A9188927-E1C5-4FD2-91F5-0C24B49B16FB}"/>
              </a:ext>
            </a:extLst>
          </p:cNvPr>
          <p:cNvSpPr/>
          <p:nvPr/>
        </p:nvSpPr>
        <p:spPr>
          <a:xfrm>
            <a:off x="5863428" y="4797011"/>
            <a:ext cx="264311" cy="181914"/>
          </a:xfrm>
          <a:prstGeom prst="notchedRightArrow">
            <a:avLst/>
          </a:prstGeom>
          <a:gradFill flip="none" rotWithShape="1">
            <a:gsLst>
              <a:gs pos="0">
                <a:srgbClr val="001C85">
                  <a:tint val="66000"/>
                  <a:satMod val="160000"/>
                </a:srgbClr>
              </a:gs>
              <a:gs pos="50000">
                <a:srgbClr val="001C85">
                  <a:tint val="44500"/>
                  <a:satMod val="160000"/>
                </a:srgbClr>
              </a:gs>
              <a:gs pos="100000">
                <a:srgbClr val="001C85">
                  <a:tint val="23500"/>
                  <a:satMod val="160000"/>
                </a:srgb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1C8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09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99" y="180975"/>
            <a:ext cx="715327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18434" y="320874"/>
            <a:ext cx="8449339" cy="431602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/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0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Проект «Культурная среда»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21047" y="1266284"/>
            <a:ext cx="8087401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6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«б»</a:t>
            </a:r>
            <a:r>
              <a:rPr lang="ru-RU" sz="1600" b="1" dirty="0">
                <a:solidFill>
                  <a:srgbClr val="59595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пункта 12 создание (реконструкция) культурно-образовательных, музейных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комплексов (в городах до 300 </a:t>
            </a:r>
            <a:r>
              <a:rPr lang="ru-RU" sz="1500" dirty="0" err="1" smtClean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 жителей)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18435" y="980728"/>
            <a:ext cx="4176464" cy="285556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/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0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РФ (</a:t>
            </a:r>
            <a:r>
              <a:rPr lang="ru-RU" sz="20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39%)</a:t>
            </a:r>
            <a:endParaRPr lang="ru-RU" sz="20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788024" y="980728"/>
            <a:ext cx="4079749" cy="285556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/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ХМАО (</a:t>
            </a:r>
            <a:r>
              <a:rPr lang="ru-RU" sz="20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61%)</a:t>
            </a:r>
            <a:endParaRPr lang="ru-RU" sz="20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723902" y="2847435"/>
            <a:ext cx="1895108" cy="797589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>
              <a:tabLst>
                <a:tab pos="1879600" algn="l"/>
              </a:tabLst>
            </a:pP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9,0 </a:t>
            </a:r>
            <a:r>
              <a:rPr lang="ru-RU" sz="16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млрд.рублей</a:t>
            </a:r>
            <a:endParaRPr lang="ru-RU" sz="16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353778" y="2847434"/>
            <a:ext cx="2342469" cy="797589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/>
            <a:r>
              <a:rPr lang="ru-RU" sz="14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1800</a:t>
            </a:r>
            <a:endParaRPr lang="ru-RU" sz="1400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комплектов </a:t>
            </a: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музыкальных инструментов</a:t>
            </a:r>
            <a:r>
              <a:rPr lang="ru-RU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оборудования</a:t>
            </a:r>
            <a:endParaRPr lang="en-US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699792" y="1770017"/>
            <a:ext cx="1888078" cy="73886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 algn="ctr">
              <a:tabLst>
                <a:tab pos="1879600" algn="l"/>
              </a:tabLst>
            </a:pP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6,0 </a:t>
            </a:r>
            <a:r>
              <a:rPr lang="ru-RU" sz="16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млрд.рублей</a:t>
            </a:r>
            <a:endParaRPr lang="ru-RU" sz="16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07092" y="1770017"/>
            <a:ext cx="2292699" cy="73886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 algn="ctr">
              <a:tabLst>
                <a:tab pos="1879600" algn="l"/>
              </a:tabLst>
            </a:pP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39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ЦКР</a:t>
            </a:r>
          </a:p>
          <a:p>
            <a:pPr marL="9525" algn="ctr">
              <a:tabLst>
                <a:tab pos="1879600" algn="l"/>
              </a:tabLst>
            </a:pP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(2019-2020 – 8 ПСД тип; </a:t>
            </a:r>
            <a:b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2021-2022 – 8 с; 2022-2024 – 31 с)</a:t>
            </a:r>
            <a:endParaRPr lang="ru-RU" sz="11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367616" y="4118303"/>
            <a:ext cx="2342469" cy="79607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/>
            <a:r>
              <a:rPr lang="ru-RU" sz="16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500</a:t>
            </a:r>
          </a:p>
          <a:p>
            <a:pPr lvl="0" algn="ctr"/>
            <a:r>
              <a:rPr lang="ru-RU" sz="10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КД</a:t>
            </a:r>
            <a:r>
              <a:rPr lang="ru-RU" sz="1050" b="1" dirty="0" smtClean="0">
                <a:solidFill>
                  <a:srgbClr val="92D05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0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0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селе </a:t>
            </a:r>
            <a:br>
              <a:rPr lang="ru-RU" sz="10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0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(100-200 посадочных мест)</a:t>
            </a:r>
            <a:endParaRPr lang="ru-RU" sz="105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рямоугольник 26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706823" y="4118304"/>
            <a:ext cx="1888078" cy="79607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>
              <a:tabLst>
                <a:tab pos="1879600" algn="l"/>
              </a:tabLst>
            </a:pP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14,0 </a:t>
            </a:r>
            <a:r>
              <a:rPr lang="ru-RU" sz="16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млрд.рублей</a:t>
            </a:r>
            <a:endParaRPr lang="ru-RU" sz="16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784268" y="2847435"/>
            <a:ext cx="2198925" cy="797589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>
              <a:lnSpc>
                <a:spcPts val="1000"/>
              </a:lnSpc>
            </a:pP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Оснащено 56 образовательных учреждений в сфере </a:t>
            </a:r>
            <a:r>
              <a:rPr lang="ru-RU" sz="1000" dirty="0" smtClean="0">
                <a:latin typeface="Times New Roman" pitchFamily="18" charset="0"/>
                <a:cs typeface="Times New Roman" pitchFamily="18" charset="0"/>
              </a:rPr>
              <a:t>культуры          </a:t>
            </a: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(53 школы искусств и 3 колледжа) музыкальными инструментами, оборудованием и учебными материалами </a:t>
            </a:r>
          </a:p>
        </p:txBody>
      </p:sp>
      <p:sp>
        <p:nvSpPr>
          <p:cNvPr id="33" name="Прямоугольник 32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788024" y="1770017"/>
            <a:ext cx="2198925" cy="73886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36000">
              <a:lnSpc>
                <a:spcPts val="1100"/>
              </a:lnSpc>
              <a:buFont typeface="Wingdings" pitchFamily="2" charset="2"/>
              <a:buChar char="§"/>
              <a:tabLst>
                <a:tab pos="1879600" algn="l"/>
              </a:tabLst>
            </a:pPr>
            <a:r>
              <a:rPr lang="ru-RU" sz="105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Заявительный характер (период предоставления заявок май-июнь, ежегодно), отсутствие утвержденной проектно-сметной </a:t>
            </a:r>
            <a:r>
              <a:rPr lang="ru-RU" sz="105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документации</a:t>
            </a:r>
            <a:endParaRPr lang="ru-RU" sz="105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1047" y="2508881"/>
            <a:ext cx="79665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6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«в»</a:t>
            </a:r>
            <a:r>
              <a:rPr lang="ru-RU" sz="1600" b="1" dirty="0">
                <a:solidFill>
                  <a:srgbClr val="59595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пункта 12 обеспечение ДШИ и училищ инструментами и оборудованием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81433" y="3645023"/>
            <a:ext cx="8335190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sz="15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5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«д» </a:t>
            </a:r>
            <a:r>
              <a:rPr lang="ru-RU" sz="1500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пункта 12 создание и реконструкция культурно-досуговых организаций </a:t>
            </a:r>
            <a:r>
              <a:rPr lang="ru-RU" sz="1500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(клубного типа) в </a:t>
            </a:r>
            <a:r>
              <a:rPr lang="ru-RU" sz="1500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сельской местности</a:t>
            </a:r>
          </a:p>
        </p:txBody>
      </p:sp>
      <p:sp>
        <p:nvSpPr>
          <p:cNvPr id="37" name="Прямоугольник 36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699792" y="5301208"/>
            <a:ext cx="1895109" cy="936101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>
              <a:tabLst>
                <a:tab pos="1879600" algn="l"/>
              </a:tabLst>
            </a:pP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4,2 </a:t>
            </a:r>
            <a:r>
              <a:rPr lang="ru-RU" sz="16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млрд.рублей</a:t>
            </a:r>
            <a:endParaRPr lang="ru-RU" sz="16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816334" y="5301208"/>
            <a:ext cx="2182005" cy="93610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>
              <a:tabLst>
                <a:tab pos="1879600" algn="l"/>
              </a:tabLst>
            </a:pPr>
            <a:r>
              <a:rPr lang="ru-RU" sz="1000" dirty="0">
                <a:latin typeface="Times New Roman" pitchFamily="18" charset="0"/>
                <a:cs typeface="Times New Roman" pitchFamily="18" charset="0"/>
              </a:rPr>
              <a:t>обеспечено комплектование книжного фонда и подключение интернет-канала в 6 муниципальных библиотеках</a:t>
            </a:r>
            <a:endParaRPr lang="ru-RU" sz="10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6998338" y="5301208"/>
            <a:ext cx="1869435" cy="93610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 algn="ctr">
              <a:tabLst>
                <a:tab pos="1879600" algn="l"/>
              </a:tabLst>
            </a:pP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грант</a:t>
            </a:r>
            <a:endParaRPr lang="ru-RU" sz="16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353778" y="5301208"/>
            <a:ext cx="2353045" cy="93610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/>
            <a:r>
              <a:rPr lang="ru-RU" sz="14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660</a:t>
            </a:r>
            <a:endParaRPr lang="ru-RU" sz="1400" dirty="0">
              <a:solidFill>
                <a:srgbClr val="595959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модельных библиотек </a:t>
            </a:r>
          </a:p>
          <a:p>
            <a:pPr lvl="0"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(30 межрайонных – по 10 млн</a:t>
            </a:r>
          </a:p>
          <a:p>
            <a:pPr lvl="0"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80 сельских – по 5 млн в год)</a:t>
            </a:r>
          </a:p>
        </p:txBody>
      </p:sp>
      <p:sp>
        <p:nvSpPr>
          <p:cNvPr id="41" name="Прямоугольник 40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839125" y="4118303"/>
            <a:ext cx="2159214" cy="79607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36000">
              <a:lnSpc>
                <a:spcPts val="1100"/>
              </a:lnSpc>
              <a:buFont typeface="Wingdings" pitchFamily="2" charset="2"/>
              <a:buChar char="§"/>
              <a:tabLst>
                <a:tab pos="1879600" algn="l"/>
              </a:tabLst>
            </a:pPr>
            <a:r>
              <a:rPr lang="ru-RU" sz="1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Заявительный характер (период предоставления заявок май-июнь, ежегодно), отсутствие утвержденной </a:t>
            </a:r>
            <a:r>
              <a:rPr lang="ru-RU" sz="1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типовой</a:t>
            </a:r>
            <a:r>
              <a:rPr lang="ru-RU" sz="1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проектно-сметной </a:t>
            </a:r>
            <a:r>
              <a:rPr lang="ru-RU" sz="1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документации</a:t>
            </a:r>
            <a:endParaRPr lang="ru-RU" sz="1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6998339" y="4118303"/>
            <a:ext cx="1869434" cy="79607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>
              <a:tabLst>
                <a:tab pos="1879600" algn="l"/>
              </a:tabLst>
            </a:pPr>
            <a:r>
              <a:rPr lang="ru-RU" sz="14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endParaRPr lang="ru-RU" sz="14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Прямоугольник 42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6986949" y="1770017"/>
            <a:ext cx="1880825" cy="738864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>
              <a:tabLst>
                <a:tab pos="1879600" algn="l"/>
              </a:tabLst>
            </a:pPr>
            <a:r>
              <a:rPr lang="ru-RU" sz="14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софинансирование</a:t>
            </a:r>
            <a:endParaRPr lang="ru-RU" sz="14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6948264" y="2847435"/>
            <a:ext cx="1919509" cy="797589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>
              <a:lnSpc>
                <a:spcPts val="1400"/>
              </a:lnSpc>
            </a:pPr>
            <a:r>
              <a:rPr lang="ru-RU" sz="15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219,81 </a:t>
            </a:r>
            <a:r>
              <a:rPr lang="ru-RU" sz="15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млн.рублей</a:t>
            </a:r>
            <a:r>
              <a:rPr lang="ru-RU" sz="15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(ФБ: </a:t>
            </a:r>
            <a:r>
              <a:rPr lang="ru-RU" sz="1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2019, 2020, 2022 </a:t>
            </a:r>
            <a:r>
              <a:rPr lang="ru-RU" sz="1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1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.);</a:t>
            </a:r>
          </a:p>
          <a:p>
            <a:pPr>
              <a:lnSpc>
                <a:spcPts val="1400"/>
              </a:lnSpc>
            </a:pPr>
            <a:r>
              <a:rPr lang="ru-RU" sz="15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190,6 </a:t>
            </a:r>
            <a:r>
              <a:rPr lang="ru-RU" sz="15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млн.рублей</a:t>
            </a:r>
            <a:r>
              <a:rPr lang="ru-RU" sz="15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sz="1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ОБ: </a:t>
            </a:r>
            <a:r>
              <a:rPr lang="ru-RU" sz="1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2019-2024 </a:t>
            </a:r>
            <a:r>
              <a:rPr lang="ru-RU" sz="10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10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42970" y="4978043"/>
            <a:ext cx="824355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5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«д»</a:t>
            </a:r>
            <a:r>
              <a:rPr lang="ru-RU" sz="1500" b="1" dirty="0">
                <a:solidFill>
                  <a:srgbClr val="59595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пункта 12 развитие муниципальных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библиотек (создание модельных библиотек)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8461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99" y="180975"/>
            <a:ext cx="7153275" cy="571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18435" y="320874"/>
            <a:ext cx="8449338" cy="431602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/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0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Проект «Культурная среда» </a:t>
            </a:r>
          </a:p>
        </p:txBody>
      </p:sp>
      <p:sp>
        <p:nvSpPr>
          <p:cNvPr id="18" name="Прямоугольник 17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18435" y="980728"/>
            <a:ext cx="4176464" cy="285556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/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0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РФ(39%)</a:t>
            </a:r>
            <a:endParaRPr lang="ru-RU" sz="20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788024" y="980728"/>
            <a:ext cx="4079749" cy="285556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/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algn="ctr"/>
            <a:r>
              <a:rPr lang="ru-RU" sz="20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ХМАО(61%)</a:t>
            </a:r>
            <a:endParaRPr lang="ru-RU" sz="20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750434" y="5157192"/>
            <a:ext cx="1790961" cy="144016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 algn="ctr">
              <a:tabLst>
                <a:tab pos="1879600" algn="l"/>
              </a:tabLst>
            </a:pP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6,65 </a:t>
            </a:r>
            <a:r>
              <a:rPr lang="ru-RU" sz="16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млрд.рублей</a:t>
            </a:r>
            <a:endParaRPr lang="ru-RU" sz="16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358386" y="5157192"/>
            <a:ext cx="2392049" cy="144016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/>
            <a:r>
              <a:rPr lang="ru-RU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lnSpc>
                <a:spcPts val="1000"/>
              </a:lnSpc>
            </a:pP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театров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детей</a:t>
            </a: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757465" y="3846127"/>
            <a:ext cx="1783930" cy="73500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 algn="ctr">
              <a:tabLst>
                <a:tab pos="1879600" algn="l"/>
              </a:tabLst>
            </a:pP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6,0 </a:t>
            </a:r>
            <a:r>
              <a:rPr lang="ru-RU" sz="16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млрд.рублей</a:t>
            </a:r>
            <a:endParaRPr lang="ru-RU" sz="16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342076" y="3846125"/>
            <a:ext cx="2408359" cy="735001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algn="ctr">
              <a:lnSpc>
                <a:spcPts val="1100"/>
              </a:lnSpc>
              <a:tabLst>
                <a:tab pos="1879600" algn="l"/>
              </a:tabLst>
            </a:pP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1200 </a:t>
            </a:r>
          </a:p>
          <a:p>
            <a:pPr algn="ctr">
              <a:lnSpc>
                <a:spcPts val="1100"/>
              </a:lnSpc>
              <a:tabLst>
                <a:tab pos="1879600" algn="l"/>
              </a:tabLst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кинозалов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ts val="1100"/>
              </a:lnSpc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5 </a:t>
            </a:r>
            <a:r>
              <a:rPr lang="ru-RU" sz="1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млн.рублей</a:t>
            </a:r>
            <a:endParaRPr lang="ru-RU" sz="1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рямоугольник 30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716018" y="5157192"/>
            <a:ext cx="2160236" cy="144016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>
              <a:lnSpc>
                <a:spcPts val="1100"/>
              </a:lnSpc>
              <a:buFont typeface="Wingdings" pitchFamily="2" charset="2"/>
              <a:buChar char="§"/>
            </a:pPr>
            <a:r>
              <a:rPr lang="ru-RU" sz="105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Реконструирован </a:t>
            </a:r>
            <a:r>
              <a:rPr lang="ru-RU" sz="105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1 региональный театр </a:t>
            </a:r>
            <a:r>
              <a:rPr lang="ru-RU" sz="105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кукол </a:t>
            </a:r>
          </a:p>
          <a:p>
            <a:pPr>
              <a:lnSpc>
                <a:spcPts val="1100"/>
              </a:lnSpc>
            </a:pPr>
            <a:endParaRPr lang="ru-RU" sz="105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1100"/>
              </a:lnSpc>
              <a:buFont typeface="Wingdings" pitchFamily="2" charset="2"/>
              <a:buChar char="§"/>
            </a:pPr>
            <a:r>
              <a:rPr lang="ru-RU" sz="105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Заявительный характер (период предоставления заявок май-июнь, ежегодно), отсутствие утвержденной проектно-сметной </a:t>
            </a:r>
            <a:r>
              <a:rPr lang="ru-RU" sz="105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документации</a:t>
            </a:r>
            <a:endParaRPr lang="ru-RU" sz="105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716017" y="3846127"/>
            <a:ext cx="2166202" cy="73500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indent="6350">
              <a:buFont typeface="Wingdings" pitchFamily="2" charset="2"/>
              <a:buChar char="§"/>
            </a:pPr>
            <a:r>
              <a:rPr lang="ru-RU" sz="105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Заявительный характер (</a:t>
            </a:r>
            <a:r>
              <a:rPr lang="ru-RU" sz="1050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ежегодно</a:t>
            </a:r>
            <a:r>
              <a:rPr lang="ru-RU" sz="105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358385" y="4681006"/>
            <a:ext cx="81361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«и»</a:t>
            </a:r>
            <a:r>
              <a:rPr lang="ru-RU" dirty="0" smtClean="0">
                <a:solidFill>
                  <a:srgbClr val="59595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пункта 12 реконструкция и капремонт </a:t>
            </a:r>
            <a:r>
              <a:rPr lang="ru-RU" sz="1500" dirty="0" err="1">
                <a:latin typeface="Times New Roman" pitchFamily="18" charset="0"/>
                <a:cs typeface="Times New Roman" pitchFamily="18" charset="0"/>
              </a:rPr>
              <a:t>ТЮЗов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 и кукольных театров</a:t>
            </a:r>
          </a:p>
        </p:txBody>
      </p:sp>
      <p:sp>
        <p:nvSpPr>
          <p:cNvPr id="43" name="Прямоугольник 42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6876254" y="3846127"/>
            <a:ext cx="2160241" cy="73500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algn="ctr"/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Грант Фонда кино РФ</a:t>
            </a:r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Прямоугольник 43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6882218" y="5157192"/>
            <a:ext cx="2154278" cy="1440160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136,06 </a:t>
            </a:r>
            <a:r>
              <a:rPr lang="ru-RU" sz="14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млн.рублей</a:t>
            </a:r>
            <a:r>
              <a:rPr lang="ru-RU" sz="14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1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(ФБ: 2021-2022 </a:t>
            </a:r>
            <a:r>
              <a:rPr lang="ru-RU" sz="11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11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.);</a:t>
            </a:r>
          </a:p>
          <a:p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283,94</a:t>
            </a:r>
            <a:r>
              <a:rPr lang="ru-RU" sz="14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млн.рублей</a:t>
            </a:r>
            <a:r>
              <a:rPr lang="ru-RU" sz="14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(ОБ: 2020-2022 </a:t>
            </a:r>
            <a:r>
              <a:rPr lang="ru-RU" sz="14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14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73121" y="1412776"/>
            <a:ext cx="8243553" cy="502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00"/>
              </a:lnSpc>
            </a:pPr>
            <a:r>
              <a:rPr lang="ru-RU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«д</a:t>
            </a:r>
            <a:r>
              <a:rPr lang="ru-RU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пункта 12 Обеспечение учреждений культуры передвижными многофункциональными культурными центрами (автоклубами)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492840" y="3140968"/>
            <a:ext cx="8223834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пп</a:t>
            </a:r>
            <a:r>
              <a:rPr lang="ru-RU" sz="16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«ж»</a:t>
            </a:r>
            <a:r>
              <a:rPr lang="ru-RU" sz="1600" dirty="0" smtClean="0">
                <a:solidFill>
                  <a:srgbClr val="59595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пункта 12 создание кинозалов в населенных пунктах до 500 тыс. чел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. (Создание условий для показа национальных фильмов)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2734891" y="1988840"/>
            <a:ext cx="1798349" cy="860847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9525">
              <a:tabLst>
                <a:tab pos="1879600" algn="l"/>
              </a:tabLst>
            </a:pPr>
            <a:r>
              <a:rPr lang="ru-RU" sz="1600" b="1" dirty="0" smtClean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3,0 </a:t>
            </a:r>
            <a:r>
              <a:rPr lang="ru-RU" sz="1600" b="1" dirty="0" err="1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млрд.рублей</a:t>
            </a:r>
            <a:endParaRPr lang="ru-RU" sz="1600" b="1" dirty="0">
              <a:solidFill>
                <a:srgbClr val="001C8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4707861" y="1988840"/>
            <a:ext cx="2160239" cy="860847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36000">
              <a:lnSpc>
                <a:spcPts val="1100"/>
              </a:lnSpc>
              <a:buFont typeface="Wingdings" pitchFamily="2" charset="2"/>
              <a:buChar char="§"/>
              <a:tabLst>
                <a:tab pos="1879600" algn="l"/>
              </a:tabLst>
            </a:pPr>
            <a:r>
              <a:rPr lang="ru-RU" sz="1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Заявительный характер (период предоставления заявок май-июнь, ежегодно), отсутствие утвержденной проектно-сметной документации</a:t>
            </a:r>
            <a:endParaRPr lang="ru-RU" sz="10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Прямоугольник 31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6868100" y="1988840"/>
            <a:ext cx="2160240" cy="860847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endParaRPr lang="ru-RU" sz="1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>
            <a:hlinkClick r:id="" action="ppaction://noaction"/>
            <a:extLst>
              <a:ext uri="{FF2B5EF4-FFF2-40B4-BE49-F238E27FC236}">
                <a16:creationId xmlns:a16="http://schemas.microsoft.com/office/drawing/2014/main" xmlns="" id="{63489A40-9388-4C80-B244-4D1FC53AE64B}"/>
              </a:ext>
            </a:extLst>
          </p:cNvPr>
          <p:cNvSpPr/>
          <p:nvPr/>
        </p:nvSpPr>
        <p:spPr>
          <a:xfrm>
            <a:off x="350230" y="1988840"/>
            <a:ext cx="2384661" cy="860847"/>
          </a:xfrm>
          <a:prstGeom prst="rect">
            <a:avLst/>
          </a:prstGeom>
          <a:pattFill prst="divot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28575">
            <a:solidFill>
              <a:srgbClr val="001C85"/>
            </a:solidFill>
          </a:ln>
          <a:effectLst>
            <a:outerShdw blurRad="304800" dist="152400" dir="2700000" sx="95000" sy="95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/>
            <a:r>
              <a:rPr lang="ru-RU" sz="1600" b="1" dirty="0">
                <a:solidFill>
                  <a:srgbClr val="001C85"/>
                </a:solidFill>
                <a:latin typeface="Times New Roman" pitchFamily="18" charset="0"/>
                <a:cs typeface="Times New Roman" pitchFamily="18" charset="0"/>
              </a:rPr>
              <a:t>600</a:t>
            </a:r>
          </a:p>
          <a:p>
            <a:pPr lvl="0" algn="ctr"/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автоклубов</a:t>
            </a:r>
          </a:p>
        </p:txBody>
      </p:sp>
    </p:spTree>
    <p:extLst>
      <p:ext uri="{BB962C8B-B14F-4D97-AF65-F5344CB8AC3E}">
        <p14:creationId xmlns:p14="http://schemas.microsoft.com/office/powerpoint/2010/main" val="21963035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1032</TotalTime>
  <Words>1072</Words>
  <Application>Microsoft Office PowerPoint</Application>
  <PresentationFormat>Экран (4:3)</PresentationFormat>
  <Paragraphs>121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Начальная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Паспорт регионального проекта  Ханты-Мансийского автономного округа – Югры    Культура</dc:title>
  <dc:creator>Сидорейко Лилия Андреевна</dc:creator>
  <cp:lastModifiedBy>Морозова Александра Николаевна</cp:lastModifiedBy>
  <cp:revision>101</cp:revision>
  <cp:lastPrinted>2018-11-29T10:16:03Z</cp:lastPrinted>
  <dcterms:created xsi:type="dcterms:W3CDTF">2018-08-08T12:20:09Z</dcterms:created>
  <dcterms:modified xsi:type="dcterms:W3CDTF">2018-12-03T12:26:10Z</dcterms:modified>
</cp:coreProperties>
</file>