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2" r:id="rId2"/>
    <p:sldId id="264" r:id="rId3"/>
    <p:sldId id="277" r:id="rId4"/>
    <p:sldId id="286" r:id="rId5"/>
    <p:sldId id="281" r:id="rId6"/>
    <p:sldId id="276" r:id="rId7"/>
    <p:sldId id="259" r:id="rId8"/>
    <p:sldId id="273" r:id="rId9"/>
    <p:sldId id="278" r:id="rId10"/>
    <p:sldId id="263" r:id="rId11"/>
    <p:sldId id="284" r:id="rId12"/>
    <p:sldId id="285" r:id="rId13"/>
    <p:sldId id="283" r:id="rId14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LetoSans Thin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LetoSans Thin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LetoSans Thin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LetoSans Thin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LetoSans Thin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LetoSans Thin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LetoSans Thin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LetoSans Thin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LetoSans Thin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2A28"/>
    <a:srgbClr val="FFCC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9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12C516-E3A8-4764-A00E-7119F85DD7D6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6FD2C33-9C7C-437C-96F7-1AAAC96915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7838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FD2C33-9C7C-437C-96F7-1AAAC9691596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3142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76E5E-1397-4BC4-9B3E-9D906041526F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03017-0772-4A88-B9A7-530F964FDB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1428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BA837-BCEB-464F-AB6A-E287C54D76F3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09AF9-AA49-4538-8D67-71DC2C78C6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3059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90148-6ECC-43CC-9DC1-69715D8D01E7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E5D79-985F-4007-A056-DE0D0709D3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4159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147B2-E087-4298-87AC-89229FE405E3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BDE48-4F19-443A-B908-44BDD68232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043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63AB2-6C20-4A3C-BAA3-42997FD2BFD8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6423E-D13E-46DB-B048-D7F67938D4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6294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9426A-FEFC-433B-AEE2-B7B047F56DA0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0CFE7-4665-4CA4-80A4-2F009BFCBA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5141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25F62-A952-4FB2-9E50-4CB505FE18B6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C03D-1D70-4A96-B38F-1268CD9CF1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8658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70F12-A5A6-49B9-9E56-F7791FBEF09B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1D96A-3D63-4084-880B-CDB50C780D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992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760DC-D30A-44C5-8B2C-1170D8251E8D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E9F36-F965-47BF-85B5-F0B715A51C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8461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6EEA6-80D8-4123-9643-A53A01D2A624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39375-1E9F-426E-834C-008BC799A4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6259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0861F-FECB-4313-9C6B-12EE09834076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CD0DA-A6CE-4BEF-838E-41BBB56D3C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3171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FBE6DE2-1D87-43AA-B493-CBB81EF9EC92}" type="datetimeFigureOut">
              <a:rPr lang="ru-RU" altLang="ru-RU"/>
              <a:pPr>
                <a:defRPr/>
              </a:pPr>
              <a:t>17.04.2018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8BC3686-C9C0-47E2-9DD4-1B97E4CA46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LetoSans Bold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LetoSans Bold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LetoSans Bold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LetoSans Bold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LetoSans Bold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LetoSans Bold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LetoSans Bold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LetoSans Bold" charset="0"/>
          <a:cs typeface="Arial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Изображение 4" descr="Заставка статичная - Лампа ru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12185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67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Изображение 21" descr="lampa_map_full (1)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14"/>
          <a:stretch>
            <a:fillRect/>
          </a:stretch>
        </p:blipFill>
        <p:spPr bwMode="auto">
          <a:xfrm>
            <a:off x="704850" y="0"/>
            <a:ext cx="11487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625" y="515938"/>
            <a:ext cx="10515600" cy="1325562"/>
          </a:xfrm>
        </p:spPr>
        <p:txBody>
          <a:bodyPr>
            <a:normAutofit fontScale="90000"/>
          </a:bodyPr>
          <a:lstStyle/>
          <a:p>
            <a:pPr algn="r" eaLnBrk="1" hangingPunct="1">
              <a:defRPr/>
            </a:pPr>
            <a:r>
              <a:rPr kumimoji="0" lang="ru-RU" altLang="ru-RU" sz="4000" dirty="0">
                <a:solidFill>
                  <a:srgbClr val="000000"/>
                </a:solidFill>
              </a:rPr>
              <a:t>География Кинофестиваля </a:t>
            </a:r>
            <a:r>
              <a:rPr kumimoji="0" lang="ru-RU" altLang="ru-RU" sz="4000" dirty="0" smtClean="0">
                <a:solidFill>
                  <a:srgbClr val="000000"/>
                </a:solidFill>
              </a:rPr>
              <a:t>2014-2017</a:t>
            </a:r>
            <a:r>
              <a:rPr kumimoji="0" lang="ru-RU" altLang="ru-RU" sz="4000" dirty="0">
                <a:solidFill>
                  <a:srgbClr val="000000"/>
                </a:solidFill>
              </a:rPr>
              <a:t/>
            </a:r>
            <a:br>
              <a:rPr kumimoji="0" lang="ru-RU" altLang="ru-RU" sz="4000" dirty="0">
                <a:solidFill>
                  <a:srgbClr val="000000"/>
                </a:solidFill>
              </a:rPr>
            </a:br>
            <a:r>
              <a:rPr kumimoji="0" lang="ru-RU" altLang="ru-RU" sz="2800" dirty="0" smtClean="0">
                <a:solidFill>
                  <a:srgbClr val="000000"/>
                </a:solidFill>
              </a:rPr>
              <a:t>Более </a:t>
            </a:r>
            <a:r>
              <a:rPr kumimoji="0" lang="ru-RU" altLang="ru-RU" sz="2800" b="1" dirty="0" smtClean="0">
                <a:solidFill>
                  <a:srgbClr val="000000"/>
                </a:solidFill>
              </a:rPr>
              <a:t>2000</a:t>
            </a:r>
            <a:r>
              <a:rPr kumimoji="0" lang="ru-RU" altLang="ru-RU" sz="2800" dirty="0" smtClean="0">
                <a:solidFill>
                  <a:srgbClr val="000000"/>
                </a:solidFill>
              </a:rPr>
              <a:t> </a:t>
            </a:r>
            <a:r>
              <a:rPr kumimoji="0" lang="ru-RU" altLang="ru-RU" sz="2800" dirty="0">
                <a:solidFill>
                  <a:srgbClr val="000000"/>
                </a:solidFill>
              </a:rPr>
              <a:t>конкурсных работ из </a:t>
            </a:r>
            <a:r>
              <a:rPr kumimoji="0" lang="ru-RU" altLang="ru-RU" sz="2800" dirty="0" smtClean="0">
                <a:solidFill>
                  <a:srgbClr val="000000"/>
                </a:solidFill>
              </a:rPr>
              <a:t/>
            </a:r>
            <a:br>
              <a:rPr kumimoji="0" lang="ru-RU" altLang="ru-RU" sz="2800" dirty="0" smtClean="0">
                <a:solidFill>
                  <a:srgbClr val="000000"/>
                </a:solidFill>
              </a:rPr>
            </a:br>
            <a:r>
              <a:rPr kumimoji="0" lang="ru-RU" altLang="ru-RU" sz="2800" b="1" dirty="0" smtClean="0">
                <a:solidFill>
                  <a:srgbClr val="000000"/>
                </a:solidFill>
              </a:rPr>
              <a:t>56</a:t>
            </a:r>
            <a:r>
              <a:rPr kumimoji="0" lang="ru-RU" altLang="ru-RU" sz="2800" dirty="0" smtClean="0">
                <a:solidFill>
                  <a:srgbClr val="000000"/>
                </a:solidFill>
              </a:rPr>
              <a:t> </a:t>
            </a:r>
            <a:r>
              <a:rPr kumimoji="0" lang="ru-RU" altLang="ru-RU" sz="2800" dirty="0">
                <a:solidFill>
                  <a:srgbClr val="000000"/>
                </a:solidFill>
              </a:rPr>
              <a:t>регионов </a:t>
            </a:r>
            <a:r>
              <a:rPr kumimoji="0" lang="ru-RU" altLang="ru-RU" sz="2800" dirty="0" smtClean="0">
                <a:solidFill>
                  <a:srgbClr val="000000"/>
                </a:solidFill>
              </a:rPr>
              <a:t>России и </a:t>
            </a:r>
            <a:r>
              <a:rPr kumimoji="0" lang="ru-RU" altLang="ru-RU" sz="2800" b="1" dirty="0" smtClean="0">
                <a:solidFill>
                  <a:srgbClr val="000000"/>
                </a:solidFill>
              </a:rPr>
              <a:t>68</a:t>
            </a:r>
            <a:r>
              <a:rPr kumimoji="0" lang="ru-RU" altLang="ru-RU" sz="2800" dirty="0" smtClean="0">
                <a:solidFill>
                  <a:srgbClr val="000000"/>
                </a:solidFill>
              </a:rPr>
              <a:t> стран Мира </a:t>
            </a:r>
            <a:r>
              <a:rPr kumimoji="0" lang="ru-RU" altLang="ru-RU" sz="2800" dirty="0">
                <a:solidFill>
                  <a:srgbClr val="000000"/>
                </a:solidFill>
              </a:rPr>
              <a:t/>
            </a:r>
            <a:br>
              <a:rPr kumimoji="0" lang="ru-RU" altLang="ru-RU" sz="2800" dirty="0">
                <a:solidFill>
                  <a:srgbClr val="000000"/>
                </a:solidFill>
              </a:rPr>
            </a:br>
            <a:endParaRPr kumimoji="0" lang="en-US" altLang="ru-RU" sz="2800" dirty="0">
              <a:solidFill>
                <a:srgbClr val="000000"/>
              </a:solidFill>
            </a:endParaRPr>
          </a:p>
        </p:txBody>
      </p:sp>
      <p:grpSp>
        <p:nvGrpSpPr>
          <p:cNvPr id="10244" name="Группа 3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5" name="Прямоугольник 4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10246" name="Группа 5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7" name="Скругленный прямоугольник 6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8" name="Скругленный прямоугольник 7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0" name="Скругленный прямоугольник 9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041400" y="247650"/>
            <a:ext cx="10294938" cy="623888"/>
          </a:xfrm>
        </p:spPr>
        <p:txBody>
          <a:bodyPr/>
          <a:lstStyle/>
          <a:p>
            <a:pPr eaLnBrk="1" hangingPunct="1"/>
            <a:r>
              <a:rPr kumimoji="0" lang="ru-RU" altLang="ru-RU" b="1" dirty="0" smtClean="0">
                <a:solidFill>
                  <a:srgbClr val="000000"/>
                </a:solidFill>
              </a:rPr>
              <a:t>Новые форматы ЛАМПА 2018</a:t>
            </a:r>
            <a:endParaRPr kumimoji="0" lang="en-US" altLang="ru-RU" b="1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041400" y="1380332"/>
            <a:ext cx="6738582" cy="5332412"/>
          </a:xfrm>
        </p:spPr>
        <p:txBody>
          <a:bodyPr/>
          <a:lstStyle/>
          <a:p>
            <a:pPr marL="0" lvl="0" indent="0" eaLnBrk="1" hangingPunct="1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200" b="1" dirty="0">
                <a:solidFill>
                  <a:schemeClr val="bg1"/>
                </a:solidFill>
              </a:rPr>
              <a:t>«ЛАМПА» – яркие герои добровольчества» </a:t>
            </a:r>
            <a:r>
              <a:rPr lang="ru-RU" sz="2200" dirty="0">
                <a:solidFill>
                  <a:schemeClr val="bg1"/>
                </a:solidFill>
              </a:rPr>
              <a:t>- презентация, кинопоказ и образовательные мастер-классы от членов жюри и экспертов Кинофестиваля в субъектах России. Подключение региона к всероссийской сети Кинофестиваля «ЛАМПА»</a:t>
            </a:r>
          </a:p>
          <a:p>
            <a:pPr marL="0" lvl="0" indent="0" eaLnBrk="1" hangingPunct="1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altLang="ru-RU" sz="2200" dirty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200" b="1" dirty="0">
                <a:solidFill>
                  <a:schemeClr val="bg1"/>
                </a:solidFill>
              </a:rPr>
              <a:t>«День доброго кино»</a:t>
            </a:r>
            <a:r>
              <a:rPr lang="ru-RU" sz="2200" dirty="0">
                <a:solidFill>
                  <a:schemeClr val="bg1"/>
                </a:solidFill>
              </a:rPr>
              <a:t> - единый день просмотра социально ориентированных короткометражных фильмов для школьников России. Трансляция картин-победителей кинофестиваля в системе образования конкретного региона</a:t>
            </a:r>
            <a:endParaRPr lang="en-US" altLang="ru-RU" sz="2200" dirty="0">
              <a:solidFill>
                <a:schemeClr val="bg1"/>
              </a:solidFill>
            </a:endParaRPr>
          </a:p>
        </p:txBody>
      </p:sp>
      <p:grpSp>
        <p:nvGrpSpPr>
          <p:cNvPr id="12292" name="Группа 4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6" name="Прямоугольник 5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12296" name="Группа 6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0" name="Скругленный прямоугольник 9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8" r="11398"/>
          <a:stretch/>
        </p:blipFill>
        <p:spPr>
          <a:xfrm>
            <a:off x="7670798" y="1502710"/>
            <a:ext cx="4285512" cy="399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98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041400" y="247650"/>
            <a:ext cx="10294938" cy="623888"/>
          </a:xfrm>
        </p:spPr>
        <p:txBody>
          <a:bodyPr/>
          <a:lstStyle/>
          <a:p>
            <a:pPr eaLnBrk="1" hangingPunct="1"/>
            <a:r>
              <a:rPr kumimoji="0" lang="ru-RU" altLang="ru-RU" b="1" dirty="0" smtClean="0">
                <a:solidFill>
                  <a:srgbClr val="000000"/>
                </a:solidFill>
              </a:rPr>
              <a:t>Новые форматы ЛАМПА 2018</a:t>
            </a:r>
            <a:endParaRPr kumimoji="0" lang="en-US" altLang="ru-RU" b="1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041400" y="1184655"/>
            <a:ext cx="10800355" cy="5332412"/>
          </a:xfrm>
        </p:spPr>
        <p:txBody>
          <a:bodyPr/>
          <a:lstStyle/>
          <a:p>
            <a:pPr marL="0" lvl="0" indent="0">
              <a:buNone/>
            </a:pPr>
            <a:r>
              <a:rPr lang="ru-RU" sz="2000" b="1" dirty="0">
                <a:solidFill>
                  <a:schemeClr val="bg1"/>
                </a:solidFill>
              </a:rPr>
              <a:t>Кинопоказы лучших конкурсных работ Кинофестиваля «ЛАМПА» с </a:t>
            </a:r>
            <a:r>
              <a:rPr lang="ru-RU" sz="2000" b="1" dirty="0" smtClean="0">
                <a:solidFill>
                  <a:schemeClr val="bg1"/>
                </a:solidFill>
              </a:rPr>
              <a:t>участием приглашенных гостей </a:t>
            </a:r>
            <a:r>
              <a:rPr lang="ru-RU" sz="2000" dirty="0">
                <a:solidFill>
                  <a:schemeClr val="bg1"/>
                </a:solidFill>
              </a:rPr>
              <a:t>– социально ориентированные короткометражные фильмы, видеоролики и социальная реклама на большом экране, мнения известных экспертов и членов жюри Кинофестиваля. Гостями кинопоказов уже стали Юлия Чичерина, Катерина Шпица, Антон Богданов и многие </a:t>
            </a:r>
            <a:r>
              <a:rPr lang="ru-RU" sz="2000" dirty="0" smtClean="0">
                <a:solidFill>
                  <a:schemeClr val="bg1"/>
                </a:solidFill>
              </a:rPr>
              <a:t>другие</a:t>
            </a:r>
            <a:endParaRPr lang="ru-RU" altLang="ru-RU" sz="2000" dirty="0">
              <a:solidFill>
                <a:schemeClr val="bg1"/>
              </a:solidFill>
            </a:endParaRPr>
          </a:p>
          <a:p>
            <a:pPr marL="0" lvl="0" indent="0">
              <a:buNone/>
            </a:pPr>
            <a:r>
              <a:rPr lang="ru-RU" sz="2000" b="1" dirty="0">
                <a:solidFill>
                  <a:schemeClr val="bg1"/>
                </a:solidFill>
              </a:rPr>
              <a:t>Ретроспектива Международного кинофестиваля «ЛАМПА» на площадке ООН в Женеве </a:t>
            </a:r>
            <a:r>
              <a:rPr lang="ru-RU" sz="2000" dirty="0">
                <a:solidFill>
                  <a:schemeClr val="bg1"/>
                </a:solidFill>
              </a:rPr>
              <a:t>– презентация и кинопоказ конкурсных работ одного из наиболее эффективных проектов по позиционированию добровольчества в мире в Международный день добровольчества (5 декабря 2018 года</a:t>
            </a:r>
            <a:r>
              <a:rPr lang="ru-RU" sz="2000" dirty="0" smtClean="0">
                <a:solidFill>
                  <a:schemeClr val="bg1"/>
                </a:solidFill>
              </a:rPr>
              <a:t>)</a:t>
            </a:r>
            <a:endParaRPr lang="ru-RU" sz="2000" dirty="0">
              <a:solidFill>
                <a:schemeClr val="bg1"/>
              </a:solidFill>
            </a:endParaRPr>
          </a:p>
        </p:txBody>
      </p:sp>
      <p:grpSp>
        <p:nvGrpSpPr>
          <p:cNvPr id="12292" name="Группа 4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6" name="Прямоугольник 5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12296" name="Группа 6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0" name="Скругленный прямоугольник 9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885" y="4046538"/>
            <a:ext cx="3965763" cy="263425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251" y="4046538"/>
            <a:ext cx="3966183" cy="263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7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6"/>
          <p:cNvSpPr>
            <a:spLocks noGrp="1"/>
          </p:cNvSpPr>
          <p:nvPr>
            <p:ph type="title"/>
          </p:nvPr>
        </p:nvSpPr>
        <p:spPr>
          <a:xfrm>
            <a:off x="1393825" y="47625"/>
            <a:ext cx="9959975" cy="1325563"/>
          </a:xfrm>
        </p:spPr>
        <p:txBody>
          <a:bodyPr/>
          <a:lstStyle/>
          <a:p>
            <a:pPr algn="ctr" eaLnBrk="1" hangingPunct="1"/>
            <a:r>
              <a:rPr kumimoji="0" lang="ru-RU" altLang="ru-RU" sz="2800" b="1" dirty="0" smtClean="0">
                <a:solidFill>
                  <a:srgbClr val="000000"/>
                </a:solidFill>
              </a:rPr>
              <a:t>Международный кинофестиваль социально ориентированных короткометражных фильмов, видеороликов и социальной рекламы «ЛАМПА»</a:t>
            </a:r>
            <a:endParaRPr kumimoji="0" lang="en-US" altLang="ru-RU" sz="2800" b="1" dirty="0">
              <a:solidFill>
                <a:srgbClr val="000000"/>
              </a:solidFill>
            </a:endParaRPr>
          </a:p>
        </p:txBody>
      </p:sp>
      <p:grpSp>
        <p:nvGrpSpPr>
          <p:cNvPr id="5124" name="Группа 7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11" name="Прямоугольник 10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5127" name="Группа 11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3" name="Скругленный прямоугольник 22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4" name="Скругленный прямоугольник 23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5" name="Скругленный прямоугольник 24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6" name="Скругленный прямоугольник 25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  <p:pic>
        <p:nvPicPr>
          <p:cNvPr id="5125" name="Изображение 1" descr="lamp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318" y="1620766"/>
            <a:ext cx="4344987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87978" y="4825395"/>
            <a:ext cx="59716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00"/>
                </a:solidFill>
              </a:rPr>
              <a:t>WWW.LAMPA.FILM</a:t>
            </a:r>
            <a:endParaRPr lang="ru-RU" sz="4800" b="1" dirty="0" smtClean="0">
              <a:solidFill>
                <a:srgbClr val="000000"/>
              </a:solidFill>
            </a:endParaRPr>
          </a:p>
          <a:p>
            <a:r>
              <a:rPr lang="en-US" sz="4800" b="1" dirty="0" smtClean="0">
                <a:solidFill>
                  <a:srgbClr val="000000"/>
                </a:solidFill>
              </a:rPr>
              <a:t>INFO@LAMPA.FILM</a:t>
            </a:r>
            <a:endParaRPr lang="ru-RU" sz="4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31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6"/>
          <p:cNvSpPr>
            <a:spLocks noGrp="1"/>
          </p:cNvSpPr>
          <p:nvPr>
            <p:ph type="title"/>
          </p:nvPr>
        </p:nvSpPr>
        <p:spPr>
          <a:xfrm>
            <a:off x="1393825" y="47625"/>
            <a:ext cx="9959975" cy="1325563"/>
          </a:xfrm>
        </p:spPr>
        <p:txBody>
          <a:bodyPr/>
          <a:lstStyle/>
          <a:p>
            <a:pPr eaLnBrk="1" hangingPunct="1"/>
            <a:r>
              <a:rPr kumimoji="0" lang="ru-RU" altLang="ru-RU" b="1" dirty="0">
                <a:solidFill>
                  <a:srgbClr val="000000"/>
                </a:solidFill>
              </a:rPr>
              <a:t>Уникальность Кинофестиваля</a:t>
            </a:r>
            <a:endParaRPr kumimoji="0" lang="en-US" altLang="ru-RU" b="1" dirty="0">
              <a:solidFill>
                <a:srgbClr val="000000"/>
              </a:solidFill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5256213" y="1386681"/>
            <a:ext cx="6097587" cy="4351337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</a:rPr>
              <a:t>Кинофестиваль «ЛАМПА» проводится в Перми с 2014 года, сегодня это единственный в мире кинофестиваль, позиционирующий тему добровольчества и благотворительности языком кино: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ЛАМПА </a:t>
            </a:r>
            <a:r>
              <a:rPr lang="ru-RU" sz="2000" dirty="0">
                <a:solidFill>
                  <a:schemeClr val="bg1"/>
                </a:solidFill>
              </a:rPr>
              <a:t>объединяет творческие усилия начинающих и профессиональных кинематографистов.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ЛАМПА </a:t>
            </a:r>
            <a:r>
              <a:rPr lang="ru-RU" sz="2000" dirty="0">
                <a:solidFill>
                  <a:schemeClr val="bg1"/>
                </a:solidFill>
              </a:rPr>
              <a:t>пропагандирует идеи добровольчества, социальных инноваций, толерантности, соучастия, </a:t>
            </a:r>
            <a:r>
              <a:rPr lang="ru-RU" sz="2000" dirty="0" smtClean="0">
                <a:solidFill>
                  <a:schemeClr val="bg1"/>
                </a:solidFill>
              </a:rPr>
              <a:t>благотворительности.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ЛАМПА </a:t>
            </a:r>
            <a:r>
              <a:rPr lang="ru-RU" sz="2000" dirty="0">
                <a:solidFill>
                  <a:schemeClr val="bg1"/>
                </a:solidFill>
              </a:rPr>
              <a:t>находит новых героев, способных на социальный подвиг, меняющих мир вокруг себя.</a:t>
            </a:r>
          </a:p>
        </p:txBody>
      </p:sp>
      <p:grpSp>
        <p:nvGrpSpPr>
          <p:cNvPr id="5124" name="Группа 7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11" name="Прямоугольник 10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5127" name="Группа 11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3" name="Скругленный прямоугольник 22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4" name="Скругленный прямоугольник 23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5" name="Скругленный прямоугольник 24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6" name="Скругленный прямоугольник 25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  <p:pic>
        <p:nvPicPr>
          <p:cNvPr id="5125" name="Изображение 1" descr="lamp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8837">
            <a:off x="942546" y="2034830"/>
            <a:ext cx="4438296" cy="2889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Актуальность Кинофестиваля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4074" y="1535322"/>
            <a:ext cx="10499725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Кинофестиваль стал ежегодной площадкой притяжения как любителей, так и специалистов в области короткометражного кино, продвигающих социально значимые идеи в регионах России и за ее пределами.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С учетом актуальности продвижения уникальных </a:t>
            </a:r>
            <a:r>
              <a:rPr lang="ru-RU" sz="2400" dirty="0" err="1" smtClean="0">
                <a:solidFill>
                  <a:schemeClr val="bg1"/>
                </a:solidFill>
              </a:rPr>
              <a:t>социо</a:t>
            </a:r>
            <a:r>
              <a:rPr lang="ru-RU" sz="2400" dirty="0" smtClean="0">
                <a:solidFill>
                  <a:schemeClr val="bg1"/>
                </a:solidFill>
              </a:rPr>
              <a:t>-культурных проектов, направленных на развитие публичной дипломатии на международном пространстве, оргкомитет принял решение присвоить Кинофестивалю «ЛАМПА» статус Международной площадки </a:t>
            </a:r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73" b="33585"/>
          <a:stretch/>
        </p:blipFill>
        <p:spPr>
          <a:xfrm>
            <a:off x="854073" y="4046538"/>
            <a:ext cx="5585486" cy="2604907"/>
          </a:xfrm>
          <a:prstGeom prst="rect">
            <a:avLst/>
          </a:prstGeom>
        </p:spPr>
      </p:pic>
      <p:grpSp>
        <p:nvGrpSpPr>
          <p:cNvPr id="6" name="Группа 7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8" name="Прямоугольник 7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9" name="Группа 11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10" name="Скругленный прямоугольник 9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3" name="Скругленный прямоугольник 22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832" y="4179256"/>
            <a:ext cx="3722172" cy="247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3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Год добровольца в России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4075" y="1622425"/>
            <a:ext cx="10499725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Особенную актуальность фильмы кинофестиваля представляют в объявленный президентом России Год добровольца (волонтера) как средство позиционирования гражданской активности, </a:t>
            </a:r>
            <a:r>
              <a:rPr lang="ru-RU" dirty="0" smtClean="0">
                <a:solidFill>
                  <a:schemeClr val="bg1"/>
                </a:solidFill>
              </a:rPr>
              <a:t>патриотизма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и добровольчества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1800" dirty="0"/>
          </a:p>
        </p:txBody>
      </p:sp>
      <p:grpSp>
        <p:nvGrpSpPr>
          <p:cNvPr id="6" name="Группа 7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8" name="Прямоугольник 7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9" name="Группа 11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10" name="Скругленный прямоугольник 9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3" name="Скругленный прямоугольник 22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78" y="3517334"/>
            <a:ext cx="4710736" cy="312905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692" y="3517334"/>
            <a:ext cx="4708477" cy="312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0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688" y="1027725"/>
            <a:ext cx="2177673" cy="31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962025" y="-4763"/>
            <a:ext cx="10515600" cy="1081088"/>
          </a:xfrm>
        </p:spPr>
        <p:txBody>
          <a:bodyPr/>
          <a:lstStyle/>
          <a:p>
            <a:pPr eaLnBrk="1" hangingPunct="1"/>
            <a:r>
              <a:rPr kumimoji="0" lang="ru-RU" altLang="ru-RU" b="1" dirty="0">
                <a:solidFill>
                  <a:srgbClr val="000000"/>
                </a:solidFill>
              </a:rPr>
              <a:t>Жюри Кинофестиваля</a:t>
            </a:r>
            <a:endParaRPr kumimoji="0" lang="en-US" altLang="ru-RU" b="1" dirty="0">
              <a:solidFill>
                <a:srgbClr val="000000"/>
              </a:solidFill>
            </a:endParaRPr>
          </a:p>
        </p:txBody>
      </p:sp>
      <p:pic>
        <p:nvPicPr>
          <p:cNvPr id="6148" name="Content Placeholder 3" descr="DSC_7333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3" r="1115"/>
          <a:stretch>
            <a:fillRect/>
          </a:stretch>
        </p:blipFill>
        <p:spPr>
          <a:xfrm>
            <a:off x="1002841" y="1012250"/>
            <a:ext cx="2049247" cy="3134539"/>
          </a:xfrm>
        </p:spPr>
      </p:pic>
      <p:pic>
        <p:nvPicPr>
          <p:cNvPr id="6149" name="Picture 5" descr="DSC_807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023" y="1025118"/>
            <a:ext cx="2062730" cy="3134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984232" y="4299188"/>
            <a:ext cx="204924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dirty="0">
                <a:solidFill>
                  <a:srgbClr val="000000"/>
                </a:solidFill>
              </a:rPr>
              <a:t>Председатель жюри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b="1" dirty="0">
                <a:solidFill>
                  <a:srgbClr val="000000"/>
                </a:solidFill>
              </a:rPr>
              <a:t>Яна Поплавская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dirty="0">
                <a:solidFill>
                  <a:srgbClr val="000000"/>
                </a:solidFill>
              </a:rPr>
              <a:t>Актриса, журналист,</a:t>
            </a:r>
            <a:br>
              <a:rPr kumimoji="0" lang="ru-RU" altLang="ru-RU" sz="1400" dirty="0">
                <a:solidFill>
                  <a:srgbClr val="000000"/>
                </a:solidFill>
              </a:rPr>
            </a:br>
            <a:r>
              <a:rPr kumimoji="0" lang="ru-RU" altLang="ru-RU" sz="1400" dirty="0">
                <a:solidFill>
                  <a:srgbClr val="000000"/>
                </a:solidFill>
              </a:rPr>
              <a:t>теле и радиоведущая</a:t>
            </a:r>
            <a:endParaRPr kumimoji="0" lang="en-US" altLang="ru-RU" sz="1400" dirty="0">
              <a:solidFill>
                <a:srgbClr val="000000"/>
              </a:solidFill>
            </a:endParaRPr>
          </a:p>
        </p:txBody>
      </p:sp>
      <p:sp>
        <p:nvSpPr>
          <p:cNvPr id="6151" name="TextBox 10"/>
          <p:cNvSpPr txBox="1">
            <a:spLocks noChangeArrowheads="1"/>
          </p:cNvSpPr>
          <p:nvPr/>
        </p:nvSpPr>
        <p:spPr bwMode="auto">
          <a:xfrm>
            <a:off x="3758844" y="4299188"/>
            <a:ext cx="206273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dirty="0">
                <a:solidFill>
                  <a:srgbClr val="000000"/>
                </a:solidFill>
              </a:rPr>
              <a:t>Председатель </a:t>
            </a:r>
            <a:r>
              <a:rPr kumimoji="0" lang="ru-RU" altLang="ru-RU" sz="1400" dirty="0" smtClean="0">
                <a:solidFill>
                  <a:srgbClr val="000000"/>
                </a:solidFill>
              </a:rPr>
              <a:t>жюри</a:t>
            </a:r>
            <a:endParaRPr kumimoji="0" lang="ru-RU" altLang="ru-RU" sz="1400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b="1" dirty="0">
                <a:solidFill>
                  <a:srgbClr val="000000"/>
                </a:solidFill>
              </a:rPr>
              <a:t>Юрий </a:t>
            </a:r>
            <a:r>
              <a:rPr kumimoji="0" lang="ru-RU" altLang="ru-RU" sz="1400" b="1" dirty="0" err="1">
                <a:solidFill>
                  <a:srgbClr val="000000"/>
                </a:solidFill>
              </a:rPr>
              <a:t>Торохов</a:t>
            </a:r>
            <a:endParaRPr kumimoji="0" lang="en-US" altLang="ru-RU" sz="1400" b="1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dirty="0">
                <a:solidFill>
                  <a:srgbClr val="000000"/>
                </a:solidFill>
              </a:rPr>
              <a:t>Сценарист, режиссер, продюсер.</a:t>
            </a:r>
            <a:endParaRPr kumimoji="0" lang="en-US" altLang="ru-RU" sz="1400" dirty="0">
              <a:solidFill>
                <a:srgbClr val="000000"/>
              </a:solidFill>
            </a:endParaRPr>
          </a:p>
        </p:txBody>
      </p:sp>
      <p:grpSp>
        <p:nvGrpSpPr>
          <p:cNvPr id="6152" name="Группа 9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12" name="Прямоугольник 11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6156" name="Группа 12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3" name="Скругленный прямоугольник 22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4" name="Скругленный прямоугольник 23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5" name="Скругленный прямоугольник 24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6" name="Скругленный прямоугольник 25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7" name="Скругленный прямоугольник 26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  <p:sp>
        <p:nvSpPr>
          <p:cNvPr id="6153" name="TextBox 27"/>
          <p:cNvSpPr txBox="1">
            <a:spLocks noChangeArrowheads="1"/>
          </p:cNvSpPr>
          <p:nvPr/>
        </p:nvSpPr>
        <p:spPr bwMode="auto">
          <a:xfrm>
            <a:off x="6592228" y="4299188"/>
            <a:ext cx="227228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dirty="0">
                <a:solidFill>
                  <a:srgbClr val="000000"/>
                </a:solidFill>
              </a:rPr>
              <a:t>Автор и руководитель проекта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b="1" dirty="0">
                <a:solidFill>
                  <a:srgbClr val="000000"/>
                </a:solidFill>
              </a:rPr>
              <a:t>Ольга Зубкова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dirty="0">
                <a:solidFill>
                  <a:srgbClr val="000000"/>
                </a:solidFill>
              </a:rPr>
              <a:t>Международный эксперт в области развития добровольчества</a:t>
            </a:r>
          </a:p>
        </p:txBody>
      </p:sp>
      <p:sp>
        <p:nvSpPr>
          <p:cNvPr id="6154" name="TextBox 28"/>
          <p:cNvSpPr txBox="1">
            <a:spLocks noChangeArrowheads="1"/>
          </p:cNvSpPr>
          <p:nvPr/>
        </p:nvSpPr>
        <p:spPr bwMode="auto">
          <a:xfrm>
            <a:off x="3320149" y="5885875"/>
            <a:ext cx="5799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600" b="1" dirty="0">
                <a:solidFill>
                  <a:srgbClr val="000000"/>
                </a:solidFill>
              </a:rPr>
              <a:t>Видные деятели культуры, кинематографии </a:t>
            </a:r>
            <a:r>
              <a:rPr kumimoji="0" lang="ru-RU" altLang="ru-RU" sz="1600" b="1" dirty="0" smtClean="0">
                <a:solidFill>
                  <a:srgbClr val="000000"/>
                </a:solidFill>
              </a:rPr>
              <a:t>России, международного кинематографического сообщества.</a:t>
            </a:r>
            <a:endParaRPr kumimoji="0" lang="en-US" altLang="ru-RU" sz="1600" b="1" dirty="0">
              <a:solidFill>
                <a:srgbClr val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73"/>
          <a:stretch/>
        </p:blipFill>
        <p:spPr>
          <a:xfrm>
            <a:off x="9527296" y="1040986"/>
            <a:ext cx="2177673" cy="3141142"/>
          </a:xfrm>
          <a:prstGeom prst="rect">
            <a:avLst/>
          </a:prstGeom>
        </p:spPr>
      </p:pic>
      <p:sp>
        <p:nvSpPr>
          <p:cNvPr id="29" name="TextBox 27"/>
          <p:cNvSpPr txBox="1">
            <a:spLocks noChangeArrowheads="1"/>
          </p:cNvSpPr>
          <p:nvPr/>
        </p:nvSpPr>
        <p:spPr bwMode="auto">
          <a:xfrm>
            <a:off x="9635166" y="4299188"/>
            <a:ext cx="21776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b="1" dirty="0">
                <a:solidFill>
                  <a:srgbClr val="000000"/>
                </a:solidFill>
              </a:rPr>
              <a:t>Екатерина Шпица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dirty="0">
                <a:solidFill>
                  <a:srgbClr val="000000"/>
                </a:solidFill>
              </a:rPr>
              <a:t>Актриса театра и кино, телеведущая</a:t>
            </a:r>
          </a:p>
        </p:txBody>
      </p:sp>
    </p:spTree>
    <p:extLst>
      <p:ext uri="{BB962C8B-B14F-4D97-AF65-F5344CB8AC3E}">
        <p14:creationId xmlns:p14="http://schemas.microsoft.com/office/powerpoint/2010/main" val="281818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962025" y="-4763"/>
            <a:ext cx="10515600" cy="1081088"/>
          </a:xfrm>
        </p:spPr>
        <p:txBody>
          <a:bodyPr/>
          <a:lstStyle/>
          <a:p>
            <a:pPr eaLnBrk="1" hangingPunct="1"/>
            <a:r>
              <a:rPr kumimoji="0" lang="ru-RU" altLang="ru-RU" b="1" dirty="0">
                <a:solidFill>
                  <a:srgbClr val="000000"/>
                </a:solidFill>
              </a:rPr>
              <a:t>Жюри Кинофестиваля</a:t>
            </a:r>
            <a:endParaRPr kumimoji="0" lang="en-US" altLang="ru-RU" b="1" dirty="0">
              <a:solidFill>
                <a:srgbClr val="000000"/>
              </a:solidFill>
            </a:endParaRPr>
          </a:p>
        </p:txBody>
      </p:sp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841808" y="4545254"/>
            <a:ext cx="269310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b="1" dirty="0" smtClean="0">
                <a:solidFill>
                  <a:srgbClr val="000000"/>
                </a:solidFill>
              </a:rPr>
              <a:t>Филипп Воронин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sz="1400" dirty="0">
                <a:solidFill>
                  <a:srgbClr val="000000"/>
                </a:solidFill>
              </a:rPr>
              <a:t>Советник Министра труда и социальной защиты РФ, Секретарь Общественного Совета при Минтруде </a:t>
            </a:r>
            <a:r>
              <a:rPr kumimoji="0" lang="ru-RU" sz="1400" dirty="0" smtClean="0">
                <a:solidFill>
                  <a:srgbClr val="000000"/>
                </a:solidFill>
              </a:rPr>
              <a:t>России</a:t>
            </a:r>
            <a:endParaRPr kumimoji="0" lang="en-US" altLang="ru-RU" sz="1400" dirty="0">
              <a:solidFill>
                <a:srgbClr val="000000"/>
              </a:solidFill>
            </a:endParaRPr>
          </a:p>
        </p:txBody>
      </p:sp>
      <p:sp>
        <p:nvSpPr>
          <p:cNvPr id="6151" name="TextBox 10"/>
          <p:cNvSpPr txBox="1">
            <a:spLocks noChangeArrowheads="1"/>
          </p:cNvSpPr>
          <p:nvPr/>
        </p:nvSpPr>
        <p:spPr bwMode="auto">
          <a:xfrm>
            <a:off x="3803181" y="4546581"/>
            <a:ext cx="2062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b="1" dirty="0" smtClean="0">
                <a:solidFill>
                  <a:srgbClr val="000000"/>
                </a:solidFill>
              </a:rPr>
              <a:t>Антон Богданов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dirty="0" smtClean="0">
                <a:solidFill>
                  <a:srgbClr val="000000"/>
                </a:solidFill>
              </a:rPr>
              <a:t>Актер театра и кино</a:t>
            </a:r>
            <a:endParaRPr kumimoji="0" lang="en-US" altLang="ru-RU" sz="1400" dirty="0">
              <a:solidFill>
                <a:srgbClr val="000000"/>
              </a:solidFill>
            </a:endParaRPr>
          </a:p>
        </p:txBody>
      </p:sp>
      <p:grpSp>
        <p:nvGrpSpPr>
          <p:cNvPr id="6152" name="Группа 9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12" name="Прямоугольник 11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6156" name="Группа 12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3" name="Скругленный прямоугольник 22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4" name="Скругленный прямоугольник 23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5" name="Скругленный прямоугольник 24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6" name="Скругленный прямоугольник 25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7" name="Скругленный прямоугольник 26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  <p:sp>
        <p:nvSpPr>
          <p:cNvPr id="6153" name="TextBox 27"/>
          <p:cNvSpPr txBox="1">
            <a:spLocks noChangeArrowheads="1"/>
          </p:cNvSpPr>
          <p:nvPr/>
        </p:nvSpPr>
        <p:spPr bwMode="auto">
          <a:xfrm>
            <a:off x="6397822" y="4540520"/>
            <a:ext cx="227228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b="1" dirty="0" smtClean="0">
                <a:solidFill>
                  <a:srgbClr val="000000"/>
                </a:solidFill>
              </a:rPr>
              <a:t>Матвей </a:t>
            </a:r>
            <a:r>
              <a:rPr kumimoji="0" lang="ru-RU" altLang="ru-RU" sz="1400" b="1" dirty="0" err="1" smtClean="0">
                <a:solidFill>
                  <a:srgbClr val="000000"/>
                </a:solidFill>
              </a:rPr>
              <a:t>Масальцев</a:t>
            </a:r>
            <a:endParaRPr kumimoji="0" lang="ru-RU" altLang="ru-RU" sz="1400" b="1" dirty="0" smtClean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dirty="0" smtClean="0">
                <a:solidFill>
                  <a:srgbClr val="000000"/>
                </a:solidFill>
              </a:rPr>
              <a:t>Управляющий партнер проекта «</a:t>
            </a:r>
            <a:r>
              <a:rPr kumimoji="0" lang="en-US" altLang="ru-RU" sz="1400" dirty="0" err="1" smtClean="0">
                <a:solidFill>
                  <a:srgbClr val="000000"/>
                </a:solidFill>
              </a:rPr>
              <a:t>Alpha</a:t>
            </a:r>
            <a:r>
              <a:rPr kumimoji="0" lang="en-US" altLang="ru-RU" sz="1400" dirty="0" err="1">
                <a:solidFill>
                  <a:srgbClr val="000000"/>
                </a:solidFill>
              </a:rPr>
              <a:t>O</a:t>
            </a:r>
            <a:r>
              <a:rPr kumimoji="0" lang="en-US" altLang="ru-RU" sz="1400" dirty="0" err="1" smtClean="0">
                <a:solidFill>
                  <a:srgbClr val="000000"/>
                </a:solidFill>
              </a:rPr>
              <a:t>mega</a:t>
            </a:r>
            <a:r>
              <a:rPr kumimoji="0" lang="ru-RU" altLang="ru-RU" sz="1400" dirty="0" smtClean="0">
                <a:solidFill>
                  <a:srgbClr val="000000"/>
                </a:solidFill>
              </a:rPr>
              <a:t>»</a:t>
            </a:r>
            <a:endParaRPr kumimoji="0" lang="ru-RU" altLang="ru-RU" sz="1400" dirty="0">
              <a:solidFill>
                <a:srgbClr val="000000"/>
              </a:solidFill>
            </a:endParaRPr>
          </a:p>
        </p:txBody>
      </p:sp>
      <p:sp>
        <p:nvSpPr>
          <p:cNvPr id="6154" name="TextBox 28"/>
          <p:cNvSpPr txBox="1">
            <a:spLocks noChangeArrowheads="1"/>
          </p:cNvSpPr>
          <p:nvPr/>
        </p:nvSpPr>
        <p:spPr bwMode="auto">
          <a:xfrm>
            <a:off x="3320149" y="5885875"/>
            <a:ext cx="5799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600" b="1" dirty="0">
                <a:solidFill>
                  <a:srgbClr val="000000"/>
                </a:solidFill>
              </a:rPr>
              <a:t>Видные деятели культуры, кинематографии </a:t>
            </a:r>
            <a:r>
              <a:rPr kumimoji="0" lang="ru-RU" altLang="ru-RU" sz="1600" b="1" dirty="0" smtClean="0">
                <a:solidFill>
                  <a:srgbClr val="000000"/>
                </a:solidFill>
              </a:rPr>
              <a:t>России, международного кинематографического сообщества.</a:t>
            </a:r>
            <a:endParaRPr kumimoji="0" lang="en-US" altLang="ru-RU" sz="1600" b="1" dirty="0">
              <a:solidFill>
                <a:srgbClr val="000000"/>
              </a:solidFill>
            </a:endParaRPr>
          </a:p>
        </p:txBody>
      </p:sp>
      <p:sp>
        <p:nvSpPr>
          <p:cNvPr id="29" name="TextBox 27"/>
          <p:cNvSpPr txBox="1">
            <a:spLocks noChangeArrowheads="1"/>
          </p:cNvSpPr>
          <p:nvPr/>
        </p:nvSpPr>
        <p:spPr bwMode="auto">
          <a:xfrm>
            <a:off x="8955871" y="4512472"/>
            <a:ext cx="303609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LetoSans Thin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altLang="ru-RU" sz="1400" b="1" dirty="0" smtClean="0">
                <a:solidFill>
                  <a:srgbClr val="000000"/>
                </a:solidFill>
              </a:rPr>
              <a:t>Герман Ветров</a:t>
            </a:r>
            <a:endParaRPr kumimoji="0" lang="ru-RU" altLang="ru-RU" sz="1400" b="1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ru-RU" sz="1400" dirty="0">
                <a:solidFill>
                  <a:srgbClr val="000000"/>
                </a:solidFill>
              </a:rPr>
              <a:t>Заместитель директора Департамента стратегического развития и инноваций Министерства экономического развития Российской Федерации </a:t>
            </a:r>
            <a:endParaRPr kumimoji="0" lang="ru-RU" altLang="ru-RU" sz="1400" dirty="0">
              <a:solidFill>
                <a:srgbClr val="0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181" y="1189424"/>
            <a:ext cx="2113367" cy="31793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578" y="1189038"/>
            <a:ext cx="2105567" cy="31797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804" y="1188845"/>
            <a:ext cx="2120235" cy="31799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4" t="-883" r="36494" b="883"/>
          <a:stretch/>
        </p:blipFill>
        <p:spPr>
          <a:xfrm flipH="1">
            <a:off x="6570327" y="1143985"/>
            <a:ext cx="2220588" cy="3224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041400" y="247650"/>
            <a:ext cx="10294938" cy="1304925"/>
          </a:xfrm>
        </p:spPr>
        <p:txBody>
          <a:bodyPr/>
          <a:lstStyle/>
          <a:p>
            <a:pPr eaLnBrk="1" hangingPunct="1"/>
            <a:r>
              <a:rPr kumimoji="0" lang="ru-RU" altLang="ru-RU" b="1" dirty="0">
                <a:solidFill>
                  <a:srgbClr val="000000"/>
                </a:solidFill>
              </a:rPr>
              <a:t>К</a:t>
            </a:r>
            <a:r>
              <a:rPr kumimoji="0" lang="ru-RU" altLang="ru-RU" b="1" dirty="0" smtClean="0">
                <a:solidFill>
                  <a:srgbClr val="000000"/>
                </a:solidFill>
              </a:rPr>
              <a:t>инофестиваль ЛАМПА 2018</a:t>
            </a:r>
            <a:r>
              <a:rPr kumimoji="0" lang="ru-RU" altLang="ru-RU" dirty="0"/>
              <a:t/>
            </a:r>
            <a:br>
              <a:rPr kumimoji="0" lang="ru-RU" altLang="ru-RU" dirty="0"/>
            </a:br>
            <a:endParaRPr kumimoji="0" lang="en-US" altLang="ru-RU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058864" y="1195655"/>
            <a:ext cx="7480549" cy="5367069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altLang="ru-RU" sz="2400" dirty="0">
                <a:solidFill>
                  <a:schemeClr val="bg1"/>
                </a:solidFill>
              </a:rPr>
              <a:t>Авторы фильмов предлагают свой взгляд на решение социальных проблем местных сообществ. «ЛАМПА» формирует уникальную информационно-кинематографическую базу о людях и организациях, меняющих наш мир к </a:t>
            </a:r>
            <a:r>
              <a:rPr lang="ru-RU" altLang="ru-RU" sz="2400" dirty="0" smtClean="0">
                <a:solidFill>
                  <a:schemeClr val="bg1"/>
                </a:solidFill>
              </a:rPr>
              <a:t>лучшему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ru-RU" altLang="ru-RU" sz="2400" dirty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altLang="ru-RU" sz="2400" dirty="0">
                <a:solidFill>
                  <a:schemeClr val="bg1"/>
                </a:solidFill>
              </a:rPr>
              <a:t>«ЛАМПА» создала условия для формирования медиа-контента с целью </a:t>
            </a:r>
            <a:r>
              <a:rPr lang="ru-RU" altLang="ru-RU" sz="2400" dirty="0" smtClean="0">
                <a:solidFill>
                  <a:schemeClr val="bg1"/>
                </a:solidFill>
              </a:rPr>
              <a:t>продвижения социальных </a:t>
            </a:r>
            <a:r>
              <a:rPr lang="ru-RU" altLang="ru-RU" sz="2400" dirty="0">
                <a:solidFill>
                  <a:schemeClr val="bg1"/>
                </a:solidFill>
              </a:rPr>
              <a:t>инициатив добровольцев и </a:t>
            </a:r>
            <a:r>
              <a:rPr lang="ru-RU" altLang="ru-RU" sz="2400" dirty="0" smtClean="0">
                <a:solidFill>
                  <a:schemeClr val="bg1"/>
                </a:solidFill>
              </a:rPr>
              <a:t>благотворителей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ru-RU" altLang="ru-RU" sz="2400" dirty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altLang="ru-RU" sz="2400" dirty="0">
                <a:solidFill>
                  <a:schemeClr val="bg1"/>
                </a:solidFill>
              </a:rPr>
              <a:t>Кинофестиваль </a:t>
            </a:r>
            <a:r>
              <a:rPr lang="ru-RU" altLang="ru-RU" sz="2400" dirty="0" smtClean="0">
                <a:solidFill>
                  <a:schemeClr val="bg1"/>
                </a:solidFill>
              </a:rPr>
              <a:t>позиционирует роль </a:t>
            </a:r>
            <a:r>
              <a:rPr lang="ru-RU" altLang="ru-RU" sz="2400" dirty="0">
                <a:solidFill>
                  <a:schemeClr val="bg1"/>
                </a:solidFill>
              </a:rPr>
              <a:t>социального кино в </a:t>
            </a:r>
            <a:r>
              <a:rPr lang="ru-RU" altLang="ru-RU" sz="2400" dirty="0" smtClean="0">
                <a:solidFill>
                  <a:schemeClr val="bg1"/>
                </a:solidFill>
              </a:rPr>
              <a:t>духовно-нравственном воспитании подрастающего </a:t>
            </a:r>
            <a:r>
              <a:rPr lang="ru-RU" altLang="ru-RU" sz="2400" dirty="0">
                <a:solidFill>
                  <a:schemeClr val="bg1"/>
                </a:solidFill>
              </a:rPr>
              <a:t>поколения</a:t>
            </a:r>
            <a:endParaRPr lang="en-US" altLang="ru-RU" sz="2400" dirty="0">
              <a:solidFill>
                <a:schemeClr val="bg1"/>
              </a:solidFill>
            </a:endParaRPr>
          </a:p>
        </p:txBody>
      </p:sp>
      <p:grpSp>
        <p:nvGrpSpPr>
          <p:cNvPr id="8196" name="Группа 4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6" name="Прямоугольник 5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8199" name="Группа 6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0" name="Скругленный прямоугольник 9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  <p:pic>
        <p:nvPicPr>
          <p:cNvPr id="8197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413" y="1138237"/>
            <a:ext cx="3358640" cy="514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942370" y="247650"/>
            <a:ext cx="11023221" cy="811213"/>
          </a:xfrm>
        </p:spPr>
        <p:txBody>
          <a:bodyPr/>
          <a:lstStyle/>
          <a:p>
            <a:pPr eaLnBrk="1" hangingPunct="1"/>
            <a:r>
              <a:rPr kumimoji="0" lang="ru-RU" altLang="ru-RU" sz="4000" b="1" dirty="0" smtClean="0">
                <a:solidFill>
                  <a:srgbClr val="000000"/>
                </a:solidFill>
              </a:rPr>
              <a:t>Проведение Кинофестиваля способствует</a:t>
            </a:r>
            <a:endParaRPr kumimoji="0" lang="en-US" altLang="ru-RU" sz="4000" b="1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1058863" y="1058863"/>
            <a:ext cx="10790237" cy="5503862"/>
          </a:xfrm>
        </p:spPr>
        <p:txBody>
          <a:bodyPr/>
          <a:lstStyle/>
          <a:p>
            <a:r>
              <a:rPr lang="ru-RU" sz="2400" dirty="0">
                <a:solidFill>
                  <a:schemeClr val="bg1"/>
                </a:solidFill>
              </a:rPr>
              <a:t>Решению социальных проблем, поднятых в киноработах. </a:t>
            </a:r>
          </a:p>
          <a:p>
            <a:r>
              <a:rPr lang="ru-RU" sz="2400" dirty="0">
                <a:solidFill>
                  <a:schemeClr val="bg1"/>
                </a:solidFill>
              </a:rPr>
              <a:t>Тиражированию социального опыта «новых героев», способных на социальный подвиг.</a:t>
            </a:r>
          </a:p>
          <a:p>
            <a:r>
              <a:rPr lang="ru-RU" sz="2400" dirty="0">
                <a:solidFill>
                  <a:schemeClr val="bg1"/>
                </a:solidFill>
              </a:rPr>
              <a:t>Развитию сотрудничества между добровольческими организациями, кинематографическими студиями России и зарубежных стран</a:t>
            </a:r>
          </a:p>
        </p:txBody>
      </p:sp>
      <p:grpSp>
        <p:nvGrpSpPr>
          <p:cNvPr id="9220" name="Группа 4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6" name="Прямоугольник 5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9225" name="Группа 6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0" name="Скругленный прямоугольник 9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863" y="3323325"/>
            <a:ext cx="4971529" cy="33024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627" y="3323325"/>
            <a:ext cx="4972237" cy="3302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0" y="0"/>
            <a:ext cx="685800" cy="6858000"/>
            <a:chOff x="0" y="-2"/>
            <a:chExt cx="685800" cy="6858002"/>
          </a:xfrm>
        </p:grpSpPr>
        <p:sp>
          <p:nvSpPr>
            <p:cNvPr id="5" name="Прямоугольник 4"/>
            <p:cNvSpPr/>
            <p:nvPr/>
          </p:nvSpPr>
          <p:spPr>
            <a:xfrm rot="5400000">
              <a:off x="-3086101" y="3086099"/>
              <a:ext cx="6858002" cy="685800"/>
            </a:xfrm>
            <a:prstGeom prst="rect">
              <a:avLst/>
            </a:prstGeom>
            <a:solidFill>
              <a:srgbClr val="2B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ru-RU"/>
            </a:p>
          </p:txBody>
        </p:sp>
        <p:grpSp>
          <p:nvGrpSpPr>
            <p:cNvPr id="6" name="Группа 6"/>
            <p:cNvGrpSpPr>
              <a:grpSpLocks/>
            </p:cNvGrpSpPr>
            <p:nvPr/>
          </p:nvGrpSpPr>
          <p:grpSpPr bwMode="auto">
            <a:xfrm>
              <a:off x="168174" y="167879"/>
              <a:ext cx="349452" cy="6522239"/>
              <a:chOff x="129824" y="167878"/>
              <a:chExt cx="349452" cy="6522239"/>
            </a:xfrm>
          </p:grpSpPr>
          <p:sp>
            <p:nvSpPr>
              <p:cNvPr id="7" name="Скругленный прямоугольник 6"/>
              <p:cNvSpPr/>
              <p:nvPr/>
            </p:nvSpPr>
            <p:spPr>
              <a:xfrm rot="5400000">
                <a:off x="193425" y="10477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8" name="Скругленный прямоугольник 7"/>
              <p:cNvSpPr/>
              <p:nvPr/>
            </p:nvSpPr>
            <p:spPr>
              <a:xfrm rot="5400000">
                <a:off x="193425" y="588960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 rot="5400000">
                <a:off x="193425" y="1074735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0" name="Скругленный прямоугольник 9"/>
              <p:cNvSpPr/>
              <p:nvPr/>
            </p:nvSpPr>
            <p:spPr>
              <a:xfrm rot="5400000">
                <a:off x="193425" y="155892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 rot="5400000">
                <a:off x="196600" y="204469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 rot="5400000">
                <a:off x="196600" y="252888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 rot="5400000">
                <a:off x="196600" y="301307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4" name="Скругленный прямоугольник 13"/>
              <p:cNvSpPr/>
              <p:nvPr/>
            </p:nvSpPr>
            <p:spPr>
              <a:xfrm rot="5400000">
                <a:off x="196600" y="3498848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 rot="5400000">
                <a:off x="196600" y="3983036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 rot="5400000">
                <a:off x="196600" y="4467223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 rot="5400000">
                <a:off x="196600" y="495299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 rot="5400000">
                <a:off x="196600" y="5437187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 rot="5400000">
                <a:off x="196600" y="5922962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 rot="5400000">
                <a:off x="193425" y="6407149"/>
                <a:ext cx="219075" cy="346075"/>
              </a:xfrm>
              <a:prstGeom prst="roundRect">
                <a:avLst/>
              </a:prstGeom>
              <a:solidFill>
                <a:srgbClr val="FFC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ru-RU"/>
              </a:p>
            </p:txBody>
          </p:sp>
        </p:grpSp>
      </p:grp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041400" y="411774"/>
            <a:ext cx="10537328" cy="811213"/>
          </a:xfrm>
        </p:spPr>
        <p:txBody>
          <a:bodyPr/>
          <a:lstStyle/>
          <a:p>
            <a:pPr eaLnBrk="1" hangingPunct="1"/>
            <a:r>
              <a:rPr kumimoji="0" lang="ru-RU" altLang="ru-RU" sz="4100" b="1" dirty="0" smtClean="0">
                <a:solidFill>
                  <a:srgbClr val="000000"/>
                </a:solidFill>
              </a:rPr>
              <a:t>Специальные</a:t>
            </a:r>
            <a:r>
              <a:rPr kumimoji="0" lang="ru-RU" altLang="ru-RU" sz="4100" b="1" dirty="0" smtClean="0"/>
              <a:t> </a:t>
            </a:r>
            <a:r>
              <a:rPr kumimoji="0" lang="ru-RU" altLang="ru-RU" sz="4100" b="1" dirty="0" smtClean="0">
                <a:solidFill>
                  <a:srgbClr val="000000"/>
                </a:solidFill>
              </a:rPr>
              <a:t>номинации ЛАМПА 2018</a:t>
            </a:r>
            <a:endParaRPr kumimoji="0" lang="en-US" altLang="ru-RU" sz="4100" b="1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1401" y="1546225"/>
            <a:ext cx="594625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+mn-lt"/>
              </a:rPr>
              <a:t>Особый фокус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» 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- специальная </a:t>
            </a:r>
            <a:r>
              <a:rPr lang="ru-RU" sz="2400" dirty="0" smtClean="0">
                <a:solidFill>
                  <a:schemeClr val="bg1"/>
                </a:solidFill>
                <a:latin typeface="+mn-lt"/>
              </a:rPr>
              <a:t>номинация, в рамках которой юные 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режиссеры в возрасте от 10 до 18 лет </a:t>
            </a:r>
            <a:r>
              <a:rPr lang="ru-RU" sz="2400" dirty="0" smtClean="0">
                <a:solidFill>
                  <a:schemeClr val="bg1"/>
                </a:solidFill>
                <a:latin typeface="+mn-lt"/>
              </a:rPr>
              <a:t>могут 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продемонстрировать свои работы в области </a:t>
            </a:r>
            <a:r>
              <a:rPr lang="ru-RU" sz="2400" dirty="0" smtClean="0">
                <a:solidFill>
                  <a:schemeClr val="bg1"/>
                </a:solidFill>
                <a:latin typeface="+mn-lt"/>
              </a:rPr>
              <a:t>кинематографии</a:t>
            </a:r>
          </a:p>
          <a:p>
            <a:endParaRPr lang="ru-RU" sz="2400" dirty="0">
              <a:solidFill>
                <a:schemeClr val="bg1"/>
              </a:solidFill>
              <a:latin typeface="+mn-lt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«1+1» </a:t>
            </a:r>
            <a:r>
              <a:rPr lang="ru-RU" sz="2400" dirty="0" smtClean="0">
                <a:solidFill>
                  <a:schemeClr val="bg1"/>
                </a:solidFill>
                <a:latin typeface="+mn-lt"/>
              </a:rPr>
              <a:t>– специальная номинация для 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позиционирования </a:t>
            </a:r>
            <a:r>
              <a:rPr lang="ru-RU" sz="2400" dirty="0" smtClean="0">
                <a:solidFill>
                  <a:schemeClr val="bg1"/>
                </a:solidFill>
                <a:latin typeface="+mn-lt"/>
              </a:rPr>
              <a:t>и продвижения </a:t>
            </a:r>
            <a:r>
              <a:rPr lang="ru-RU" sz="2400" dirty="0">
                <a:solidFill>
                  <a:schemeClr val="bg1"/>
                </a:solidFill>
                <a:latin typeface="+mn-lt"/>
              </a:rPr>
              <a:t>лучших </a:t>
            </a:r>
            <a:r>
              <a:rPr lang="ru-RU" sz="2400" dirty="0" smtClean="0">
                <a:solidFill>
                  <a:schemeClr val="bg1"/>
                </a:solidFill>
                <a:latin typeface="+mn-lt"/>
              </a:rPr>
              <a:t>практик в сфере инклюзии, а также для тех людей, которые на своем примере доказывают, что невозможное возможно.</a:t>
            </a:r>
            <a:endParaRPr lang="ru-RU" sz="2400" dirty="0">
              <a:solidFill>
                <a:schemeClr val="bg1"/>
              </a:solidFill>
              <a:latin typeface="+mn-lt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5" t="371" r="16956" b="-371"/>
          <a:stretch/>
        </p:blipFill>
        <p:spPr>
          <a:xfrm>
            <a:off x="7140034" y="1546225"/>
            <a:ext cx="4705860" cy="444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3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FFFFFF"/>
      </a:dk1>
      <a:lt1>
        <a:srgbClr val="000000"/>
      </a:lt1>
      <a:dk2>
        <a:srgbClr val="FECC00"/>
      </a:dk2>
      <a:lt2>
        <a:srgbClr val="FECC00"/>
      </a:lt2>
      <a:accent1>
        <a:srgbClr val="2F5496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eto">
      <a:majorFont>
        <a:latin typeface="LetoSans Bold"/>
        <a:ea typeface=""/>
        <a:cs typeface=""/>
      </a:majorFont>
      <a:minorFont>
        <a:latin typeface="LetoSans Thin"/>
        <a:ea typeface=""/>
        <a:cs typeface=""/>
      </a:minorFont>
    </a:fontScheme>
    <a:fmtScheme name="Глянец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</TotalTime>
  <Words>588</Words>
  <Application>Microsoft Office PowerPoint</Application>
  <PresentationFormat>Произвольный</PresentationFormat>
  <Paragraphs>59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Уникальность Кинофестиваля</vt:lpstr>
      <vt:lpstr>Актуальность Кинофестиваля</vt:lpstr>
      <vt:lpstr>Год добровольца в России</vt:lpstr>
      <vt:lpstr>Жюри Кинофестиваля</vt:lpstr>
      <vt:lpstr>Жюри Кинофестиваля</vt:lpstr>
      <vt:lpstr>Кинофестиваль ЛАМПА 2018 </vt:lpstr>
      <vt:lpstr>Проведение Кинофестиваля способствует</vt:lpstr>
      <vt:lpstr>Специальные номинации ЛАМПА 2018</vt:lpstr>
      <vt:lpstr>География Кинофестиваля 2014-2017 Более 2000 конкурсных работ из  56 регионов России и 68 стран Мира  </vt:lpstr>
      <vt:lpstr>Новые форматы ЛАМПА 2018</vt:lpstr>
      <vt:lpstr>Новые форматы ЛАМПА 2018</vt:lpstr>
      <vt:lpstr>Международный кинофестиваль социально ориентированных короткометражных фильмов, видеороликов и социальной рекламы «ЛАМПА»</vt:lpstr>
    </vt:vector>
  </TitlesOfParts>
  <Company>Медия Вектор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Ефим Лопатин</dc:creator>
  <cp:lastModifiedBy>Полуянова Ирина Игоревна</cp:lastModifiedBy>
  <cp:revision>118</cp:revision>
  <dcterms:created xsi:type="dcterms:W3CDTF">2016-02-11T08:52:51Z</dcterms:created>
  <dcterms:modified xsi:type="dcterms:W3CDTF">2018-04-17T11:58:46Z</dcterms:modified>
</cp:coreProperties>
</file>