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395" r:id="rId2"/>
    <p:sldId id="377" r:id="rId3"/>
    <p:sldId id="379" r:id="rId4"/>
    <p:sldId id="391" r:id="rId5"/>
    <p:sldId id="392" r:id="rId6"/>
    <p:sldId id="378" r:id="rId7"/>
    <p:sldId id="386" r:id="rId8"/>
    <p:sldId id="393" r:id="rId9"/>
    <p:sldId id="387" r:id="rId10"/>
    <p:sldId id="39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4888"/>
    <a:srgbClr val="1E52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6187" autoAdjust="0"/>
  </p:normalViewPr>
  <p:slideViewPr>
    <p:cSldViewPr snapToGrid="0">
      <p:cViewPr>
        <p:scale>
          <a:sx n="125" d="100"/>
          <a:sy n="125" d="100"/>
        </p:scale>
        <p:origin x="-1224" y="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rgbClr val="002060"/>
                </a:solidFill>
              </a:rPr>
              <a:t>Объем выставочных проектов </a:t>
            </a:r>
            <a:r>
              <a:rPr lang="ru-RU" dirty="0" smtClean="0">
                <a:solidFill>
                  <a:srgbClr val="002060"/>
                </a:solidFill>
              </a:rPr>
              <a:t>музеев </a:t>
            </a:r>
            <a:r>
              <a:rPr lang="ru-RU" dirty="0">
                <a:solidFill>
                  <a:srgbClr val="002060"/>
                </a:solidFill>
              </a:rPr>
              <a:t>Ханты-Мансийского автономного округа - Югры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Выставки всего</c:v>
                </c:pt>
              </c:strCache>
            </c:strRef>
          </c:tx>
          <c:spPr>
            <a:solidFill>
              <a:schemeClr val="accent6"/>
            </a:solidFill>
            <a:ln w="12700" cap="flat" cmpd="sng" algn="ctr">
              <a:solidFill>
                <a:schemeClr val="accent6">
                  <a:shade val="50000"/>
                </a:scheme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contourW="12700">
              <a:bevelT prst="angle"/>
              <a:contourClr>
                <a:schemeClr val="accent6">
                  <a:shade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2.1333026346791469E-2"/>
                  <c:y val="-2.37758658487020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4177429859696946E-2"/>
                  <c:y val="-1.6643106094091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4222017564527541E-2"/>
                  <c:y val="-9.51034633948084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1312</c:v>
                </c:pt>
                <c:pt idx="1">
                  <c:v>1431</c:v>
                </c:pt>
                <c:pt idx="2">
                  <c:v>1742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Выставки муниципальных музеев</c:v>
                </c:pt>
              </c:strCache>
            </c:strRef>
          </c:tx>
          <c:spPr>
            <a:solidFill>
              <a:schemeClr val="accent5"/>
            </a:solidFill>
            <a:ln w="12700" cap="flat" cmpd="sng" algn="ctr">
              <a:solidFill>
                <a:schemeClr val="accent5">
                  <a:shade val="50000"/>
                </a:scheme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contourW="12700">
              <a:bevelT prst="angle"/>
              <a:contourClr>
                <a:schemeClr val="accent5">
                  <a:shade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2.9866236885508057E-2"/>
                  <c:y val="-1.66431060940914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2755228103244231E-2"/>
                  <c:y val="-1.66431060940913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4177429859696998E-2"/>
                  <c:y val="-1.42655195092212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1109</c:v>
                </c:pt>
                <c:pt idx="1">
                  <c:v>1193</c:v>
                </c:pt>
                <c:pt idx="2">
                  <c:v>1441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Передвижные выставки муниципальных музеев</c:v>
                </c:pt>
              </c:strCache>
            </c:strRef>
          </c:tx>
          <c:spPr>
            <a:solidFill>
              <a:schemeClr val="accent2"/>
            </a:solidFill>
            <a:ln w="12700" cap="flat" cmpd="sng" algn="ctr">
              <a:solidFill>
                <a:schemeClr val="accent2">
                  <a:shade val="50000"/>
                </a:scheme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contourW="12700">
              <a:bevelT prst="angle"/>
              <a:contourClr>
                <a:schemeClr val="accent2">
                  <a:shade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2.7021833372602527E-2"/>
                  <c:y val="-1.1887932924350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2755228103244231E-2"/>
                  <c:y val="-2.13982792638317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644219320980306E-2"/>
                  <c:y val="-2.3775865848701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416</c:v>
                </c:pt>
                <c:pt idx="1">
                  <c:v>376</c:v>
                </c:pt>
                <c:pt idx="2">
                  <c:v>481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2464512"/>
        <c:axId val="127300352"/>
        <c:axId val="0"/>
      </c:bar3DChart>
      <c:catAx>
        <c:axId val="10246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7300352"/>
        <c:crosses val="autoZero"/>
        <c:auto val="1"/>
        <c:lblAlgn val="ctr"/>
        <c:lblOffset val="100"/>
        <c:noMultiLvlLbl val="0"/>
      </c:catAx>
      <c:valAx>
        <c:axId val="127300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2464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rgbClr val="002060"/>
                </a:solidFill>
              </a:rPr>
              <a:t>Объем выставочных </a:t>
            </a:r>
            <a:r>
              <a:rPr lang="ru-RU" dirty="0" smtClean="0">
                <a:solidFill>
                  <a:srgbClr val="002060"/>
                </a:solidFill>
              </a:rPr>
              <a:t>проектов государственных </a:t>
            </a:r>
            <a:r>
              <a:rPr lang="ru-RU" dirty="0">
                <a:solidFill>
                  <a:srgbClr val="002060"/>
                </a:solidFill>
              </a:rPr>
              <a:t>музеев Ханты-Мансийского автономного округа - Югры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Выставки всего</c:v>
                </c:pt>
              </c:strCache>
            </c:strRef>
          </c:tx>
          <c:spPr>
            <a:solidFill>
              <a:schemeClr val="accent6"/>
            </a:solidFill>
            <a:ln w="12700" cap="flat" cmpd="sng" algn="ctr">
              <a:solidFill>
                <a:schemeClr val="accent6">
                  <a:shade val="50000"/>
                </a:scheme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contourW="12700">
              <a:bevelT prst="angle"/>
              <a:contourClr>
                <a:schemeClr val="accent6">
                  <a:shade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2.1333026346791469E-2"/>
                  <c:y val="-2.37758658487020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4177429859696946E-2"/>
                  <c:y val="-1.6643106094091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4222017564527541E-2"/>
                  <c:y val="-9.51034633948084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1312</c:v>
                </c:pt>
                <c:pt idx="1">
                  <c:v>1431</c:v>
                </c:pt>
                <c:pt idx="2">
                  <c:v>1742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Выставки государственных музеев</c:v>
                </c:pt>
              </c:strCache>
            </c:strRef>
          </c:tx>
          <c:spPr>
            <a:solidFill>
              <a:schemeClr val="accent5"/>
            </a:solidFill>
            <a:ln w="12700" cap="flat" cmpd="sng" algn="ctr">
              <a:solidFill>
                <a:schemeClr val="accent5">
                  <a:shade val="50000"/>
                </a:scheme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contourW="12700">
              <a:bevelT prst="angle"/>
              <a:contourClr>
                <a:schemeClr val="accent5">
                  <a:shade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2.9866236885508057E-2"/>
                  <c:y val="-1.66431060940914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2755228103244231E-2"/>
                  <c:y val="-1.66431060940913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4177429859696998E-2"/>
                  <c:y val="-1.42655195092212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203</c:v>
                </c:pt>
                <c:pt idx="1">
                  <c:v>238</c:v>
                </c:pt>
                <c:pt idx="2">
                  <c:v>301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Передвижные выставки государственных музеев</c:v>
                </c:pt>
              </c:strCache>
            </c:strRef>
          </c:tx>
          <c:spPr>
            <a:solidFill>
              <a:schemeClr val="accent2"/>
            </a:solidFill>
            <a:ln w="12700" cap="flat" cmpd="sng" algn="ctr">
              <a:solidFill>
                <a:schemeClr val="accent2">
                  <a:shade val="50000"/>
                </a:scheme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contourW="12700">
              <a:bevelT prst="angle"/>
              <a:contourClr>
                <a:schemeClr val="accent2">
                  <a:shade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2.7021833372602527E-2"/>
                  <c:y val="-1.1887932924350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2755228103244231E-2"/>
                  <c:y val="-2.13982792638317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644219320980306E-2"/>
                  <c:y val="-2.3775865848701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86</c:v>
                </c:pt>
                <c:pt idx="1">
                  <c:v>89</c:v>
                </c:pt>
                <c:pt idx="2">
                  <c:v>114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3772544"/>
        <c:axId val="43848064"/>
        <c:axId val="0"/>
      </c:bar3DChart>
      <c:catAx>
        <c:axId val="43772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848064"/>
        <c:crosses val="autoZero"/>
        <c:auto val="1"/>
        <c:lblAlgn val="ctr"/>
        <c:lblOffset val="100"/>
        <c:noMultiLvlLbl val="0"/>
      </c:catAx>
      <c:valAx>
        <c:axId val="43848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772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/>
              <a:t>Web-</a:t>
            </a:r>
            <a:r>
              <a:rPr lang="ru-RU" sz="2000" dirty="0"/>
              <a:t>сайты музеев</a:t>
            </a:r>
          </a:p>
        </c:rich>
      </c:tx>
      <c:layout>
        <c:manualLayout>
          <c:xMode val="edge"/>
          <c:yMode val="edge"/>
          <c:x val="0.1281231813329374"/>
          <c:y val="2.194542759672080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5177741168887008"/>
          <c:y val="0.17945873417218433"/>
          <c:w val="0.53219396957271048"/>
          <c:h val="0.6534052348484750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Web-сайты музеев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1"/>
            <c:bubble3D val="0"/>
            <c:explosion val="7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Наличие</c:v>
                </c:pt>
                <c:pt idx="1">
                  <c:v>Отсутствие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29</c:v>
                </c:pt>
                <c:pt idx="1">
                  <c:v>6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ADFEA-CE2B-48CA-ABF9-D3D2B30BEB6D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922FB-94A2-476F-85C9-E52FF3683E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869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1587-4262-477A-BAD7-A7D8F36F6E3B}" type="datetimeFigureOut">
              <a:rPr lang="ru-RU" smtClean="0"/>
              <a:pPr/>
              <a:t>13.04.2018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6434121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1587-4262-477A-BAD7-A7D8F36F6E3B}" type="datetimeFigureOut">
              <a:rPr lang="ru-RU" smtClean="0"/>
              <a:pPr/>
              <a:t>13.04.2018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3623097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1587-4262-477A-BAD7-A7D8F36F6E3B}" type="datetimeFigureOut">
              <a:rPr lang="ru-RU" smtClean="0"/>
              <a:pPr/>
              <a:t>13.04.2018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5806993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1587-4262-477A-BAD7-A7D8F36F6E3B}" type="datetimeFigureOut">
              <a:rPr lang="ru-RU" smtClean="0"/>
              <a:pPr/>
              <a:t>13.04.2018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8572597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1587-4262-477A-BAD7-A7D8F36F6E3B}" type="datetimeFigureOut">
              <a:rPr lang="ru-RU" smtClean="0"/>
              <a:pPr/>
              <a:t>13.04.2018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165443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1587-4262-477A-BAD7-A7D8F36F6E3B}" type="datetimeFigureOut">
              <a:rPr lang="ru-RU" smtClean="0"/>
              <a:pPr/>
              <a:t>13.04.2018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1478832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1587-4262-477A-BAD7-A7D8F36F6E3B}" type="datetimeFigureOut">
              <a:rPr lang="ru-RU" smtClean="0"/>
              <a:pPr/>
              <a:t>13.04.2018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996329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1587-4262-477A-BAD7-A7D8F36F6E3B}" type="datetimeFigureOut">
              <a:rPr lang="ru-RU" smtClean="0"/>
              <a:pPr/>
              <a:t>13.04.2018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44733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1587-4262-477A-BAD7-A7D8F36F6E3B}" type="datetimeFigureOut">
              <a:rPr lang="ru-RU" smtClean="0"/>
              <a:pPr/>
              <a:t>13.04.2018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4461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1587-4262-477A-BAD7-A7D8F36F6E3B}" type="datetimeFigureOut">
              <a:rPr lang="ru-RU" smtClean="0"/>
              <a:pPr/>
              <a:t>13.04.2018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9184937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1587-4262-477A-BAD7-A7D8F36F6E3B}" type="datetimeFigureOut">
              <a:rPr lang="ru-RU" smtClean="0"/>
              <a:pPr/>
              <a:t>13.04.2018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8164997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71587-4262-477A-BAD7-A7D8F36F6E3B}" type="datetimeFigureOut">
              <a:rPr lang="ru-RU" smtClean="0"/>
              <a:pPr/>
              <a:t>13.04.2018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B42DE-5461-40F6-8FEA-0F437E793C8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8373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490" y="-228600"/>
            <a:ext cx="9140825" cy="685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 descr="C:\Documents and Settings\kosarevav\Рабочий стол\Герб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14" y="554435"/>
            <a:ext cx="796740" cy="92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24490" y="3014166"/>
            <a:ext cx="7155180" cy="218111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2060"/>
                </a:solidFill>
                <a:ea typeface="Calibri"/>
              </a:rPr>
              <a:t>Круглый стол</a:t>
            </a:r>
            <a:endParaRPr lang="ru-RU" sz="2400" i="1" dirty="0">
              <a:solidFill>
                <a:srgbClr val="002060"/>
              </a:solidFill>
              <a:ea typeface="Calibri"/>
            </a:endParaRPr>
          </a:p>
          <a:p>
            <a:pPr algn="ctr">
              <a:lnSpc>
                <a:spcPct val="105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2060"/>
                </a:solidFill>
                <a:ea typeface="Times New Roman"/>
              </a:rPr>
              <a:t> </a:t>
            </a:r>
            <a:r>
              <a:rPr lang="ru-RU" sz="2400" b="1" i="1" dirty="0">
                <a:solidFill>
                  <a:srgbClr val="002060"/>
                </a:solidFill>
                <a:ea typeface="Calibri"/>
              </a:rPr>
              <a:t>«Музеи в изменяющемся мире</a:t>
            </a:r>
            <a:r>
              <a:rPr lang="ru-RU" sz="2400" b="1" i="1" dirty="0" smtClean="0">
                <a:solidFill>
                  <a:srgbClr val="002060"/>
                </a:solidFill>
                <a:ea typeface="Calibri"/>
              </a:rPr>
              <a:t>».</a:t>
            </a:r>
            <a:endParaRPr lang="ru-RU" sz="2400" i="1" dirty="0">
              <a:solidFill>
                <a:srgbClr val="002060"/>
              </a:solidFill>
              <a:ea typeface="Calibri"/>
            </a:endParaRPr>
          </a:p>
          <a:p>
            <a:pPr algn="ctr"/>
            <a:r>
              <a:rPr lang="ru-RU" sz="2400" b="1" dirty="0" smtClean="0">
                <a:ln w="0"/>
                <a:solidFill>
                  <a:srgbClr val="002060"/>
                </a:solidFill>
                <a:cs typeface="Times New Roman" panose="02020603050405020304" pitchFamily="18" charset="0"/>
              </a:rPr>
              <a:t>Тема</a:t>
            </a:r>
            <a:r>
              <a:rPr lang="ru-RU" sz="2400" b="1" dirty="0">
                <a:ln w="0"/>
                <a:solidFill>
                  <a:srgbClr val="002060"/>
                </a:solidFill>
                <a:cs typeface="Times New Roman" panose="02020603050405020304" pitchFamily="18" charset="0"/>
              </a:rPr>
              <a:t>: Практика и особенности </a:t>
            </a:r>
            <a:r>
              <a:rPr lang="ru-RU" sz="2400" b="1" dirty="0" smtClean="0">
                <a:ln w="0"/>
                <a:solidFill>
                  <a:srgbClr val="002060"/>
                </a:solidFill>
                <a:cs typeface="Times New Roman" panose="02020603050405020304" pitchFamily="18" charset="0"/>
              </a:rPr>
              <a:t>работы муниципальных </a:t>
            </a:r>
            <a:r>
              <a:rPr lang="ru-RU" sz="2400" b="1" dirty="0">
                <a:ln w="0"/>
                <a:solidFill>
                  <a:srgbClr val="002060"/>
                </a:solidFill>
                <a:cs typeface="Times New Roman" panose="02020603050405020304" pitchFamily="18" charset="0"/>
              </a:rPr>
              <a:t>музеев </a:t>
            </a:r>
          </a:p>
          <a:p>
            <a:pPr algn="ctr"/>
            <a:r>
              <a:rPr lang="ru-RU" sz="2400" b="1" dirty="0">
                <a:ln w="0"/>
                <a:solidFill>
                  <a:srgbClr val="002060"/>
                </a:solidFill>
                <a:cs typeface="Times New Roman" panose="02020603050405020304" pitchFamily="18" charset="0"/>
              </a:rPr>
              <a:t>Ханты-Мансийского автономного округа - Югры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54169" y="5437914"/>
            <a:ext cx="2961196" cy="646331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0"/>
                <a:solidFill>
                  <a:schemeClr val="bg1"/>
                </a:solidFill>
                <a:cs typeface="Times New Roman" panose="02020603050405020304" pitchFamily="18" charset="0"/>
              </a:rPr>
              <a:t>              г. Ханты-Мансийск  </a:t>
            </a:r>
          </a:p>
          <a:p>
            <a:pPr algn="ctr"/>
            <a:r>
              <a:rPr lang="ru-RU" b="1" dirty="0" smtClean="0">
                <a:ln w="0"/>
                <a:solidFill>
                  <a:schemeClr val="bg1"/>
                </a:solidFill>
                <a:cs typeface="Times New Roman" panose="02020603050405020304" pitchFamily="18" charset="0"/>
              </a:rPr>
              <a:t>            13</a:t>
            </a:r>
            <a:r>
              <a:rPr lang="en-US" b="1" dirty="0" smtClean="0">
                <a:ln w="0"/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n w="0"/>
                <a:solidFill>
                  <a:schemeClr val="bg1"/>
                </a:solidFill>
                <a:cs typeface="Times New Roman" panose="02020603050405020304" pitchFamily="18" charset="0"/>
              </a:rPr>
              <a:t>апреля 2018 года</a:t>
            </a:r>
            <a:endParaRPr lang="ru-RU" b="1" dirty="0">
              <a:ln w="0"/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9617" y="554435"/>
            <a:ext cx="5791073" cy="523220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n w="0"/>
                <a:solidFill>
                  <a:srgbClr val="002060"/>
                </a:solidFill>
                <a:cs typeface="Times New Roman" panose="02020603050405020304" pitchFamily="18" charset="0"/>
              </a:rPr>
              <a:t>Правительство Ханты-Мансийского автономного округа – Югры</a:t>
            </a:r>
          </a:p>
          <a:p>
            <a:pPr algn="ctr"/>
            <a:r>
              <a:rPr lang="ru-RU" sz="1400" b="1" dirty="0" smtClean="0">
                <a:ln w="0"/>
                <a:solidFill>
                  <a:srgbClr val="002060"/>
                </a:solidFill>
                <a:cs typeface="Times New Roman" panose="02020603050405020304" pitchFamily="18" charset="0"/>
              </a:rPr>
              <a:t>Департамент культуры Ханты-Мансийского автономного округа - Югры</a:t>
            </a:r>
            <a:endParaRPr lang="ru-RU" sz="1400" b="1" dirty="0">
              <a:ln w="0"/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63827" y="1894688"/>
            <a:ext cx="7095850" cy="830997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002060"/>
                </a:solidFill>
                <a:cs typeface="Times New Roman" panose="02020603050405020304" pitchFamily="18" charset="0"/>
              </a:rPr>
              <a:t>15-я </a:t>
            </a:r>
            <a:r>
              <a:rPr lang="ru-RU" sz="2400" b="1" dirty="0">
                <a:solidFill>
                  <a:srgbClr val="002060"/>
                </a:solidFill>
              </a:rPr>
              <a:t>Ассамблея деятелей </a:t>
            </a:r>
            <a:r>
              <a:rPr lang="ru-RU" sz="2400" b="1" dirty="0" smtClean="0">
                <a:solidFill>
                  <a:srgbClr val="002060"/>
                </a:solidFill>
              </a:rPr>
              <a:t>культуры и </a:t>
            </a:r>
            <a:r>
              <a:rPr lang="ru-RU" sz="2400" b="1" dirty="0">
                <a:solidFill>
                  <a:srgbClr val="002060"/>
                </a:solidFill>
              </a:rPr>
              <a:t>искусства Ханты-Мансийского автономного округа – Югры</a:t>
            </a:r>
          </a:p>
        </p:txBody>
      </p:sp>
    </p:spTree>
    <p:extLst>
      <p:ext uri="{BB962C8B-B14F-4D97-AF65-F5344CB8AC3E}">
        <p14:creationId xmlns:p14="http://schemas.microsoft.com/office/powerpoint/2010/main" val="19368938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1440"/>
            <a:ext cx="9140825" cy="685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 descr="C:\Documents and Settings\kosarevav\Рабочий стол\Герб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14" y="554435"/>
            <a:ext cx="796740" cy="92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24490" y="3014166"/>
            <a:ext cx="7155180" cy="1200329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002060"/>
                </a:solidFill>
                <a:cs typeface="Times New Roman" panose="02020603050405020304" pitchFamily="18" charset="0"/>
              </a:rPr>
              <a:t>Тема</a:t>
            </a:r>
            <a:r>
              <a:rPr lang="ru-RU" sz="2400" b="1" dirty="0">
                <a:ln w="0"/>
                <a:solidFill>
                  <a:srgbClr val="002060"/>
                </a:solidFill>
                <a:cs typeface="Times New Roman" panose="02020603050405020304" pitchFamily="18" charset="0"/>
              </a:rPr>
              <a:t>: Практика и особенности </a:t>
            </a:r>
            <a:r>
              <a:rPr lang="ru-RU" sz="2400" b="1" dirty="0" smtClean="0">
                <a:ln w="0"/>
                <a:solidFill>
                  <a:srgbClr val="002060"/>
                </a:solidFill>
                <a:cs typeface="Times New Roman" panose="02020603050405020304" pitchFamily="18" charset="0"/>
              </a:rPr>
              <a:t>работы муниципальных </a:t>
            </a:r>
            <a:r>
              <a:rPr lang="ru-RU" sz="2400" b="1" dirty="0">
                <a:ln w="0"/>
                <a:solidFill>
                  <a:srgbClr val="002060"/>
                </a:solidFill>
                <a:cs typeface="Times New Roman" panose="02020603050405020304" pitchFamily="18" charset="0"/>
              </a:rPr>
              <a:t>музеев </a:t>
            </a:r>
          </a:p>
          <a:p>
            <a:pPr algn="ctr"/>
            <a:r>
              <a:rPr lang="ru-RU" sz="2400" b="1" dirty="0">
                <a:ln w="0"/>
                <a:solidFill>
                  <a:srgbClr val="002060"/>
                </a:solidFill>
                <a:cs typeface="Times New Roman" panose="02020603050405020304" pitchFamily="18" charset="0"/>
              </a:rPr>
              <a:t>Ханты-Мансийского автономного округа - Югры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54169" y="5437914"/>
            <a:ext cx="2961196" cy="646331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0"/>
                <a:solidFill>
                  <a:schemeClr val="bg1"/>
                </a:solidFill>
                <a:cs typeface="Times New Roman" panose="02020603050405020304" pitchFamily="18" charset="0"/>
              </a:rPr>
              <a:t>              г. Ханты-Мансийск  </a:t>
            </a:r>
          </a:p>
          <a:p>
            <a:pPr algn="ctr"/>
            <a:r>
              <a:rPr lang="ru-RU" b="1" dirty="0" smtClean="0">
                <a:ln w="0"/>
                <a:solidFill>
                  <a:schemeClr val="bg1"/>
                </a:solidFill>
                <a:cs typeface="Times New Roman" panose="02020603050405020304" pitchFamily="18" charset="0"/>
              </a:rPr>
              <a:t>            13</a:t>
            </a:r>
            <a:r>
              <a:rPr lang="en-US" b="1" dirty="0" smtClean="0">
                <a:ln w="0"/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n w="0"/>
                <a:solidFill>
                  <a:schemeClr val="bg1"/>
                </a:solidFill>
                <a:cs typeface="Times New Roman" panose="02020603050405020304" pitchFamily="18" charset="0"/>
              </a:rPr>
              <a:t>апреля 2018 года</a:t>
            </a:r>
            <a:endParaRPr lang="ru-RU" b="1" dirty="0">
              <a:ln w="0"/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9617" y="554435"/>
            <a:ext cx="5791073" cy="523220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n w="0"/>
                <a:solidFill>
                  <a:srgbClr val="002060"/>
                </a:solidFill>
                <a:cs typeface="Times New Roman" panose="02020603050405020304" pitchFamily="18" charset="0"/>
              </a:rPr>
              <a:t>Правительство Ханты-Мансийского автономного округа – Югры</a:t>
            </a:r>
          </a:p>
          <a:p>
            <a:pPr algn="ctr"/>
            <a:r>
              <a:rPr lang="ru-RU" sz="1400" b="1" dirty="0" smtClean="0">
                <a:ln w="0"/>
                <a:solidFill>
                  <a:srgbClr val="002060"/>
                </a:solidFill>
                <a:cs typeface="Times New Roman" panose="02020603050405020304" pitchFamily="18" charset="0"/>
              </a:rPr>
              <a:t>Департамент культуры Ханты-Мансийского автономного округа - Югры</a:t>
            </a:r>
            <a:endParaRPr lang="ru-RU" sz="1400" b="1" dirty="0">
              <a:ln w="0"/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63827" y="1894688"/>
            <a:ext cx="7095850" cy="830997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002060"/>
                </a:solidFill>
                <a:cs typeface="Times New Roman" panose="02020603050405020304" pitchFamily="18" charset="0"/>
              </a:rPr>
              <a:t>15-я </a:t>
            </a:r>
            <a:r>
              <a:rPr lang="ru-RU" sz="2400" b="1" dirty="0">
                <a:solidFill>
                  <a:srgbClr val="002060"/>
                </a:solidFill>
              </a:rPr>
              <a:t>Ассамблея деятелей </a:t>
            </a:r>
            <a:r>
              <a:rPr lang="ru-RU" sz="2400" b="1" dirty="0" smtClean="0">
                <a:solidFill>
                  <a:srgbClr val="002060"/>
                </a:solidFill>
              </a:rPr>
              <a:t>культуры и </a:t>
            </a:r>
            <a:r>
              <a:rPr lang="ru-RU" sz="2400" b="1" dirty="0">
                <a:solidFill>
                  <a:srgbClr val="002060"/>
                </a:solidFill>
              </a:rPr>
              <a:t>искусства Ханты-Мансийского автономного округа – Югры</a:t>
            </a:r>
          </a:p>
        </p:txBody>
      </p:sp>
    </p:spTree>
    <p:extLst>
      <p:ext uri="{BB962C8B-B14F-4D97-AF65-F5344CB8AC3E}">
        <p14:creationId xmlns:p14="http://schemas.microsoft.com/office/powerpoint/2010/main" val="13050657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>
          <a:xfrm>
            <a:off x="201569" y="4392951"/>
            <a:ext cx="2673226" cy="1612434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469375" y="262712"/>
            <a:ext cx="750163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spc="50" dirty="0" smtClean="0">
                <a:ln w="6350" cmpd="sng">
                  <a:solidFill>
                    <a:srgbClr val="70AD47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53100">
                    <a:srgbClr val="70AD47">
                      <a:satMod val="180000"/>
                      <a:alpha val="30000"/>
                    </a:srgbClr>
                  </a:glow>
                </a:effectLst>
              </a:rPr>
              <a:t>Музейный фонд</a:t>
            </a:r>
            <a:endParaRPr lang="ru-RU" sz="2000" b="1" spc="50" dirty="0">
              <a:ln w="6350" cmpd="sng">
                <a:solidFill>
                  <a:srgbClr val="70AD47">
                    <a:satMod val="120000"/>
                    <a:shade val="80000"/>
                  </a:srgbClr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53100">
                  <a:srgbClr val="70AD47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4530" y="2562299"/>
            <a:ext cx="3105891" cy="996022"/>
          </a:xfrm>
          <a:prstGeom prst="roundRect">
            <a:avLst/>
          </a:prstGeom>
          <a:ln w="50800">
            <a:solidFill>
              <a:schemeClr val="accent6">
                <a:alpha val="59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Объем основного музейного фонда муниципальных музеев на конец 2017 года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385751" y="1861750"/>
            <a:ext cx="5609967" cy="4860325"/>
          </a:xfrm>
          <a:prstGeom prst="roundRect">
            <a:avLst/>
          </a:prstGeom>
          <a:ln w="50800">
            <a:solidFill>
              <a:schemeClr val="accent6">
                <a:alpha val="59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500" b="1" dirty="0" smtClean="0">
                <a:solidFill>
                  <a:srgbClr val="002060"/>
                </a:solidFill>
              </a:rPr>
              <a:t>Фотографии и негативы – </a:t>
            </a:r>
            <a:r>
              <a:rPr lang="ru-RU" sz="1500" b="1" dirty="0" smtClean="0">
                <a:solidFill>
                  <a:srgbClr val="FF0000"/>
                </a:solidFill>
              </a:rPr>
              <a:t>46 351 ед. хр. – 67,8% </a:t>
            </a:r>
            <a:r>
              <a:rPr lang="ru-RU" sz="1500" b="1" dirty="0" smtClean="0">
                <a:solidFill>
                  <a:srgbClr val="002060"/>
                </a:solidFill>
              </a:rPr>
              <a:t>от основного музейного фонда Югры;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500" b="1" dirty="0" smtClean="0">
                <a:solidFill>
                  <a:srgbClr val="002060"/>
                </a:solidFill>
              </a:rPr>
              <a:t>Предметы прикладного искусства, живописи и этнографии – </a:t>
            </a:r>
            <a:r>
              <a:rPr lang="ru-RU" sz="1500" b="1" dirty="0" smtClean="0">
                <a:solidFill>
                  <a:srgbClr val="FF0000"/>
                </a:solidFill>
              </a:rPr>
              <a:t>41 149</a:t>
            </a:r>
            <a:r>
              <a:rPr lang="ru-RU" sz="1500" b="1" dirty="0">
                <a:solidFill>
                  <a:srgbClr val="FF0000"/>
                </a:solidFill>
              </a:rPr>
              <a:t> ед. хр. – </a:t>
            </a:r>
            <a:r>
              <a:rPr lang="ru-RU" sz="1500" b="1" dirty="0" smtClean="0">
                <a:solidFill>
                  <a:srgbClr val="FF0000"/>
                </a:solidFill>
              </a:rPr>
              <a:t>70%</a:t>
            </a:r>
            <a:r>
              <a:rPr lang="ru-RU" sz="1500" b="1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500" b="1" dirty="0">
                <a:solidFill>
                  <a:srgbClr val="002060"/>
                </a:solidFill>
              </a:rPr>
              <a:t>Документы – </a:t>
            </a:r>
            <a:r>
              <a:rPr lang="ru-RU" sz="1500" b="1" dirty="0">
                <a:solidFill>
                  <a:srgbClr val="FF0000"/>
                </a:solidFill>
              </a:rPr>
              <a:t>34 834 ед. хр. – </a:t>
            </a:r>
            <a:r>
              <a:rPr lang="ru-RU" sz="1500" b="1" dirty="0" smtClean="0">
                <a:solidFill>
                  <a:srgbClr val="FF0000"/>
                </a:solidFill>
              </a:rPr>
              <a:t>65%</a:t>
            </a:r>
            <a:r>
              <a:rPr lang="ru-RU" sz="1500" b="1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500" b="1" dirty="0" smtClean="0">
                <a:solidFill>
                  <a:srgbClr val="002060"/>
                </a:solidFill>
              </a:rPr>
              <a:t>Предметы </a:t>
            </a:r>
            <a:r>
              <a:rPr lang="ru-RU" sz="1500" b="1" dirty="0">
                <a:solidFill>
                  <a:srgbClr val="002060"/>
                </a:solidFill>
              </a:rPr>
              <a:t>минералогической коллекции – </a:t>
            </a:r>
            <a:r>
              <a:rPr lang="ru-RU" sz="1500" b="1" dirty="0">
                <a:solidFill>
                  <a:srgbClr val="FF0000"/>
                </a:solidFill>
              </a:rPr>
              <a:t>31 966 ед. хр. – </a:t>
            </a:r>
            <a:r>
              <a:rPr lang="ru-RU" sz="1500" b="1" dirty="0" smtClean="0">
                <a:solidFill>
                  <a:srgbClr val="FF0000"/>
                </a:solidFill>
              </a:rPr>
              <a:t>52%</a:t>
            </a:r>
            <a:r>
              <a:rPr lang="ru-RU" sz="1500" b="1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500" b="1" dirty="0">
                <a:solidFill>
                  <a:srgbClr val="002060"/>
                </a:solidFill>
              </a:rPr>
              <a:t>Предметы нумизматики – </a:t>
            </a:r>
            <a:r>
              <a:rPr lang="ru-RU" sz="1500" b="1" dirty="0">
                <a:solidFill>
                  <a:srgbClr val="FF0000"/>
                </a:solidFill>
              </a:rPr>
              <a:t>29 849 ед. хр. – </a:t>
            </a:r>
            <a:r>
              <a:rPr lang="ru-RU" sz="1500" b="1" dirty="0" smtClean="0">
                <a:solidFill>
                  <a:srgbClr val="FF0000"/>
                </a:solidFill>
              </a:rPr>
              <a:t>82%</a:t>
            </a:r>
            <a:r>
              <a:rPr lang="ru-RU" sz="1500" b="1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500" b="1" dirty="0" smtClean="0">
                <a:solidFill>
                  <a:srgbClr val="002060"/>
                </a:solidFill>
              </a:rPr>
              <a:t>Предметы </a:t>
            </a:r>
            <a:r>
              <a:rPr lang="ru-RU" sz="1500" b="1" dirty="0">
                <a:solidFill>
                  <a:srgbClr val="002060"/>
                </a:solidFill>
              </a:rPr>
              <a:t>печатной продукции – </a:t>
            </a:r>
            <a:r>
              <a:rPr lang="ru-RU" sz="1500" b="1" dirty="0">
                <a:solidFill>
                  <a:srgbClr val="FF0000"/>
                </a:solidFill>
              </a:rPr>
              <a:t>24 394 ед. хр. – </a:t>
            </a:r>
            <a:r>
              <a:rPr lang="ru-RU" sz="1500" b="1" dirty="0" smtClean="0">
                <a:solidFill>
                  <a:srgbClr val="FF0000"/>
                </a:solidFill>
              </a:rPr>
              <a:t>80%</a:t>
            </a:r>
            <a:r>
              <a:rPr lang="ru-RU" sz="1500" b="1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500" b="1" dirty="0">
                <a:solidFill>
                  <a:srgbClr val="002060"/>
                </a:solidFill>
              </a:rPr>
              <a:t>Предметы археологии – </a:t>
            </a:r>
            <a:r>
              <a:rPr lang="ru-RU" sz="1500" b="1" dirty="0">
                <a:solidFill>
                  <a:srgbClr val="FF0000"/>
                </a:solidFill>
              </a:rPr>
              <a:t>10 591 ед. хр. – </a:t>
            </a:r>
            <a:r>
              <a:rPr lang="ru-RU" sz="1500" b="1" dirty="0" smtClean="0">
                <a:solidFill>
                  <a:srgbClr val="FF0000"/>
                </a:solidFill>
              </a:rPr>
              <a:t>62%</a:t>
            </a:r>
            <a:r>
              <a:rPr lang="ru-RU" sz="1500" b="1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500" b="1" dirty="0">
                <a:solidFill>
                  <a:srgbClr val="002060"/>
                </a:solidFill>
              </a:rPr>
              <a:t>Редкие книги – </a:t>
            </a:r>
            <a:r>
              <a:rPr lang="ru-RU" sz="1500" b="1" dirty="0">
                <a:solidFill>
                  <a:srgbClr val="FF0000"/>
                </a:solidFill>
              </a:rPr>
              <a:t>2 811 ед. хр. – </a:t>
            </a:r>
            <a:r>
              <a:rPr lang="ru-RU" sz="1500" b="1" dirty="0" smtClean="0">
                <a:solidFill>
                  <a:srgbClr val="FF0000"/>
                </a:solidFill>
              </a:rPr>
              <a:t>67%</a:t>
            </a:r>
            <a:r>
              <a:rPr lang="ru-RU" sz="1500" b="1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500" b="1" dirty="0" smtClean="0">
                <a:solidFill>
                  <a:srgbClr val="002060"/>
                </a:solidFill>
              </a:rPr>
              <a:t>Предметы </a:t>
            </a:r>
            <a:r>
              <a:rPr lang="ru-RU" sz="1500" b="1" dirty="0">
                <a:solidFill>
                  <a:srgbClr val="002060"/>
                </a:solidFill>
              </a:rPr>
              <a:t>естественно-научной коллекции – </a:t>
            </a:r>
            <a:r>
              <a:rPr lang="ru-RU" sz="1500" b="1" dirty="0">
                <a:solidFill>
                  <a:srgbClr val="FF0000"/>
                </a:solidFill>
              </a:rPr>
              <a:t>2 280 ед. хр. – </a:t>
            </a:r>
            <a:r>
              <a:rPr lang="ru-RU" sz="1500" b="1" dirty="0" smtClean="0">
                <a:solidFill>
                  <a:srgbClr val="FF0000"/>
                </a:solidFill>
              </a:rPr>
              <a:t>23%</a:t>
            </a:r>
            <a:r>
              <a:rPr lang="ru-RU" sz="1500" b="1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500" b="1" dirty="0">
                <a:solidFill>
                  <a:srgbClr val="002060"/>
                </a:solidFill>
              </a:rPr>
              <a:t>Предметы техники – </a:t>
            </a:r>
            <a:r>
              <a:rPr lang="ru-RU" sz="1500" b="1" dirty="0">
                <a:solidFill>
                  <a:srgbClr val="FF0000"/>
                </a:solidFill>
              </a:rPr>
              <a:t>2 219 ед. хр. – </a:t>
            </a:r>
            <a:r>
              <a:rPr lang="ru-RU" sz="1500" b="1" dirty="0" smtClean="0">
                <a:solidFill>
                  <a:srgbClr val="FF0000"/>
                </a:solidFill>
              </a:rPr>
              <a:t>23%</a:t>
            </a:r>
            <a:r>
              <a:rPr lang="ru-RU" sz="1500" b="1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500" b="1" dirty="0" smtClean="0">
                <a:solidFill>
                  <a:srgbClr val="002060"/>
                </a:solidFill>
              </a:rPr>
              <a:t>Живопись, графика</a:t>
            </a:r>
            <a:r>
              <a:rPr lang="ru-RU" sz="1500" b="1" dirty="0">
                <a:solidFill>
                  <a:srgbClr val="002060"/>
                </a:solidFill>
              </a:rPr>
              <a:t>, скульптура - </a:t>
            </a:r>
            <a:r>
              <a:rPr lang="ru-RU" sz="1500" b="1" dirty="0">
                <a:solidFill>
                  <a:srgbClr val="FF0000"/>
                </a:solidFill>
              </a:rPr>
              <a:t>440 ед. хр. – </a:t>
            </a:r>
            <a:r>
              <a:rPr lang="ru-RU" sz="1500" b="1" dirty="0" smtClean="0">
                <a:solidFill>
                  <a:srgbClr val="FF0000"/>
                </a:solidFill>
              </a:rPr>
              <a:t>7%</a:t>
            </a:r>
            <a:r>
              <a:rPr lang="ru-RU" sz="1500" b="1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500" b="1" dirty="0">
                <a:solidFill>
                  <a:srgbClr val="002060"/>
                </a:solidFill>
              </a:rPr>
              <a:t>Оружие - </a:t>
            </a:r>
            <a:r>
              <a:rPr lang="ru-RU" sz="1500" b="1" dirty="0">
                <a:solidFill>
                  <a:srgbClr val="FF0000"/>
                </a:solidFill>
              </a:rPr>
              <a:t>320 ед. хр. – </a:t>
            </a:r>
            <a:r>
              <a:rPr lang="ru-RU" sz="1500" b="1" dirty="0" smtClean="0">
                <a:solidFill>
                  <a:srgbClr val="FF0000"/>
                </a:solidFill>
              </a:rPr>
              <a:t>74%</a:t>
            </a:r>
            <a:r>
              <a:rPr lang="ru-RU" sz="1500" b="1" dirty="0" smtClean="0">
                <a:solidFill>
                  <a:srgbClr val="002060"/>
                </a:solidFill>
              </a:rPr>
              <a:t>.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230831" y="1261304"/>
            <a:ext cx="1527307" cy="1428982"/>
            <a:chOff x="1121396" y="2215842"/>
            <a:chExt cx="848067" cy="793470"/>
          </a:xfrm>
        </p:grpSpPr>
        <p:sp>
          <p:nvSpPr>
            <p:cNvPr id="15" name="Овал 14"/>
            <p:cNvSpPr/>
            <p:nvPr/>
          </p:nvSpPr>
          <p:spPr>
            <a:xfrm>
              <a:off x="1145494" y="2215842"/>
              <a:ext cx="823969" cy="793470"/>
            </a:xfrm>
            <a:prstGeom prst="ellipse">
              <a:avLst/>
            </a:prstGeom>
            <a:solidFill>
              <a:srgbClr val="4070C9"/>
            </a:solidFill>
            <a:ln w="5715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121396" y="2375212"/>
              <a:ext cx="848067" cy="4614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327 583</a:t>
              </a:r>
            </a:p>
            <a:p>
              <a:pPr algn="ctr"/>
              <a:r>
                <a:rPr lang="ru-RU" sz="2400" b="1" dirty="0" err="1" smtClean="0">
                  <a:solidFill>
                    <a:schemeClr val="bg1"/>
                  </a:solidFill>
                </a:rPr>
                <a:t>ед.хр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.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64530" y="3918949"/>
            <a:ext cx="2990562" cy="1109894"/>
            <a:chOff x="4853568" y="3869844"/>
            <a:chExt cx="2990562" cy="1109894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5206611" y="4128009"/>
              <a:ext cx="2637519" cy="738462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4890607" y="3869844"/>
              <a:ext cx="907799" cy="874197"/>
            </a:xfrm>
            <a:prstGeom prst="ellipse">
              <a:avLst/>
            </a:prstGeom>
            <a:solidFill>
              <a:srgbClr val="70AD47"/>
            </a:solidFill>
            <a:ln w="5715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853568" y="4105541"/>
              <a:ext cx="9956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67,5%</a:t>
              </a:r>
              <a:endParaRPr lang="ru-RU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683522" y="4148741"/>
              <a:ext cx="20639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1E5228"/>
                  </a:solidFill>
                </a:rPr>
                <a:t>от основного музейного фонда Ханты-Мансийского автономного округа - Югры</a:t>
              </a:r>
            </a:p>
            <a:p>
              <a:pPr algn="ctr"/>
              <a:endParaRPr lang="ru-RU" sz="1200" b="1" dirty="0" smtClean="0">
                <a:solidFill>
                  <a:srgbClr val="1E5228"/>
                </a:solidFill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316891" y="1229267"/>
            <a:ext cx="3261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Структура основного музейного фонда муниципальных музеев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515" y="3584026"/>
            <a:ext cx="3261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~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2484" y="5071136"/>
            <a:ext cx="23313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Из них </a:t>
            </a:r>
            <a:r>
              <a:rPr lang="ru-RU" b="1" dirty="0" smtClean="0">
                <a:solidFill>
                  <a:srgbClr val="FF0000"/>
                </a:solidFill>
              </a:rPr>
              <a:t>1 645 </a:t>
            </a:r>
            <a:r>
              <a:rPr lang="ru-RU" b="1" dirty="0" err="1" smtClean="0">
                <a:solidFill>
                  <a:srgbClr val="FF0000"/>
                </a:solidFill>
              </a:rPr>
              <a:t>ед.хр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sz="1600" b="1" dirty="0">
                <a:solidFill>
                  <a:srgbClr val="002060"/>
                </a:solidFill>
              </a:rPr>
              <a:t>с</a:t>
            </a:r>
            <a:r>
              <a:rPr lang="ru-RU" sz="1600" b="1" dirty="0" smtClean="0">
                <a:solidFill>
                  <a:srgbClr val="002060"/>
                </a:solidFill>
              </a:rPr>
              <a:t>одержат драгоценные предметы и камни</a:t>
            </a:r>
          </a:p>
        </p:txBody>
      </p:sp>
    </p:spTree>
    <p:extLst>
      <p:ext uri="{BB962C8B-B14F-4D97-AF65-F5344CB8AC3E}">
        <p14:creationId xmlns:p14="http://schemas.microsoft.com/office/powerpoint/2010/main" val="15328498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80901" y="267419"/>
            <a:ext cx="750163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spc="50" dirty="0" err="1" smtClean="0">
                <a:ln w="6350" cmpd="sng">
                  <a:solidFill>
                    <a:srgbClr val="70AD47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53100">
                    <a:srgbClr val="70AD47">
                      <a:satMod val="180000"/>
                      <a:alpha val="30000"/>
                    </a:srgbClr>
                  </a:glow>
                </a:effectLst>
              </a:rPr>
              <a:t>Госкаталог</a:t>
            </a:r>
            <a:r>
              <a:rPr lang="ru-RU" sz="2000" b="1" spc="50" dirty="0" smtClean="0">
                <a:ln w="6350" cmpd="sng">
                  <a:solidFill>
                    <a:srgbClr val="70AD47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53100">
                    <a:srgbClr val="70AD47">
                      <a:satMod val="180000"/>
                      <a:alpha val="30000"/>
                    </a:srgbClr>
                  </a:glow>
                </a:effectLst>
              </a:rPr>
              <a:t> РФ</a:t>
            </a:r>
            <a:endParaRPr lang="ru-RU" sz="2000" b="1" spc="50" dirty="0">
              <a:ln w="6350" cmpd="sng">
                <a:solidFill>
                  <a:srgbClr val="70AD47">
                    <a:satMod val="120000"/>
                    <a:shade val="80000"/>
                  </a:srgbClr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53100">
                  <a:srgbClr val="70AD47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880464" y="1312562"/>
            <a:ext cx="3551000" cy="1669535"/>
          </a:xfrm>
          <a:prstGeom prst="roundRect">
            <a:avLst/>
          </a:prstGeom>
          <a:ln w="50800">
            <a:solidFill>
              <a:schemeClr val="accent6">
                <a:alpha val="59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На 1 января 2018 года в Государственном каталоге Музейного фонда Российской Федерации зарегистрировано </a:t>
            </a:r>
            <a:br>
              <a:rPr lang="ru-RU" sz="1600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44 558</a:t>
            </a:r>
            <a:r>
              <a:rPr lang="ru-RU" sz="1600" b="1" dirty="0" smtClean="0">
                <a:solidFill>
                  <a:srgbClr val="002060"/>
                </a:solidFill>
              </a:rPr>
              <a:t> музейных предметов автономного округа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475267" y="1418257"/>
            <a:ext cx="2918939" cy="4385121"/>
            <a:chOff x="5998489" y="1842684"/>
            <a:chExt cx="2918939" cy="4385121"/>
          </a:xfrm>
        </p:grpSpPr>
        <p:pic>
          <p:nvPicPr>
            <p:cNvPr id="60" name="Рисунок 5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8489" y="1842684"/>
              <a:ext cx="2825579" cy="438512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61" name="TextBox 60"/>
            <p:cNvSpPr txBox="1"/>
            <p:nvPr/>
          </p:nvSpPr>
          <p:spPr>
            <a:xfrm rot="21237821">
              <a:off x="6003650" y="2047736"/>
              <a:ext cx="2913778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>
                  <a:solidFill>
                    <a:srgbClr val="002060"/>
                  </a:solidFill>
                </a:rPr>
                <a:t>С 1 января 2017 года вступил в силу </a:t>
              </a:r>
              <a:r>
                <a:rPr lang="ru-RU" sz="2000" b="1" dirty="0">
                  <a:solidFill>
                    <a:srgbClr val="FF0000"/>
                  </a:solidFill>
                </a:rPr>
                <a:t>Федеральный закон от 3 июля 2016 года № 357-ФЗ «О внесении изменений в Федеральный закон «О музейном фонде Российской Федерации и музеях в Российской Федерации» от 26 мая 1996г. № 54-ФЗ»</a:t>
              </a: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6156683" y="2641938"/>
            <a:ext cx="2797815" cy="874197"/>
            <a:chOff x="4890607" y="3869844"/>
            <a:chExt cx="2797815" cy="874197"/>
          </a:xfrm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5206611" y="4128009"/>
              <a:ext cx="2436047" cy="477604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4890607" y="3869844"/>
              <a:ext cx="907799" cy="874197"/>
            </a:xfrm>
            <a:prstGeom prst="ellipse">
              <a:avLst/>
            </a:prstGeom>
            <a:solidFill>
              <a:srgbClr val="70AD47"/>
            </a:solidFill>
            <a:ln w="5715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b="1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890607" y="4045332"/>
              <a:ext cx="995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</a:rPr>
                <a:t>9,2%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624462" y="4128009"/>
              <a:ext cx="20639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1E5228"/>
                  </a:solidFill>
                </a:rPr>
                <a:t>о</a:t>
              </a:r>
              <a:r>
                <a:rPr lang="ru-RU" sz="1200" b="1" dirty="0" smtClean="0">
                  <a:solidFill>
                    <a:srgbClr val="1E5228"/>
                  </a:solidFill>
                </a:rPr>
                <a:t>т основного фонда всех музеев региона</a:t>
              </a:r>
              <a:endParaRPr lang="ru-RU" sz="1200" b="1" dirty="0">
                <a:solidFill>
                  <a:srgbClr val="1E5228"/>
                </a:solidFill>
              </a:endParaRPr>
            </a:p>
          </p:txBody>
        </p:sp>
      </p:grpSp>
      <p:sp>
        <p:nvSpPr>
          <p:cNvPr id="5" name="Стрелка вниз 4"/>
          <p:cNvSpPr/>
          <p:nvPr/>
        </p:nvSpPr>
        <p:spPr>
          <a:xfrm>
            <a:off x="4736757" y="3000405"/>
            <a:ext cx="919207" cy="109754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4371518" y="4122955"/>
            <a:ext cx="3551000" cy="980722"/>
          </a:xfrm>
          <a:prstGeom prst="roundRect">
            <a:avLst/>
          </a:prstGeom>
          <a:ln w="50800">
            <a:solidFill>
              <a:schemeClr val="accent6">
                <a:alpha val="59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Из них </a:t>
            </a:r>
            <a:r>
              <a:rPr lang="ru-RU" b="1" dirty="0" smtClean="0">
                <a:solidFill>
                  <a:srgbClr val="FF0000"/>
                </a:solidFill>
              </a:rPr>
              <a:t>34 509 </a:t>
            </a:r>
            <a:r>
              <a:rPr lang="ru-RU" sz="1600" b="1" dirty="0" smtClean="0">
                <a:solidFill>
                  <a:srgbClr val="002060"/>
                </a:solidFill>
              </a:rPr>
              <a:t>предметов приходится на долю муниципальных музеев </a:t>
            </a:r>
          </a:p>
        </p:txBody>
      </p:sp>
      <p:grpSp>
        <p:nvGrpSpPr>
          <p:cNvPr id="63" name="Группа 62"/>
          <p:cNvGrpSpPr/>
          <p:nvPr/>
        </p:nvGrpSpPr>
        <p:grpSpPr>
          <a:xfrm>
            <a:off x="4452843" y="5020999"/>
            <a:ext cx="2841731" cy="874197"/>
            <a:chOff x="4846691" y="3869844"/>
            <a:chExt cx="2841731" cy="874197"/>
          </a:xfrm>
        </p:grpSpPr>
        <p:sp>
          <p:nvSpPr>
            <p:cNvPr id="64" name="Скругленный прямоугольник 63"/>
            <p:cNvSpPr/>
            <p:nvPr/>
          </p:nvSpPr>
          <p:spPr>
            <a:xfrm>
              <a:off x="5206611" y="4128009"/>
              <a:ext cx="2436047" cy="477604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Овал 64"/>
            <p:cNvSpPr/>
            <p:nvPr/>
          </p:nvSpPr>
          <p:spPr>
            <a:xfrm>
              <a:off x="4890607" y="3869844"/>
              <a:ext cx="907799" cy="874197"/>
            </a:xfrm>
            <a:prstGeom prst="ellipse">
              <a:avLst/>
            </a:prstGeom>
            <a:solidFill>
              <a:srgbClr val="70AD47"/>
            </a:solidFill>
            <a:ln w="5715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b="1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846691" y="4076109"/>
              <a:ext cx="9956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10,5%</a:t>
              </a:r>
              <a:endParaRPr lang="ru-RU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5624462" y="4128009"/>
              <a:ext cx="20639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1E5228"/>
                  </a:solidFill>
                </a:rPr>
                <a:t>о</a:t>
              </a:r>
              <a:r>
                <a:rPr lang="ru-RU" sz="1200" b="1" dirty="0" smtClean="0">
                  <a:solidFill>
                    <a:srgbClr val="1E5228"/>
                  </a:solidFill>
                </a:rPr>
                <a:t>т основного фонда муниципальных музеев</a:t>
              </a:r>
              <a:endParaRPr lang="ru-RU" sz="1200" b="1" dirty="0">
                <a:solidFill>
                  <a:srgbClr val="1E522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1769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80901" y="267419"/>
            <a:ext cx="750163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spc="50" dirty="0" err="1" smtClean="0">
                <a:ln w="6350" cmpd="sng">
                  <a:solidFill>
                    <a:srgbClr val="70AD47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53100">
                    <a:srgbClr val="70AD47">
                      <a:satMod val="180000"/>
                      <a:alpha val="30000"/>
                    </a:srgbClr>
                  </a:glow>
                </a:effectLst>
              </a:rPr>
              <a:t>Госкаталог</a:t>
            </a:r>
            <a:r>
              <a:rPr lang="ru-RU" sz="2000" b="1" spc="50" dirty="0" smtClean="0">
                <a:ln w="6350" cmpd="sng">
                  <a:solidFill>
                    <a:srgbClr val="70AD47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53100">
                    <a:srgbClr val="70AD47">
                      <a:satMod val="180000"/>
                      <a:alpha val="30000"/>
                    </a:srgbClr>
                  </a:glow>
                </a:effectLst>
              </a:rPr>
              <a:t> РФ</a:t>
            </a:r>
            <a:endParaRPr lang="ru-RU" sz="2000" b="1" spc="50" dirty="0">
              <a:ln w="6350" cmpd="sng">
                <a:solidFill>
                  <a:srgbClr val="70AD47">
                    <a:satMod val="120000"/>
                    <a:shade val="80000"/>
                  </a:srgbClr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53100">
                  <a:srgbClr val="70AD47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80901" y="1124195"/>
            <a:ext cx="7076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Рейтинг муниципальных музеев по регистрации музейных предметов в Государственном каталоге Музейного фонда РФ</a:t>
            </a:r>
            <a:endParaRPr lang="ru-RU" sz="1600" b="1" dirty="0">
              <a:solidFill>
                <a:srgbClr val="002060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15332" y="1708970"/>
            <a:ext cx="3534032" cy="4848349"/>
            <a:chOff x="345990" y="1708970"/>
            <a:chExt cx="3311610" cy="4848349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345990" y="1708970"/>
              <a:ext cx="3311610" cy="477794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Лидеры</a:t>
              </a:r>
              <a:endParaRPr lang="ru-RU" b="1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45990" y="2186764"/>
              <a:ext cx="3311610" cy="437055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 algn="just">
                <a:buFont typeface="Wingdings" panose="05000000000000000000" pitchFamily="2" charset="2"/>
                <a:buChar char="ü"/>
              </a:pPr>
              <a:r>
                <a:rPr lang="ru-RU" sz="1400" dirty="0"/>
                <a:t>Муниципальное учреждение культуры «</a:t>
              </a:r>
              <a:r>
                <a:rPr lang="ru-RU" sz="1400" dirty="0" err="1"/>
                <a:t>Угутский</a:t>
              </a:r>
              <a:r>
                <a:rPr lang="ru-RU" sz="1400" dirty="0"/>
                <a:t> краеведческий музей им. П.С. </a:t>
              </a:r>
              <a:r>
                <a:rPr lang="ru-RU" sz="1400" dirty="0" err="1"/>
                <a:t>Бахлыкова</a:t>
              </a:r>
              <a:r>
                <a:rPr lang="ru-RU" sz="1400" dirty="0"/>
                <a:t>», – зарегистрировано </a:t>
              </a:r>
              <a:r>
                <a:rPr lang="ru-RU" sz="1600" b="1" dirty="0">
                  <a:solidFill>
                    <a:srgbClr val="FF0000"/>
                  </a:solidFill>
                </a:rPr>
                <a:t>3320</a:t>
              </a:r>
              <a:r>
                <a:rPr lang="ru-RU" sz="1400" dirty="0"/>
                <a:t> </a:t>
              </a:r>
              <a:r>
                <a:rPr lang="ru-RU" sz="1400" dirty="0" err="1"/>
                <a:t>ед.хр</a:t>
              </a:r>
              <a:r>
                <a:rPr lang="ru-RU" sz="1400" dirty="0"/>
                <a:t>., что составляет </a:t>
              </a:r>
              <a:r>
                <a:rPr lang="ru-RU" sz="1600" b="1" dirty="0">
                  <a:solidFill>
                    <a:srgbClr val="FF0000"/>
                  </a:solidFill>
                </a:rPr>
                <a:t>56,8%</a:t>
              </a:r>
              <a:r>
                <a:rPr lang="ru-RU" sz="1400" dirty="0"/>
                <a:t> от основного фонда;</a:t>
              </a:r>
            </a:p>
            <a:p>
              <a:pPr marL="285750" indent="-285750" algn="just">
                <a:buFont typeface="Wingdings" panose="05000000000000000000" pitchFamily="2" charset="2"/>
                <a:buChar char="ü"/>
              </a:pPr>
              <a:r>
                <a:rPr lang="ru-RU" sz="1400" dirty="0"/>
                <a:t>Муниципальное учреждение культуры «</a:t>
              </a:r>
              <a:r>
                <a:rPr lang="ru-RU" sz="1400" dirty="0" err="1"/>
                <a:t>Лянторский</a:t>
              </a:r>
              <a:r>
                <a:rPr lang="ru-RU" sz="1400" dirty="0"/>
                <a:t> хантыйский этнографический музей» - зарегистрировано </a:t>
              </a:r>
              <a:r>
                <a:rPr lang="ru-RU" sz="1600" b="1" dirty="0">
                  <a:solidFill>
                    <a:srgbClr val="FF0000"/>
                  </a:solidFill>
                </a:rPr>
                <a:t>3447</a:t>
              </a:r>
              <a:r>
                <a:rPr lang="ru-RU" sz="1600" dirty="0">
                  <a:solidFill>
                    <a:srgbClr val="FF0000"/>
                  </a:solidFill>
                </a:rPr>
                <a:t> </a:t>
              </a:r>
              <a:r>
                <a:rPr lang="ru-RU" sz="1400" dirty="0" err="1"/>
                <a:t>ед.хр</a:t>
              </a:r>
              <a:r>
                <a:rPr lang="ru-RU" sz="1400" dirty="0"/>
                <a:t>., что составляет </a:t>
              </a:r>
              <a:r>
                <a:rPr lang="ru-RU" sz="1600" b="1" dirty="0">
                  <a:solidFill>
                    <a:srgbClr val="FF0000"/>
                  </a:solidFill>
                </a:rPr>
                <a:t>36%</a:t>
              </a:r>
              <a:r>
                <a:rPr lang="ru-RU" sz="1400" dirty="0"/>
                <a:t> от основного фонда;</a:t>
              </a:r>
            </a:p>
            <a:p>
              <a:pPr marL="285750" indent="-285750" algn="just">
                <a:buFont typeface="Wingdings" panose="05000000000000000000" pitchFamily="2" charset="2"/>
                <a:buChar char="ü"/>
              </a:pPr>
              <a:r>
                <a:rPr lang="ru-RU" sz="1400" dirty="0"/>
                <a:t>Эколого-этнографический </a:t>
              </a:r>
              <a:r>
                <a:rPr lang="ru-RU" sz="1400" dirty="0" smtClean="0"/>
                <a:t>музей </a:t>
              </a:r>
              <a:r>
                <a:rPr lang="ru-RU" sz="1400" dirty="0" err="1" smtClean="0"/>
                <a:t>г.Радужный</a:t>
              </a:r>
              <a:r>
                <a:rPr lang="ru-RU" sz="1400" dirty="0" smtClean="0"/>
                <a:t> </a:t>
              </a:r>
              <a:r>
                <a:rPr lang="ru-RU" sz="1400" dirty="0"/>
                <a:t>- зарегистрировано </a:t>
              </a:r>
              <a:r>
                <a:rPr lang="ru-RU" sz="1600" b="1" dirty="0">
                  <a:solidFill>
                    <a:srgbClr val="FF0000"/>
                  </a:solidFill>
                </a:rPr>
                <a:t>2239</a:t>
              </a:r>
              <a:r>
                <a:rPr lang="ru-RU" sz="1400" dirty="0"/>
                <a:t> </a:t>
              </a:r>
              <a:r>
                <a:rPr lang="ru-RU" sz="1400" dirty="0" err="1"/>
                <a:t>ед.хр</a:t>
              </a:r>
              <a:r>
                <a:rPr lang="ru-RU" sz="1400" dirty="0"/>
                <a:t>., что составляет </a:t>
              </a:r>
              <a:r>
                <a:rPr lang="ru-RU" sz="1600" b="1" dirty="0">
                  <a:solidFill>
                    <a:srgbClr val="FF0000"/>
                  </a:solidFill>
                </a:rPr>
                <a:t>32%</a:t>
              </a:r>
              <a:r>
                <a:rPr lang="ru-RU" sz="1400" dirty="0"/>
                <a:t> от основного фонда;</a:t>
              </a:r>
            </a:p>
            <a:p>
              <a:pPr marL="285750" indent="-285750" algn="just">
                <a:buFont typeface="Wingdings" panose="05000000000000000000" pitchFamily="2" charset="2"/>
                <a:buChar char="ü"/>
              </a:pPr>
              <a:r>
                <a:rPr lang="ru-RU" sz="1400" dirty="0" err="1"/>
                <a:t>Сургутский</a:t>
              </a:r>
              <a:r>
                <a:rPr lang="ru-RU" sz="1400" dirty="0"/>
                <a:t> художественный музей  зарегистрировано </a:t>
              </a:r>
              <a:r>
                <a:rPr lang="ru-RU" sz="1600" b="1" dirty="0">
                  <a:solidFill>
                    <a:srgbClr val="FF0000"/>
                  </a:solidFill>
                </a:rPr>
                <a:t>1100</a:t>
              </a:r>
              <a:r>
                <a:rPr lang="ru-RU" sz="1400" dirty="0"/>
                <a:t> </a:t>
              </a:r>
              <a:r>
                <a:rPr lang="ru-RU" sz="1400" dirty="0" err="1"/>
                <a:t>ед.хр</a:t>
              </a:r>
              <a:r>
                <a:rPr lang="ru-RU" sz="1400" dirty="0"/>
                <a:t>., что составляет </a:t>
              </a:r>
              <a:r>
                <a:rPr lang="ru-RU" sz="1600" b="1" dirty="0" smtClean="0">
                  <a:solidFill>
                    <a:srgbClr val="FF0000"/>
                  </a:solidFill>
                </a:rPr>
                <a:t>13,6% </a:t>
              </a:r>
              <a:r>
                <a:rPr lang="ru-RU" sz="1400" dirty="0"/>
                <a:t>от основного фонда.</a:t>
              </a: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3904737" y="1708970"/>
            <a:ext cx="2512541" cy="4848349"/>
            <a:chOff x="4945330" y="1708970"/>
            <a:chExt cx="3311610" cy="4848349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4945330" y="1708970"/>
              <a:ext cx="3311610" cy="477794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Низкие показатели</a:t>
              </a:r>
              <a:endParaRPr lang="ru-RU" b="1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945330" y="2186764"/>
              <a:ext cx="3311610" cy="4370555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ru-RU" sz="1400" dirty="0" smtClean="0"/>
                <a:t>Муниципальное учреждение </a:t>
              </a:r>
              <a:r>
                <a:rPr lang="ru-RU" sz="1400" dirty="0"/>
                <a:t>культуры «</a:t>
              </a:r>
              <a:r>
                <a:rPr lang="ru-RU" sz="1400" dirty="0" err="1"/>
                <a:t>Кондинский</a:t>
              </a:r>
              <a:r>
                <a:rPr lang="ru-RU" sz="1400" dirty="0"/>
                <a:t> районный краеведческий музей им. Нины Степановны </a:t>
              </a:r>
              <a:r>
                <a:rPr lang="ru-RU" sz="1400" dirty="0" err="1"/>
                <a:t>Цехновой</a:t>
              </a:r>
              <a:r>
                <a:rPr lang="ru-RU" sz="1400" dirty="0"/>
                <a:t>» - </a:t>
              </a:r>
              <a:r>
                <a:rPr lang="ru-RU" sz="1400" b="1" dirty="0">
                  <a:solidFill>
                    <a:srgbClr val="FF0000"/>
                  </a:solidFill>
                </a:rPr>
                <a:t>76</a:t>
              </a:r>
              <a:r>
                <a:rPr lang="ru-RU" sz="1400" dirty="0"/>
                <a:t> </a:t>
              </a:r>
              <a:r>
                <a:rPr lang="ru-RU" sz="1400" dirty="0" err="1"/>
                <a:t>ед.хр</a:t>
              </a:r>
              <a:r>
                <a:rPr lang="ru-RU" sz="1400" dirty="0" smtClean="0"/>
                <a:t>.;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ru-RU" sz="1400" dirty="0" smtClean="0"/>
                <a:t>Муниципальное </a:t>
              </a:r>
              <a:r>
                <a:rPr lang="ru-RU" sz="1400" dirty="0"/>
                <a:t>автономное учреждение «Краеведческий музей»,  г. </a:t>
              </a:r>
              <a:r>
                <a:rPr lang="ru-RU" sz="1400" dirty="0" err="1"/>
                <a:t>Покачи</a:t>
              </a:r>
              <a:r>
                <a:rPr lang="ru-RU" sz="1400" dirty="0"/>
                <a:t> – </a:t>
              </a:r>
              <a:r>
                <a:rPr lang="ru-RU" sz="1400" b="1" dirty="0">
                  <a:solidFill>
                    <a:srgbClr val="FF0000"/>
                  </a:solidFill>
                </a:rPr>
                <a:t>250</a:t>
              </a:r>
              <a:r>
                <a:rPr lang="ru-RU" sz="1400" dirty="0"/>
                <a:t> </a:t>
              </a:r>
              <a:r>
                <a:rPr lang="ru-RU" sz="1400" dirty="0" err="1"/>
                <a:t>ед.хр</a:t>
              </a:r>
              <a:r>
                <a:rPr lang="ru-RU" sz="1400" dirty="0" smtClean="0"/>
                <a:t>.;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ru-RU" sz="1400" dirty="0" smtClean="0"/>
                <a:t>Муниципальное </a:t>
              </a:r>
              <a:r>
                <a:rPr lang="ru-RU" sz="1400" dirty="0"/>
                <a:t>автономного учреждение «Музейно-культурный центр», </a:t>
              </a:r>
              <a:r>
                <a:rPr lang="ru-RU" sz="1400" dirty="0" smtClean="0"/>
                <a:t>г</a:t>
              </a:r>
              <a:r>
                <a:rPr lang="ru-RU" sz="1400" dirty="0"/>
                <a:t>. </a:t>
              </a:r>
              <a:r>
                <a:rPr lang="ru-RU" sz="1400" dirty="0" err="1"/>
                <a:t>Нягань</a:t>
              </a:r>
              <a:r>
                <a:rPr lang="ru-RU" sz="1400" dirty="0"/>
                <a:t> - </a:t>
              </a:r>
              <a:r>
                <a:rPr lang="ru-RU" sz="1400" b="1" dirty="0">
                  <a:solidFill>
                    <a:srgbClr val="FF0000"/>
                  </a:solidFill>
                </a:rPr>
                <a:t>526</a:t>
              </a:r>
              <a:r>
                <a:rPr lang="ru-RU" sz="1400" dirty="0"/>
                <a:t> </a:t>
              </a:r>
              <a:r>
                <a:rPr lang="ru-RU" sz="1400" dirty="0" err="1"/>
                <a:t>ед.хр</a:t>
              </a:r>
              <a:r>
                <a:rPr lang="ru-RU" sz="1400" dirty="0"/>
                <a:t>. из 15 700 музейных предметов — </a:t>
              </a:r>
              <a:r>
                <a:rPr lang="ru-RU" sz="1400" b="1" dirty="0">
                  <a:solidFill>
                    <a:srgbClr val="FF0000"/>
                  </a:solidFill>
                </a:rPr>
                <a:t>3,3%</a:t>
              </a:r>
              <a:r>
                <a:rPr lang="ru-RU" sz="1400" dirty="0"/>
                <a:t>.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672652" y="1708970"/>
            <a:ext cx="2356022" cy="4848349"/>
            <a:chOff x="4945330" y="1708970"/>
            <a:chExt cx="3311610" cy="4848349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4945330" y="1708970"/>
              <a:ext cx="3311610" cy="47779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Отсутствие предметов в ГК РФ</a:t>
              </a:r>
              <a:endParaRPr lang="ru-RU" b="1" dirty="0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4945330" y="2186764"/>
              <a:ext cx="3311610" cy="437055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 algn="just">
                <a:buFont typeface="Calibri" panose="020F0502020204030204" pitchFamily="34" charset="0"/>
                <a:buChar char="×"/>
              </a:pPr>
              <a:r>
                <a:rPr lang="ru-RU" sz="1400" dirty="0"/>
                <a:t>Муниципальное учреждение «</a:t>
              </a:r>
              <a:r>
                <a:rPr lang="ru-RU" sz="1400" dirty="0" err="1"/>
                <a:t>Саранпаульский</a:t>
              </a:r>
              <a:r>
                <a:rPr lang="ru-RU" sz="1400" dirty="0"/>
                <a:t> краеведческий музей» и филиал Этнографический парк-музей «</a:t>
              </a:r>
              <a:r>
                <a:rPr lang="ru-RU" sz="1400" dirty="0" err="1"/>
                <a:t>Найотыр</a:t>
              </a:r>
              <a:r>
                <a:rPr lang="ru-RU" sz="1400" dirty="0"/>
                <a:t> </a:t>
              </a:r>
              <a:r>
                <a:rPr lang="ru-RU" sz="1400" dirty="0" err="1"/>
                <a:t>Маа</a:t>
              </a:r>
              <a:r>
                <a:rPr lang="ru-RU" sz="1400" dirty="0"/>
                <a:t>» (п. </a:t>
              </a:r>
              <a:r>
                <a:rPr lang="ru-RU" sz="1400" dirty="0" smtClean="0"/>
                <a:t>Сосьва);</a:t>
              </a:r>
            </a:p>
            <a:p>
              <a:pPr marL="285750" indent="-285750" algn="just">
                <a:buFont typeface="Calibri" panose="020F0502020204030204" pitchFamily="34" charset="0"/>
                <a:buChar char="×"/>
              </a:pPr>
              <a:endParaRPr lang="ru-RU" sz="1400" dirty="0" smtClean="0"/>
            </a:p>
            <a:p>
              <a:pPr marL="285750" indent="-285750" algn="just">
                <a:buFont typeface="Calibri" panose="020F0502020204030204" pitchFamily="34" charset="0"/>
                <a:buChar char="×"/>
              </a:pPr>
              <a:r>
                <a:rPr lang="ru-RU" sz="1400" dirty="0" smtClean="0"/>
                <a:t>Муниципальное </a:t>
              </a:r>
              <a:r>
                <a:rPr lang="ru-RU" sz="1400" dirty="0"/>
                <a:t>казенное учреждение «Краеведческий музей имени  Т.В. </a:t>
              </a:r>
              <a:r>
                <a:rPr lang="ru-RU" sz="1400" dirty="0" err="1"/>
                <a:t>Великородовой</a:t>
              </a:r>
              <a:r>
                <a:rPr lang="ru-RU" sz="1400" dirty="0"/>
                <a:t>», д. Вата.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38408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80901" y="267419"/>
            <a:ext cx="750163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spc="50" dirty="0" err="1" smtClean="0">
                <a:ln w="6350" cmpd="sng">
                  <a:solidFill>
                    <a:srgbClr val="70AD47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53100">
                    <a:srgbClr val="70AD47">
                      <a:satMod val="180000"/>
                      <a:alpha val="30000"/>
                    </a:srgbClr>
                  </a:glow>
                </a:effectLst>
              </a:rPr>
              <a:t>Госкаталог</a:t>
            </a:r>
            <a:r>
              <a:rPr lang="ru-RU" sz="2000" b="1" spc="50" dirty="0" smtClean="0">
                <a:ln w="6350" cmpd="sng">
                  <a:solidFill>
                    <a:srgbClr val="70AD47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53100">
                    <a:srgbClr val="70AD47">
                      <a:satMod val="180000"/>
                      <a:alpha val="30000"/>
                    </a:srgbClr>
                  </a:glow>
                </a:effectLst>
              </a:rPr>
              <a:t> РФ</a:t>
            </a:r>
            <a:endParaRPr lang="ru-RU" sz="2000" b="1" spc="50" dirty="0">
              <a:ln w="6350" cmpd="sng">
                <a:solidFill>
                  <a:srgbClr val="70AD47">
                    <a:satMod val="120000"/>
                    <a:shade val="80000"/>
                  </a:srgbClr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53100">
                  <a:srgbClr val="70AD47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4166" y="1634941"/>
            <a:ext cx="858917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  соответствии с пунктом 3 статьи 2 Федерального закона от 03 июля 2016 года № 357-ФЗ: "</a:t>
            </a:r>
            <a:r>
              <a:rPr lang="ru-RU" sz="2400" b="1" dirty="0">
                <a:solidFill>
                  <a:srgbClr val="FF0000"/>
                </a:solidFill>
              </a:rPr>
              <a:t>для завершения процедуры государственного учета музейных предметов и музейных коллекций, включенных в состав Музейного фонда Российской </a:t>
            </a:r>
            <a:r>
              <a:rPr lang="ru-RU" sz="2400" b="1" dirty="0" smtClean="0">
                <a:solidFill>
                  <a:srgbClr val="FF0000"/>
                </a:solidFill>
              </a:rPr>
              <a:t>Федерации,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которая установлена статьями 6 и 10 Федерального закона от 26 мая 1996 года N 54-ФЗ "О Музейном фонде Российской Федерации и музеях в Российской Федерации" (в редакции настоящего Федерального </a:t>
            </a:r>
            <a:r>
              <a:rPr lang="ru-RU" sz="2400" b="1" dirty="0" smtClean="0">
                <a:solidFill>
                  <a:srgbClr val="002060"/>
                </a:solidFill>
              </a:rPr>
              <a:t>закона), </a:t>
            </a:r>
            <a:r>
              <a:rPr lang="ru-RU" sz="2400" b="1" dirty="0">
                <a:solidFill>
                  <a:srgbClr val="FF0000"/>
                </a:solidFill>
              </a:rPr>
              <a:t>сведения о музейных предметах и музейных коллекциях</a:t>
            </a:r>
            <a:r>
              <a:rPr lang="ru-RU" sz="2400" b="1" dirty="0">
                <a:solidFill>
                  <a:srgbClr val="002060"/>
                </a:solidFill>
              </a:rPr>
              <a:t>, указанных в части 2 настоящей статьи, </a:t>
            </a:r>
            <a:r>
              <a:rPr lang="ru-RU" sz="2400" b="1" dirty="0">
                <a:solidFill>
                  <a:srgbClr val="FF0000"/>
                </a:solidFill>
              </a:rPr>
              <a:t>подлежат внесению в государственный каталог в срок не позднее 31 декабря 2025 года</a:t>
            </a:r>
            <a:r>
              <a:rPr lang="ru-RU" sz="2400" b="1" dirty="0">
                <a:solidFill>
                  <a:srgbClr val="002060"/>
                </a:solidFill>
              </a:rPr>
              <a:t> в порядке, установленном положением о государственном каталоге».</a:t>
            </a:r>
          </a:p>
        </p:txBody>
      </p:sp>
    </p:spTree>
    <p:extLst>
      <p:ext uri="{BB962C8B-B14F-4D97-AF65-F5344CB8AC3E}">
        <p14:creationId xmlns:p14="http://schemas.microsoft.com/office/powerpoint/2010/main" val="28015125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13036" y="1276865"/>
            <a:ext cx="8576964" cy="5420497"/>
          </a:xfrm>
          <a:prstGeom prst="roundRect">
            <a:avLst/>
          </a:prstGeom>
          <a:ln w="50800">
            <a:solidFill>
              <a:schemeClr val="accent6">
                <a:alpha val="59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485850" y="288324"/>
            <a:ext cx="750163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spc="50" dirty="0" smtClean="0">
                <a:ln w="6350" cmpd="sng">
                  <a:solidFill>
                    <a:srgbClr val="70AD47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53100">
                    <a:srgbClr val="70AD47">
                      <a:satMod val="180000"/>
                      <a:alpha val="30000"/>
                    </a:srgbClr>
                  </a:glow>
                </a:effectLst>
              </a:rPr>
              <a:t>Субсидия на модернизацию муниципальных музеев</a:t>
            </a:r>
            <a:endParaRPr lang="ru-RU" sz="2000" b="1" spc="50" dirty="0">
              <a:ln w="6350" cmpd="sng">
                <a:solidFill>
                  <a:srgbClr val="70AD47">
                    <a:satMod val="120000"/>
                    <a:shade val="80000"/>
                  </a:srgbClr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53100">
                  <a:srgbClr val="70AD47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75287" y="1583893"/>
            <a:ext cx="4284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</a:rPr>
              <a:t>Софинансирование на модернизацию муниципальных музеев в 2017 году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2595" y="1540476"/>
            <a:ext cx="2627870" cy="733167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12 000 000 рублей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 rot="10800000">
            <a:off x="860853" y="2397207"/>
            <a:ext cx="7344031" cy="18346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59916" y="2645412"/>
            <a:ext cx="7659153" cy="1547647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Поддержка </a:t>
            </a:r>
            <a:r>
              <a:rPr lang="ru-RU" sz="1600" dirty="0">
                <a:solidFill>
                  <a:srgbClr val="002060"/>
                </a:solidFill>
              </a:rPr>
              <a:t>18 муниципальных образований, в форме субсидий на приобретение и установку специализированного оборудования для инвалидов, автоматизацию музеев, приобретение автоматизированного рабочего места, модернизацию парка персональных компьютеров, программного обеспечения, периферийного и мультимедийного оборудования, подключение общедоступных музеев к сети Интернет, создание собственных сайтов, модернизацию имеющихся сайтов музеев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07268" y="5326032"/>
            <a:ext cx="62504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C00000"/>
                </a:solidFill>
              </a:rPr>
              <a:t>Начиная с 2018 года субсидия муниципальным музеям выделена</a:t>
            </a:r>
            <a:r>
              <a:rPr lang="ru-RU" sz="1600" b="1" dirty="0" smtClean="0">
                <a:solidFill>
                  <a:srgbClr val="C00000"/>
                </a:solidFill>
              </a:rPr>
              <a:t>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2060"/>
                </a:solidFill>
              </a:rPr>
              <a:t>на </a:t>
            </a:r>
            <a:r>
              <a:rPr lang="ru-RU" sz="1600" b="1" dirty="0">
                <a:solidFill>
                  <a:srgbClr val="002060"/>
                </a:solidFill>
              </a:rPr>
              <a:t>реставрацию музейных предметов</a:t>
            </a:r>
            <a:r>
              <a:rPr lang="ru-RU" sz="1600" b="1" dirty="0" smtClean="0">
                <a:solidFill>
                  <a:srgbClr val="002060"/>
                </a:solidFill>
              </a:rPr>
              <a:t>,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2060"/>
                </a:solidFill>
              </a:rPr>
              <a:t>модернизацию </a:t>
            </a:r>
            <a:r>
              <a:rPr lang="ru-RU" sz="1600" b="1" dirty="0">
                <a:solidFill>
                  <a:srgbClr val="002060"/>
                </a:solidFill>
              </a:rPr>
              <a:t>выставочного оборудования, 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2060"/>
                </a:solidFill>
              </a:rPr>
              <a:t>оцифровку </a:t>
            </a:r>
            <a:r>
              <a:rPr lang="ru-RU" sz="1600" b="1" dirty="0">
                <a:solidFill>
                  <a:srgbClr val="002060"/>
                </a:solidFill>
              </a:rPr>
              <a:t>музейных фондов.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82595" y="4531645"/>
            <a:ext cx="2627870" cy="733167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8 000 000 рублей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75286" y="4575062"/>
            <a:ext cx="4284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</a:rPr>
              <a:t>Софинансирование на модернизацию муниципальных музеев в </a:t>
            </a:r>
            <a:r>
              <a:rPr lang="ru-RU" b="1" dirty="0" smtClean="0">
                <a:solidFill>
                  <a:srgbClr val="002060"/>
                </a:solidFill>
              </a:rPr>
              <a:t>2018 </a:t>
            </a:r>
            <a:r>
              <a:rPr lang="ru-RU" b="1" dirty="0">
                <a:solidFill>
                  <a:srgbClr val="002060"/>
                </a:solidFill>
              </a:rPr>
              <a:t>году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543697" y="4324865"/>
            <a:ext cx="7965989" cy="0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1769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85850" y="288324"/>
            <a:ext cx="750163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spc="50" dirty="0" smtClean="0">
                <a:ln w="6350" cmpd="sng">
                  <a:solidFill>
                    <a:srgbClr val="70AD47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53100">
                    <a:srgbClr val="70AD47">
                      <a:satMod val="180000"/>
                      <a:alpha val="30000"/>
                    </a:srgbClr>
                  </a:glow>
                </a:effectLst>
              </a:rPr>
              <a:t>Выставочные проекты</a:t>
            </a:r>
            <a:endParaRPr lang="ru-RU" sz="2000" b="1" spc="50" dirty="0">
              <a:ln w="6350" cmpd="sng">
                <a:solidFill>
                  <a:srgbClr val="70AD47">
                    <a:satMod val="120000"/>
                    <a:shade val="80000"/>
                  </a:srgbClr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53100">
                  <a:srgbClr val="70AD47">
                    <a:satMod val="180000"/>
                    <a:alpha val="30000"/>
                  </a:srgbClr>
                </a:glow>
              </a:effectLst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138041763"/>
              </p:ext>
            </p:extLst>
          </p:nvPr>
        </p:nvGraphicFramePr>
        <p:xfrm>
          <a:off x="57665" y="1396999"/>
          <a:ext cx="8929816" cy="5341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7" name="Прямая со стрелкой 16"/>
          <p:cNvCxnSpPr>
            <a:stCxn id="14" idx="0"/>
          </p:cNvCxnSpPr>
          <p:nvPr/>
        </p:nvCxnSpPr>
        <p:spPr>
          <a:xfrm flipH="1">
            <a:off x="6399964" y="1995857"/>
            <a:ext cx="400120" cy="738011"/>
          </a:xfrm>
          <a:prstGeom prst="straightConnector1">
            <a:avLst/>
          </a:prstGeom>
          <a:ln w="38100">
            <a:solidFill>
              <a:schemeClr val="accent6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>
          <a:xfrm>
            <a:off x="6302269" y="1758814"/>
            <a:ext cx="2841731" cy="874197"/>
            <a:chOff x="4846691" y="3869844"/>
            <a:chExt cx="2841731" cy="874197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5206611" y="4128009"/>
              <a:ext cx="2436047" cy="477604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4890607" y="3869844"/>
              <a:ext cx="907799" cy="874197"/>
            </a:xfrm>
            <a:prstGeom prst="ellipse">
              <a:avLst/>
            </a:prstGeom>
            <a:solidFill>
              <a:srgbClr val="70AD47"/>
            </a:solidFill>
            <a:ln w="5715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b="1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846691" y="4106887"/>
              <a:ext cx="9956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113,9%</a:t>
              </a:r>
              <a:endParaRPr lang="ru-RU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624462" y="4128009"/>
              <a:ext cx="20639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rgbClr val="1E5228"/>
                  </a:solidFill>
                </a:rPr>
                <a:t>Исполнение показателя «дорожной карты»</a:t>
              </a:r>
              <a:endParaRPr lang="ru-RU" sz="1200" b="1" dirty="0">
                <a:solidFill>
                  <a:srgbClr val="1E522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50699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85850" y="288324"/>
            <a:ext cx="750163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spc="50" dirty="0" smtClean="0">
                <a:ln w="6350" cmpd="sng">
                  <a:solidFill>
                    <a:srgbClr val="70AD47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53100">
                    <a:srgbClr val="70AD47">
                      <a:satMod val="180000"/>
                      <a:alpha val="30000"/>
                    </a:srgbClr>
                  </a:glow>
                </a:effectLst>
              </a:rPr>
              <a:t>Выставочные проекты</a:t>
            </a:r>
            <a:endParaRPr lang="ru-RU" sz="2000" b="1" spc="50" dirty="0">
              <a:ln w="6350" cmpd="sng">
                <a:solidFill>
                  <a:srgbClr val="70AD47">
                    <a:satMod val="120000"/>
                    <a:shade val="80000"/>
                  </a:srgbClr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53100">
                  <a:srgbClr val="70AD47">
                    <a:satMod val="180000"/>
                    <a:alpha val="30000"/>
                  </a:srgbClr>
                </a:glow>
              </a:effectLst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531372299"/>
              </p:ext>
            </p:extLst>
          </p:nvPr>
        </p:nvGraphicFramePr>
        <p:xfrm>
          <a:off x="57665" y="1396999"/>
          <a:ext cx="8929816" cy="5341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42717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D:\Desktop\Безымянны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328" y="3781167"/>
            <a:ext cx="2193782" cy="123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85850" y="288324"/>
            <a:ext cx="750163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spc="50" dirty="0" smtClean="0">
                <a:ln w="6350" cmpd="sng">
                  <a:solidFill>
                    <a:srgbClr val="70AD47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53100">
                    <a:srgbClr val="70AD47">
                      <a:satMod val="180000"/>
                      <a:alpha val="30000"/>
                    </a:srgbClr>
                  </a:glow>
                </a:effectLst>
              </a:rPr>
              <a:t>Интернет-ресурсы</a:t>
            </a:r>
            <a:endParaRPr lang="ru-RU" sz="2000" b="1" spc="50" dirty="0">
              <a:ln w="6350" cmpd="sng">
                <a:solidFill>
                  <a:srgbClr val="70AD47">
                    <a:satMod val="120000"/>
                    <a:shade val="80000"/>
                  </a:srgbClr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53100">
                  <a:srgbClr val="70AD47">
                    <a:satMod val="180000"/>
                    <a:alpha val="30000"/>
                  </a:srgbClr>
                </a:glow>
              </a:effectLst>
            </a:endParaRPr>
          </a:p>
        </p:txBody>
      </p:sp>
      <p:graphicFrame>
        <p:nvGraphicFramePr>
          <p:cNvPr id="45" name="Диаграмма 44"/>
          <p:cNvGraphicFramePr/>
          <p:nvPr>
            <p:extLst>
              <p:ext uri="{D42A27DB-BD31-4B8C-83A1-F6EECF244321}">
                <p14:modId xmlns:p14="http://schemas.microsoft.com/office/powerpoint/2010/main" val="4210641330"/>
              </p:ext>
            </p:extLst>
          </p:nvPr>
        </p:nvGraphicFramePr>
        <p:xfrm>
          <a:off x="1070919" y="1136820"/>
          <a:ext cx="2842054" cy="2314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7" name="Скругленный прямоугольник 46"/>
          <p:cNvSpPr/>
          <p:nvPr/>
        </p:nvSpPr>
        <p:spPr>
          <a:xfrm>
            <a:off x="5483143" y="4231305"/>
            <a:ext cx="2952403" cy="555924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bg1"/>
                </a:solidFill>
              </a:rPr>
              <a:t>270 новостных сообщений</a:t>
            </a:r>
          </a:p>
        </p:txBody>
      </p:sp>
      <p:grpSp>
        <p:nvGrpSpPr>
          <p:cNvPr id="72" name="Группа 71"/>
          <p:cNvGrpSpPr/>
          <p:nvPr/>
        </p:nvGrpSpPr>
        <p:grpSpPr>
          <a:xfrm>
            <a:off x="4035940" y="1280901"/>
            <a:ext cx="3376438" cy="2500266"/>
            <a:chOff x="1004416" y="4122955"/>
            <a:chExt cx="3376438" cy="2500266"/>
          </a:xfrm>
        </p:grpSpPr>
        <p:grpSp>
          <p:nvGrpSpPr>
            <p:cNvPr id="55" name="Группа 54"/>
            <p:cNvGrpSpPr/>
            <p:nvPr/>
          </p:nvGrpSpPr>
          <p:grpSpPr>
            <a:xfrm>
              <a:off x="1004416" y="4122955"/>
              <a:ext cx="3367101" cy="2500266"/>
              <a:chOff x="4969336" y="1316213"/>
              <a:chExt cx="3367101" cy="2500266"/>
            </a:xfrm>
          </p:grpSpPr>
          <p:sp>
            <p:nvSpPr>
              <p:cNvPr id="56" name="Скругленный прямоугольник 55"/>
              <p:cNvSpPr/>
              <p:nvPr/>
            </p:nvSpPr>
            <p:spPr>
              <a:xfrm>
                <a:off x="5729071" y="1468660"/>
                <a:ext cx="2239439" cy="2347819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57" name="Рисунок 5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53893" y="1438429"/>
                <a:ext cx="473598" cy="46063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58" name="TextBox 57"/>
              <p:cNvSpPr txBox="1"/>
              <p:nvPr/>
            </p:nvSpPr>
            <p:spPr>
              <a:xfrm>
                <a:off x="6262002" y="1964340"/>
                <a:ext cx="1159449" cy="307777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solidFill>
                      <a:schemeClr val="bg1"/>
                    </a:solidFill>
                  </a:rPr>
                  <a:t>26 109</a:t>
                </a:r>
                <a:endParaRPr lang="ru-RU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Скругленный прямоугольник 58"/>
              <p:cNvSpPr/>
              <p:nvPr/>
            </p:nvSpPr>
            <p:spPr>
              <a:xfrm>
                <a:off x="5942962" y="2412719"/>
                <a:ext cx="1797528" cy="587170"/>
              </a:xfrm>
              <a:prstGeom prst="roundRect">
                <a:avLst/>
              </a:prstGeom>
              <a:solidFill>
                <a:srgbClr val="4070C9"/>
              </a:solidFill>
              <a:ln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6262002" y="2551431"/>
                <a:ext cx="373077" cy="30777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solidFill>
                      <a:schemeClr val="bg1"/>
                    </a:solidFill>
                  </a:rPr>
                  <a:t>10</a:t>
                </a:r>
                <a:endParaRPr lang="ru-RU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Скругленный прямоугольник 60"/>
              <p:cNvSpPr/>
              <p:nvPr/>
            </p:nvSpPr>
            <p:spPr>
              <a:xfrm>
                <a:off x="5942962" y="1889554"/>
                <a:ext cx="1797528" cy="430738"/>
              </a:xfrm>
              <a:prstGeom prst="roundRect">
                <a:avLst/>
              </a:prstGeom>
              <a:solidFill>
                <a:srgbClr val="70AD47"/>
              </a:solidFill>
              <a:ln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Овал 61"/>
              <p:cNvSpPr/>
              <p:nvPr/>
            </p:nvSpPr>
            <p:spPr>
              <a:xfrm>
                <a:off x="4982035" y="1316213"/>
                <a:ext cx="1143179" cy="1147575"/>
              </a:xfrm>
              <a:prstGeom prst="ellipse">
                <a:avLst/>
              </a:prstGeom>
              <a:solidFill>
                <a:srgbClr val="002060"/>
              </a:solidFill>
              <a:ln w="5715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00" dirty="0"/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4969336" y="1596650"/>
                <a:ext cx="1159449" cy="584775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200" b="1" dirty="0" smtClean="0">
                    <a:solidFill>
                      <a:schemeClr val="bg1"/>
                    </a:solidFill>
                  </a:rPr>
                  <a:t>29</a:t>
                </a:r>
                <a:endParaRPr lang="ru-RU" sz="3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6024379" y="1468662"/>
                <a:ext cx="2045626" cy="60016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100" b="1" dirty="0">
                    <a:solidFill>
                      <a:srgbClr val="002060"/>
                    </a:solidFill>
                  </a:rPr>
                  <a:t>музеев имеют собственные </a:t>
                </a:r>
                <a:r>
                  <a:rPr lang="en-US" sz="1100" b="1" dirty="0">
                    <a:solidFill>
                      <a:srgbClr val="002060"/>
                    </a:solidFill>
                  </a:rPr>
                  <a:t>web-</a:t>
                </a:r>
                <a:r>
                  <a:rPr lang="ru-RU" sz="1100" b="1" dirty="0">
                    <a:solidFill>
                      <a:srgbClr val="002060"/>
                    </a:solidFill>
                  </a:rPr>
                  <a:t>сайты в сети Интернет</a:t>
                </a:r>
              </a:p>
              <a:p>
                <a:pPr algn="ctr"/>
                <a:endParaRPr lang="ru-RU" sz="1100" b="1" dirty="0">
                  <a:solidFill>
                    <a:srgbClr val="1E5228"/>
                  </a:solidFill>
                </a:endParaRPr>
              </a:p>
            </p:txBody>
          </p:sp>
          <p:sp>
            <p:nvSpPr>
              <p:cNvPr id="66" name="Скругленный прямоугольник 65"/>
              <p:cNvSpPr/>
              <p:nvPr/>
            </p:nvSpPr>
            <p:spPr>
              <a:xfrm>
                <a:off x="6696042" y="1961821"/>
                <a:ext cx="1640395" cy="288678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000" b="1" dirty="0" smtClean="0">
                    <a:solidFill>
                      <a:srgbClr val="1E5228"/>
                    </a:solidFill>
                  </a:rPr>
                  <a:t>С версией для слабовидящих</a:t>
                </a:r>
                <a:endParaRPr lang="ru-RU" sz="1000" b="1" dirty="0">
                  <a:solidFill>
                    <a:srgbClr val="1E5228"/>
                  </a:solidFill>
                </a:endParaRPr>
              </a:p>
            </p:txBody>
          </p:sp>
          <p:sp>
            <p:nvSpPr>
              <p:cNvPr id="67" name="Скругленный прямоугольник 66"/>
              <p:cNvSpPr/>
              <p:nvPr/>
            </p:nvSpPr>
            <p:spPr>
              <a:xfrm>
                <a:off x="6696042" y="2479126"/>
                <a:ext cx="1640395" cy="456758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000" b="1" dirty="0" smtClean="0">
                    <a:solidFill>
                      <a:srgbClr val="1E5228"/>
                    </a:solidFill>
                  </a:rPr>
                  <a:t>С возможностью электронной записи на экскурсии</a:t>
                </a:r>
                <a:endParaRPr lang="ru-RU" sz="1000" b="1" dirty="0">
                  <a:solidFill>
                    <a:srgbClr val="1E5228"/>
                  </a:solidFill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6230001" y="1937926"/>
                <a:ext cx="373077" cy="30777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>
                    <a:solidFill>
                      <a:schemeClr val="bg1"/>
                    </a:solidFill>
                  </a:rPr>
                  <a:t>22</a:t>
                </a:r>
                <a:endParaRPr lang="ru-RU" sz="14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9" name="Скругленный прямоугольник 68"/>
            <p:cNvSpPr/>
            <p:nvPr/>
          </p:nvSpPr>
          <p:spPr>
            <a:xfrm>
              <a:off x="1987379" y="5905593"/>
              <a:ext cx="1797528" cy="472656"/>
            </a:xfrm>
            <a:prstGeom prst="roundRect">
              <a:avLst/>
            </a:prstGeom>
            <a:solidFill>
              <a:srgbClr val="7030A0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2740459" y="5971999"/>
              <a:ext cx="1640395" cy="321707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rgbClr val="1E5228"/>
                  </a:solidFill>
                </a:rPr>
                <a:t>С виртуальными турами</a:t>
              </a:r>
              <a:endParaRPr lang="ru-RU" sz="1000" b="1" dirty="0">
                <a:solidFill>
                  <a:srgbClr val="1E5228"/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265081" y="5973219"/>
              <a:ext cx="37307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</a:rPr>
                <a:t>12</a:t>
              </a:r>
              <a:endParaRPr lang="ru-RU" sz="14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74" name="Прямая соединительная линия 73"/>
          <p:cNvCxnSpPr/>
          <p:nvPr/>
        </p:nvCxnSpPr>
        <p:spPr>
          <a:xfrm>
            <a:off x="324124" y="3970638"/>
            <a:ext cx="8523312" cy="0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324124" y="5037927"/>
            <a:ext cx="8523312" cy="0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7" name="Скругленный прямоугольник 76"/>
          <p:cNvSpPr/>
          <p:nvPr/>
        </p:nvSpPr>
        <p:spPr>
          <a:xfrm>
            <a:off x="963826" y="4231306"/>
            <a:ext cx="2567731" cy="555923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bg1"/>
                </a:solidFill>
              </a:rPr>
              <a:t>202 285 предметов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78" name="Рисунок 7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860" y="5406088"/>
            <a:ext cx="2762250" cy="5524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9" name="Скругленный прямоугольник 78"/>
          <p:cNvSpPr/>
          <p:nvPr/>
        </p:nvSpPr>
        <p:spPr>
          <a:xfrm>
            <a:off x="227361" y="5288626"/>
            <a:ext cx="2202801" cy="68835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10</a:t>
            </a:r>
            <a:r>
              <a:rPr lang="ru-RU" b="1" dirty="0" smtClean="0">
                <a:solidFill>
                  <a:srgbClr val="002060"/>
                </a:solidFill>
              </a:rPr>
              <a:t> музеев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1070919" y="6379532"/>
            <a:ext cx="6664411" cy="33146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678</a:t>
            </a:r>
            <a:r>
              <a:rPr lang="ru-RU" b="1" dirty="0" smtClean="0">
                <a:solidFill>
                  <a:srgbClr val="002060"/>
                </a:solidFill>
              </a:rPr>
              <a:t> персоналий участников Великой Отечественной войны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6367808" y="5288625"/>
            <a:ext cx="2202801" cy="68835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&gt;4000 </a:t>
            </a:r>
            <a:r>
              <a:rPr lang="ru-RU" b="1" dirty="0" smtClean="0">
                <a:solidFill>
                  <a:srgbClr val="002060"/>
                </a:solidFill>
              </a:rPr>
              <a:t>предметов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2" name="Равнобедренный треугольник 81"/>
          <p:cNvSpPr/>
          <p:nvPr/>
        </p:nvSpPr>
        <p:spPr>
          <a:xfrm rot="10800000">
            <a:off x="2842828" y="6190885"/>
            <a:ext cx="3121391" cy="124698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Равнобедренный треугольник 82"/>
          <p:cNvSpPr/>
          <p:nvPr/>
        </p:nvSpPr>
        <p:spPr>
          <a:xfrm rot="5400000">
            <a:off x="5639718" y="5595740"/>
            <a:ext cx="948155" cy="18479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Равнобедренный треугольник 83"/>
          <p:cNvSpPr/>
          <p:nvPr/>
        </p:nvSpPr>
        <p:spPr>
          <a:xfrm rot="16200000">
            <a:off x="2221102" y="5589918"/>
            <a:ext cx="948155" cy="18479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8064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9419</TotalTime>
  <Words>890</Words>
  <Application>Microsoft Office PowerPoint</Application>
  <PresentationFormat>Экран (4:3)</PresentationFormat>
  <Paragraphs>112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Шипшилей</dc:creator>
  <cp:lastModifiedBy>Власова Надежда Николаевна</cp:lastModifiedBy>
  <cp:revision>461</cp:revision>
  <dcterms:created xsi:type="dcterms:W3CDTF">2013-02-27T08:16:36Z</dcterms:created>
  <dcterms:modified xsi:type="dcterms:W3CDTF">2018-04-13T09:28:19Z</dcterms:modified>
</cp:coreProperties>
</file>