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65" r:id="rId3"/>
    <p:sldId id="266" r:id="rId4"/>
    <p:sldId id="267" r:id="rId5"/>
    <p:sldId id="268" r:id="rId6"/>
    <p:sldId id="270" r:id="rId7"/>
    <p:sldId id="271" r:id="rId8"/>
    <p:sldId id="272" r:id="rId9"/>
    <p:sldId id="273" r:id="rId10"/>
    <p:sldId id="274" r:id="rId11"/>
    <p:sldId id="275" r:id="rId12"/>
    <p:sldId id="277" r:id="rId13"/>
    <p:sldId id="278" r:id="rId14"/>
    <p:sldId id="279" r:id="rId15"/>
    <p:sldId id="280" r:id="rId16"/>
    <p:sldId id="281" r:id="rId17"/>
    <p:sldId id="282" r:id="rId18"/>
    <p:sldId id="283" r:id="rId1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F6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3917" autoAdjust="0"/>
  </p:normalViewPr>
  <p:slideViewPr>
    <p:cSldViewPr>
      <p:cViewPr>
        <p:scale>
          <a:sx n="100" d="100"/>
          <a:sy n="100" d="100"/>
        </p:scale>
        <p:origin x="-28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Предметы отнесенные в ОФ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375878</c:v>
                </c:pt>
                <c:pt idx="1">
                  <c:v>388363</c:v>
                </c:pt>
                <c:pt idx="2">
                  <c:v>420971</c:v>
                </c:pt>
                <c:pt idx="3">
                  <c:v>432753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Предметы отнесенные в НВФ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146211</c:v>
                </c:pt>
                <c:pt idx="1">
                  <c:v>146364</c:v>
                </c:pt>
                <c:pt idx="2">
                  <c:v>152213</c:v>
                </c:pt>
                <c:pt idx="3">
                  <c:v>158161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32608256"/>
        <c:axId val="32609792"/>
      </c:barChart>
      <c:catAx>
        <c:axId val="3260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2609792"/>
        <c:crosses val="autoZero"/>
        <c:auto val="1"/>
        <c:lblAlgn val="ctr"/>
        <c:lblOffset val="100"/>
        <c:noMultiLvlLbl val="0"/>
      </c:catAx>
      <c:valAx>
        <c:axId val="32609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3260825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510995852480898"/>
          <c:y val="3.8054908946150372E-2"/>
          <c:w val="0.88123816434208524"/>
          <c:h val="0.69887901544440623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Показатель конца 2011 г.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БУ ХМАО-Югры "Музей Природы и Человека"</c:v>
                </c:pt>
                <c:pt idx="1">
                  <c:v>МБУК г. Сургут «Краеведческий музей»</c:v>
                </c:pt>
                <c:pt idx="2">
                  <c:v>МБУ «Краеведческий музей» п. Вата</c:v>
                </c:pt>
                <c:pt idx="3">
                  <c:v>МАУК «Краеведческий экомузей» г. Пыть-Ях</c:v>
                </c:pt>
                <c:pt idx="4">
                  <c:v>БУ ХМАО-Югры "Музей геологии, нефти и газа"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141868</c:v>
                </c:pt>
                <c:pt idx="1">
                  <c:v>52314</c:v>
                </c:pt>
                <c:pt idx="2">
                  <c:v>3564</c:v>
                </c:pt>
                <c:pt idx="3">
                  <c:v>948</c:v>
                </c:pt>
                <c:pt idx="4">
                  <c:v>13793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Прирост 2012 г.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>
                    <a:solidFill>
                      <a:schemeClr val="tx2">
                        <a:lumMod val="75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БУ ХМАО-Югры "Музей Природы и Человека"</c:v>
                </c:pt>
                <c:pt idx="1">
                  <c:v>МБУК г. Сургут «Краеведческий музей»</c:v>
                </c:pt>
                <c:pt idx="2">
                  <c:v>МБУ «Краеведческий музей» п. Вата</c:v>
                </c:pt>
                <c:pt idx="3">
                  <c:v>МАУК «Краеведческий экомузей» г. Пыть-Ях</c:v>
                </c:pt>
                <c:pt idx="4">
                  <c:v>БУ ХМАО-Югры "Музей геологии, нефти и газа"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4255</c:v>
                </c:pt>
                <c:pt idx="1">
                  <c:v>2912</c:v>
                </c:pt>
                <c:pt idx="2">
                  <c:v>1794</c:v>
                </c:pt>
                <c:pt idx="3">
                  <c:v>972</c:v>
                </c:pt>
                <c:pt idx="4">
                  <c:v>962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overlap val="100"/>
        <c:axId val="32535296"/>
        <c:axId val="32536832"/>
      </c:barChart>
      <c:catAx>
        <c:axId val="32535296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1400"/>
            </a:pPr>
            <a:endParaRPr lang="ru-RU"/>
          </a:p>
        </c:txPr>
        <c:crossAx val="32536832"/>
        <c:crosses val="autoZero"/>
        <c:auto val="1"/>
        <c:lblAlgn val="ctr"/>
        <c:lblOffset val="100"/>
        <c:noMultiLvlLbl val="0"/>
      </c:catAx>
      <c:valAx>
        <c:axId val="32536832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crossAx val="32535296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Обновление фондвых коллекций</c:v>
                </c:pt>
              </c:strCache>
            </c:strRef>
          </c:tx>
          <c:dPt>
            <c:idx val="5"/>
            <c:bubble3D val="0"/>
            <c:explosion val="1"/>
          </c:dPt>
          <c:dLbls>
            <c:dLbl>
              <c:idx val="3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4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5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8"/>
              <c:spPr/>
              <c:txPr>
                <a:bodyPr/>
                <a:lstStyle/>
                <a:p>
                  <a:pPr>
                    <a:defRPr b="1">
                      <a:solidFill>
                        <a:schemeClr val="bg1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2.0720615368623477E-2"/>
                  <c:y val="-0.24098178717508026"/>
                </c:manualLayout>
              </c:layout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Лист1!$A$2:$A$14</c:f>
              <c:strCache>
                <c:ptCount val="13"/>
                <c:pt idx="0">
                  <c:v>живопись</c:v>
                </c:pt>
                <c:pt idx="1">
                  <c:v>графика</c:v>
                </c:pt>
                <c:pt idx="2">
                  <c:v>скульптура</c:v>
                </c:pt>
                <c:pt idx="3">
                  <c:v>предметы прикладного искусства, быта и этнографии</c:v>
                </c:pt>
                <c:pt idx="4">
                  <c:v>нумизматика</c:v>
                </c:pt>
                <c:pt idx="5">
                  <c:v>предметы археологии</c:v>
                </c:pt>
                <c:pt idx="6">
                  <c:v>редкиая книга</c:v>
                </c:pt>
                <c:pt idx="7">
                  <c:v>оружие</c:v>
                </c:pt>
                <c:pt idx="8">
                  <c:v>документы</c:v>
                </c:pt>
                <c:pt idx="9">
                  <c:v>естественно-научные коллекции</c:v>
                </c:pt>
                <c:pt idx="10">
                  <c:v>история техники</c:v>
                </c:pt>
                <c:pt idx="11">
                  <c:v>предметы печатной продукции</c:v>
                </c:pt>
                <c:pt idx="12">
                  <c:v>прочие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4436</c:v>
                </c:pt>
                <c:pt idx="1">
                  <c:v>7940</c:v>
                </c:pt>
                <c:pt idx="2">
                  <c:v>764</c:v>
                </c:pt>
                <c:pt idx="3">
                  <c:v>49208</c:v>
                </c:pt>
                <c:pt idx="4">
                  <c:v>31540</c:v>
                </c:pt>
                <c:pt idx="5">
                  <c:v>159782</c:v>
                </c:pt>
                <c:pt idx="6">
                  <c:v>3443</c:v>
                </c:pt>
                <c:pt idx="7">
                  <c:v>385</c:v>
                </c:pt>
                <c:pt idx="8">
                  <c:v>94359</c:v>
                </c:pt>
                <c:pt idx="9">
                  <c:v>12517</c:v>
                </c:pt>
                <c:pt idx="10">
                  <c:v>7121</c:v>
                </c:pt>
                <c:pt idx="11">
                  <c:v>18462</c:v>
                </c:pt>
                <c:pt idx="12">
                  <c:v>42796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63768591426073E-2"/>
          <c:y val="0"/>
          <c:w val="0.50175787401574801"/>
          <c:h val="0.9102757924509434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Прирост музейного фонда по коллекциям в 2012 г.</c:v>
                </c:pt>
              </c:strCache>
            </c:strRef>
          </c:tx>
          <c:dPt>
            <c:idx val="11"/>
            <c:bubble3D val="0"/>
          </c:dPt>
          <c:dLbls>
            <c:txPr>
              <a:bodyPr/>
              <a:lstStyle/>
              <a:p>
                <a:pPr>
                  <a:defRPr sz="1400" b="1">
                    <a:solidFill>
                      <a:schemeClr val="tx1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Лист1!$A$2:$A$12</c:f>
              <c:strCache>
                <c:ptCount val="11"/>
                <c:pt idx="0">
                  <c:v>живопись</c:v>
                </c:pt>
                <c:pt idx="1">
                  <c:v>графика</c:v>
                </c:pt>
                <c:pt idx="2">
                  <c:v>прикладное искусство, быт и этнография</c:v>
                </c:pt>
                <c:pt idx="3">
                  <c:v>нумизматика</c:v>
                </c:pt>
                <c:pt idx="4">
                  <c:v>археология</c:v>
                </c:pt>
                <c:pt idx="5">
                  <c:v>редкие книги</c:v>
                </c:pt>
                <c:pt idx="6">
                  <c:v>документы</c:v>
                </c:pt>
                <c:pt idx="7">
                  <c:v>естественно-научная коллекция</c:v>
                </c:pt>
                <c:pt idx="8">
                  <c:v>история техники</c:v>
                </c:pt>
                <c:pt idx="9">
                  <c:v>печатная продукция</c:v>
                </c:pt>
                <c:pt idx="10">
                  <c:v>прочие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305</c:v>
                </c:pt>
                <c:pt idx="1">
                  <c:v>608</c:v>
                </c:pt>
                <c:pt idx="2">
                  <c:v>253</c:v>
                </c:pt>
                <c:pt idx="3">
                  <c:v>331</c:v>
                </c:pt>
                <c:pt idx="4">
                  <c:v>3539</c:v>
                </c:pt>
                <c:pt idx="5">
                  <c:v>416</c:v>
                </c:pt>
                <c:pt idx="6">
                  <c:v>2949</c:v>
                </c:pt>
                <c:pt idx="7">
                  <c:v>989</c:v>
                </c:pt>
                <c:pt idx="8">
                  <c:v>541</c:v>
                </c:pt>
                <c:pt idx="9">
                  <c:v>4228</c:v>
                </c:pt>
                <c:pt idx="10">
                  <c:v>3540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439370078740153"/>
          <c:y val="1.4906418491553695E-2"/>
          <c:w val="0.33768361767279093"/>
          <c:h val="0.97722720339534541"/>
        </c:manualLayout>
      </c:layout>
      <c:overlay val="0"/>
      <c:txPr>
        <a:bodyPr/>
        <a:lstStyle/>
        <a:p>
          <a:pPr>
            <a:defRPr sz="1400" baseline="0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предметов внесенных в электронный каталог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600" b="1" baseline="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222188</c:v>
                </c:pt>
                <c:pt idx="1">
                  <c:v>307294</c:v>
                </c:pt>
                <c:pt idx="2">
                  <c:v>346478</c:v>
                </c:pt>
                <c:pt idx="3">
                  <c:v>381370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33526912"/>
        <c:axId val="34091008"/>
      </c:barChart>
      <c:catAx>
        <c:axId val="335269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600" b="1" baseline="0"/>
            </a:pPr>
            <a:endParaRPr lang="ru-RU"/>
          </a:p>
        </c:txPr>
        <c:crossAx val="34091008"/>
        <c:crosses val="autoZero"/>
        <c:auto val="1"/>
        <c:lblAlgn val="ctr"/>
        <c:lblOffset val="100"/>
        <c:noMultiLvlLbl val="0"/>
      </c:catAx>
      <c:valAx>
        <c:axId val="340910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3352691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автоматизированных рабочих мест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398</c:v>
                </c:pt>
                <c:pt idx="1">
                  <c:v>422</c:v>
                </c:pt>
                <c:pt idx="2">
                  <c:v>547</c:v>
                </c:pt>
                <c:pt idx="3">
                  <c:v>627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030848"/>
        <c:axId val="6033792"/>
      </c:barChart>
      <c:catAx>
        <c:axId val="60308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6033792"/>
        <c:crosses val="autoZero"/>
        <c:auto val="1"/>
        <c:lblAlgn val="ctr"/>
        <c:lblOffset val="100"/>
        <c:noMultiLvlLbl val="0"/>
      </c:catAx>
      <c:valAx>
        <c:axId val="60337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6030848"/>
        <c:crosses val="autoZero"/>
        <c:crossBetween val="between"/>
      </c:valAx>
    </c:plotArea>
    <c:legend>
      <c:legendPos val="b"/>
      <c:layout/>
      <c:overlay val="0"/>
      <c:txPr>
        <a:bodyPr/>
        <a:lstStyle/>
        <a:p>
          <a:pPr>
            <a:defRPr sz="1400" b="1"/>
          </a:pPr>
          <a:endParaRPr lang="ru-RU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19069380266377E-2"/>
          <c:y val="4.9369304897583309E-2"/>
          <c:w val="0.93362793897798313"/>
          <c:h val="0.7542773593772031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Количественный показатель наличия собственного web-сайта/web-страницы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</c:v>
                </c:pt>
                <c:pt idx="1">
                  <c:v>7</c:v>
                </c:pt>
                <c:pt idx="2">
                  <c:v>20</c:v>
                </c:pt>
                <c:pt idx="3">
                  <c:v>26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axId val="6119808"/>
        <c:axId val="6122496"/>
      </c:barChart>
      <c:catAx>
        <c:axId val="6119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6122496"/>
        <c:crosses val="autoZero"/>
        <c:auto val="1"/>
        <c:lblAlgn val="ctr"/>
        <c:lblOffset val="100"/>
        <c:noMultiLvlLbl val="0"/>
      </c:catAx>
      <c:valAx>
        <c:axId val="612249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crossAx val="611980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81BE5F-55EA-48BC-A0AD-095F0E2E495F}" type="datetimeFigureOut">
              <a:rPr lang="ru-RU" smtClean="0"/>
              <a:pPr/>
              <a:t>19.03.2013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BEE39C-7E3C-4BB7-9E44-BD68E60A960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2178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343E9-D5F0-4CDC-8FA1-9FDAF7EBE13A}" type="datetimeFigureOut">
              <a:rPr lang="ru-RU" smtClean="0"/>
              <a:pPr/>
              <a:t>19.03.2013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96328A-ED32-4BE5-AF2E-CAB15FD141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912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ru-RU" smtClean="0"/>
              <a:t>г. Ханты-Мансийск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A96328A-ED32-4BE5-AF2E-CAB15FD1411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DF380-E102-4C7F-A64A-131109448BAA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607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551AF-8ED9-4819-BBA7-08171FF57EE6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6898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23172-78E5-4863-9398-031B34B1D24F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3843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97A656-814F-4A43-A032-171E7E1139D4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605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C9B46-0B44-43C3-8D23-F0963DA4ACEE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702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4A9A5-CCC1-45C0-B647-676831AF4836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147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AC8DC-2AA3-4640-A02A-3318326075C5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223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20531F-733A-4CBE-8FA3-34BDA5671030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0550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F6300-1AB5-4713-9E5A-A9E3278865AD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5069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98A16-5879-4D8F-9F64-413088347C47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5559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A0543B-F224-4852-8980-4E019DB9C52E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3801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EF6E2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F6651D-F2AB-4AE1-8599-7C4F41D7DB5E}" type="datetime1">
              <a:rPr lang="ru-RU" smtClean="0"/>
              <a:pPr/>
              <a:t>19.03.2013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7F9CB-CA8A-4A4A-8983-E843DCEABA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77427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0" y="5500702"/>
            <a:ext cx="6143668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1400" b="1" dirty="0">
              <a:solidFill>
                <a:schemeClr val="bg1"/>
              </a:solidFill>
              <a:latin typeface="Book Antiqua" pitchFamily="18" charset="0"/>
            </a:endParaRPr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357158" y="926411"/>
            <a:ext cx="6572296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476D1D"/>
                </a:solidFill>
                <a:latin typeface="Times New Roman" pitchFamily="18" charset="0"/>
                <a:cs typeface="Times New Roman" pitchFamily="18" charset="0"/>
              </a:rPr>
              <a:t>Музейная отрасль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476D1D"/>
                </a:solidFill>
                <a:effectLst/>
                <a:latin typeface="Times New Roman" pitchFamily="18" charset="0"/>
                <a:cs typeface="Times New Roman" pitchFamily="18" charset="0"/>
              </a:rPr>
              <a:t>Ханты-Мансийского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476D1D"/>
                </a:solidFill>
                <a:effectLst/>
                <a:latin typeface="Times New Roman" pitchFamily="18" charset="0"/>
                <a:cs typeface="Times New Roman" pitchFamily="18" charset="0"/>
              </a:rPr>
              <a:t> автономного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baseline="0" dirty="0" smtClean="0">
                <a:solidFill>
                  <a:srgbClr val="476D1D"/>
                </a:solidFill>
                <a:latin typeface="Times New Roman" pitchFamily="18" charset="0"/>
                <a:cs typeface="Times New Roman" pitchFamily="18" charset="0"/>
              </a:rPr>
              <a:t>округа-Югры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476D1D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2071670" y="5643578"/>
            <a:ext cx="319741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г. Ханты-Мансийск, 20 марта 201</a:t>
            </a:r>
            <a:r>
              <a:rPr lang="en-US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года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285728"/>
            <a:ext cx="841549" cy="965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351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3192" y="-15527"/>
            <a:ext cx="9144000" cy="1988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970" y="2103760"/>
            <a:ext cx="7430012" cy="4223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79712" y="260648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Число посещений на 1 музей тыс. чел.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47664" y="1052736"/>
            <a:ext cx="61926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2012 году число посещений на 1 музей Югры составило </a:t>
            </a:r>
            <a:r>
              <a:rPr lang="ru-RU" b="1" dirty="0" smtClean="0"/>
              <a:t>13,6 тыс. чел. </a:t>
            </a:r>
            <a:r>
              <a:rPr lang="ru-RU" dirty="0" smtClean="0"/>
              <a:t>в составе индивидуального и экскурсионного посещения. Участниками культурно-образовательных и массовых мероприятий стали 155,4 тыс. чел. (</a:t>
            </a:r>
            <a:r>
              <a:rPr lang="ru-RU" b="1" dirty="0" smtClean="0"/>
              <a:t>4,4 на 1 музей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55976" y="6004599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Сравнительный анализ за 2011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870445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926" y="-15527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1763688" y="116632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Информатизация музеев</a:t>
            </a:r>
            <a:endParaRPr lang="ru-RU" sz="2400" dirty="0">
              <a:solidFill>
                <a:schemeClr val="bg1"/>
              </a:solidFill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701433"/>
              </p:ext>
            </p:extLst>
          </p:nvPr>
        </p:nvGraphicFramePr>
        <p:xfrm>
          <a:off x="539552" y="1973313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91680" y="1052736"/>
            <a:ext cx="7272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</a:t>
            </a:r>
            <a:r>
              <a:rPr lang="ru-RU" dirty="0" smtClean="0"/>
              <a:t>2011-2012 годах </a:t>
            </a:r>
            <a:r>
              <a:rPr lang="ru-RU" dirty="0"/>
              <a:t>в рамках мероприятий целевой программы «Культура Югры» проведена модернизация </a:t>
            </a:r>
            <a:r>
              <a:rPr lang="en-US" dirty="0"/>
              <a:t>IT</a:t>
            </a:r>
            <a:r>
              <a:rPr lang="ru-RU" dirty="0"/>
              <a:t>-инфраструктуры  в </a:t>
            </a:r>
            <a:r>
              <a:rPr lang="ru-RU" b="1" dirty="0" smtClean="0"/>
              <a:t>77% </a:t>
            </a:r>
            <a:r>
              <a:rPr lang="ru-RU" dirty="0"/>
              <a:t>государственных и муниципальных музеях автономного округа.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17413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9512" y="3328538"/>
            <a:ext cx="25922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31 % </a:t>
            </a:r>
            <a:r>
              <a:rPr lang="ru-RU" dirty="0"/>
              <a:t>музеев установлены Центры общественного доступа к социально-значимой информации с использованием сети Интернет.</a:t>
            </a:r>
          </a:p>
        </p:txBody>
      </p:sp>
      <p:pic>
        <p:nvPicPr>
          <p:cNvPr id="9" name="Рисунок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74"/>
          <a:stretch>
            <a:fillRect/>
          </a:stretch>
        </p:blipFill>
        <p:spPr bwMode="auto">
          <a:xfrm>
            <a:off x="12626" y="-171400"/>
            <a:ext cx="9144000" cy="349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726727629"/>
              </p:ext>
            </p:extLst>
          </p:nvPr>
        </p:nvGraphicFramePr>
        <p:xfrm>
          <a:off x="2483768" y="1844824"/>
          <a:ext cx="6408712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90166" y="116632"/>
            <a:ext cx="7014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solidFill>
                <a:schemeClr val="bg1"/>
              </a:solidFill>
            </a:endParaRP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Наличие собственных сайтов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0340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501008"/>
            <a:ext cx="4896544" cy="32562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2" y="3789040"/>
            <a:ext cx="234422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Закуплены 34 комплекта профессионального оборудования для всех государственных и муниципальных музеев Югры</a:t>
            </a:r>
            <a:endParaRPr lang="ru-RU" dirty="0"/>
          </a:p>
        </p:txBody>
      </p:sp>
      <p:pic>
        <p:nvPicPr>
          <p:cNvPr id="1026" name="Picture 2" descr="C:\Users\sukhorukovanv\Desktop\виртуальная культура\DSC_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62" y="188640"/>
            <a:ext cx="477048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508104" y="764704"/>
            <a:ext cx="3240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2011-2012 годы</a:t>
            </a:r>
          </a:p>
          <a:p>
            <a:r>
              <a:rPr lang="ru-RU" sz="2400" dirty="0" smtClean="0"/>
              <a:t>проведение оцифровки музейных фондов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1658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4752528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364088" y="548680"/>
            <a:ext cx="352839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 2011-2012 годах сотрудники государственных и муниципальных музеев прошли обучение на семинарах по оцифровке музейных фондов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23528" y="3789040"/>
            <a:ext cx="352839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Мастер-классы провели </a:t>
            </a:r>
          </a:p>
          <a:p>
            <a:r>
              <a:rPr lang="ru-RU" dirty="0" smtClean="0"/>
              <a:t>заведующие отделами информационных технологий Государственного </a:t>
            </a:r>
            <a:r>
              <a:rPr lang="ru-RU" dirty="0"/>
              <a:t>исторического </a:t>
            </a:r>
            <a:r>
              <a:rPr lang="ru-RU" dirty="0" smtClean="0"/>
              <a:t>музея (г. Москва)  </a:t>
            </a:r>
          </a:p>
          <a:p>
            <a:r>
              <a:rPr lang="ru-RU" dirty="0" smtClean="0"/>
              <a:t>и Рыбинского государственного историко-архитектурного и художественного музея-заповедника</a:t>
            </a:r>
            <a:endParaRPr lang="ru-RU" dirty="0"/>
          </a:p>
        </p:txBody>
      </p:sp>
      <p:pic>
        <p:nvPicPr>
          <p:cNvPr id="2053" name="Picture 5" descr="http://www.kamis.ru/images/news/n220/n220_1-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592" y="3468257"/>
            <a:ext cx="4706888" cy="3130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777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2903267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52596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портал</a:t>
                      </a:r>
                      <a:r>
                        <a:rPr lang="ru-RU" dirty="0"/>
                        <a:t>, разработанный ЗАО "КАМИС" 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813758" y="1263503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 </a:t>
            </a:r>
            <a:r>
              <a:rPr lang="ru-RU" dirty="0" smtClean="0"/>
              <a:t>этап: запуск мультимедийного портала </a:t>
            </a:r>
          </a:p>
          <a:p>
            <a:pPr algn="ctr"/>
            <a:r>
              <a:rPr lang="ru-RU" dirty="0" smtClean="0"/>
              <a:t>Музея </a:t>
            </a:r>
            <a:r>
              <a:rPr lang="ru-RU" dirty="0"/>
              <a:t>Природы и </a:t>
            </a:r>
            <a:r>
              <a:rPr lang="ru-RU" dirty="0" smtClean="0"/>
              <a:t>Человека в 2011 году</a:t>
            </a:r>
            <a:endParaRPr lang="ru-RU" dirty="0"/>
          </a:p>
        </p:txBody>
      </p:sp>
      <p:pic>
        <p:nvPicPr>
          <p:cNvPr id="7" name="Рисунок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74"/>
          <a:stretch>
            <a:fillRect/>
          </a:stretch>
        </p:blipFill>
        <p:spPr bwMode="auto">
          <a:xfrm>
            <a:off x="179512" y="62184"/>
            <a:ext cx="8749023" cy="334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http://www.kamis.ru/images/elexpo/e25_hm_mp/e25_hm_mp_1-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926" y="519154"/>
            <a:ext cx="6419850" cy="572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93795" y="3356992"/>
            <a:ext cx="208879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I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этап </a:t>
            </a:r>
          </a:p>
          <a:p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2011 год</a:t>
            </a:r>
          </a:p>
          <a:p>
            <a:r>
              <a:rPr lang="ru-RU" sz="2400" dirty="0" smtClean="0"/>
              <a:t>Запуск мультимедийного портала Музея Природы и Человека</a:t>
            </a:r>
            <a:endParaRPr lang="ru-RU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713055" y="116632"/>
            <a:ext cx="61074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Обеспечение доступности музейных услуг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8938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709428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table">
            <a:tbl>
              <a:tblPr/>
              <a:tblGrid>
                <a:gridCol w="8229600"/>
              </a:tblGrid>
              <a:tr h="4525963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6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74"/>
          <a:stretch>
            <a:fillRect/>
          </a:stretch>
        </p:blipFill>
        <p:spPr bwMode="auto">
          <a:xfrm>
            <a:off x="394976" y="46607"/>
            <a:ext cx="8749023" cy="3348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kamis.ru/images/elexpo/e25_hm_mp/e25_hm_mp_3-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383" y="1604344"/>
            <a:ext cx="6908558" cy="5253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94977" y="3410941"/>
            <a:ext cx="194477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На портале  Музея Природы и Человека</a:t>
            </a:r>
          </a:p>
          <a:p>
            <a:r>
              <a:rPr lang="ru-RU" sz="2400" dirty="0" smtClean="0"/>
              <a:t>представлен каталог музейных предметов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188640"/>
            <a:ext cx="61206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bg1"/>
                </a:solidFill>
              </a:rPr>
              <a:t>Реализация Стратегии развития информационного общества в Российской Федерации:</a:t>
            </a:r>
            <a:endParaRPr lang="ru-RU" sz="2000" dirty="0">
              <a:solidFill>
                <a:schemeClr val="bg1"/>
              </a:solidFill>
            </a:endParaRPr>
          </a:p>
          <a:p>
            <a:r>
              <a:rPr lang="ru-RU" sz="2000" dirty="0" smtClean="0">
                <a:solidFill>
                  <a:schemeClr val="bg1"/>
                </a:solidFill>
              </a:rPr>
              <a:t>К 2015 году – 100% оцифрованных музейных предметов от общего </a:t>
            </a:r>
            <a:r>
              <a:rPr lang="ru-RU" sz="2000" dirty="0">
                <a:solidFill>
                  <a:schemeClr val="bg1"/>
                </a:solidFill>
              </a:rPr>
              <a:t>объема </a:t>
            </a:r>
            <a:r>
              <a:rPr lang="ru-RU" sz="2000" dirty="0" smtClean="0">
                <a:solidFill>
                  <a:schemeClr val="bg1"/>
                </a:solidFill>
              </a:rPr>
              <a:t>музейных фондов</a:t>
            </a:r>
            <a:endParaRPr lang="ru-RU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0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Picture 2" descr="C:\Users\sukhorukovanv\Desktop\виртуальная культура\МУЗЕИ_ЮГРЫ\Лист_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70" b="58280"/>
          <a:stretch/>
        </p:blipFill>
        <p:spPr bwMode="auto">
          <a:xfrm>
            <a:off x="323528" y="1297789"/>
            <a:ext cx="8504814" cy="5231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9512" y="260648"/>
            <a:ext cx="80648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II</a:t>
            </a:r>
            <a:r>
              <a:rPr lang="ru-RU" sz="2400" b="1" dirty="0" smtClean="0"/>
              <a:t> этап – </a:t>
            </a:r>
            <a:r>
              <a:rPr lang="ru-RU" sz="2400" b="1" dirty="0"/>
              <a:t>2012 год</a:t>
            </a:r>
          </a:p>
          <a:p>
            <a:pPr algn="ctr"/>
            <a:r>
              <a:rPr lang="ru-RU" sz="2400" b="1" dirty="0" smtClean="0"/>
              <a:t>создание объединенного ресурса музеев Югры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91840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ukhorukovanv\Desktop\виртуальная культура\МУЗЕИ_ЮГРЫ\Лист_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4" y="3486784"/>
            <a:ext cx="4767983" cy="3371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074"/>
          <a:stretch>
            <a:fillRect/>
          </a:stretch>
        </p:blipFill>
        <p:spPr bwMode="auto">
          <a:xfrm>
            <a:off x="294247" y="548680"/>
            <a:ext cx="8562280" cy="3277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131840" y="2492896"/>
            <a:ext cx="555234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Спасибо за внимание!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3620246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/>
              <a:t>В 2012 г. музейная сеть автономного округа состоит из </a:t>
            </a:r>
            <a:r>
              <a:rPr lang="ru-RU" sz="2000" b="1" dirty="0"/>
              <a:t>35 музеев </a:t>
            </a:r>
            <a:r>
              <a:rPr lang="ru-RU" sz="2000" dirty="0"/>
              <a:t>– </a:t>
            </a:r>
          </a:p>
          <a:p>
            <a:pPr marL="0" indent="0" algn="ctr">
              <a:buNone/>
            </a:pPr>
            <a:r>
              <a:rPr lang="ru-RU" sz="2000" dirty="0"/>
              <a:t>4 музея регионального уровня (6 сетевых единиц с 2-мя филиалами). </a:t>
            </a:r>
            <a:endParaRPr lang="ru-RU" sz="2000" dirty="0" smtClean="0"/>
          </a:p>
          <a:p>
            <a:pPr marL="0" indent="0" algn="ctr">
              <a:buNone/>
            </a:pPr>
            <a:r>
              <a:rPr lang="ru-RU" sz="2000" dirty="0" smtClean="0"/>
              <a:t>Кроме </a:t>
            </a:r>
            <a:r>
              <a:rPr lang="ru-RU" sz="2000" dirty="0"/>
              <a:t>того, в Югре действуют </a:t>
            </a:r>
            <a:r>
              <a:rPr lang="ru-RU" sz="2000" b="1" dirty="0"/>
              <a:t>6</a:t>
            </a:r>
            <a:r>
              <a:rPr lang="ru-RU" sz="2000" dirty="0"/>
              <a:t> музеев в составе учреждений культуры и социального обслуживания муниципальных образований автономного округа, </a:t>
            </a:r>
            <a:r>
              <a:rPr lang="ru-RU" sz="2000" b="1" dirty="0"/>
              <a:t>93</a:t>
            </a:r>
            <a:r>
              <a:rPr lang="ru-RU" sz="2000" dirty="0"/>
              <a:t> общественных  музеев в сфере образования, </a:t>
            </a:r>
            <a:r>
              <a:rPr lang="ru-RU" sz="2000" b="1" dirty="0"/>
              <a:t>19</a:t>
            </a:r>
            <a:r>
              <a:rPr lang="ru-RU" sz="2000" dirty="0"/>
              <a:t> корпоративных музеев.</a:t>
            </a:r>
          </a:p>
          <a:p>
            <a:pPr marL="0" indent="0" algn="ctr">
              <a:buNone/>
            </a:pPr>
            <a:endParaRPr lang="ru-RU" sz="2400" dirty="0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-11048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Музейная сеть Ханты-Мансийского автономного округа - Югры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86842" y="6286520"/>
            <a:ext cx="357158" cy="571480"/>
          </a:xfrm>
        </p:spPr>
        <p:txBody>
          <a:bodyPr/>
          <a:lstStyle/>
          <a:p>
            <a:pPr algn="ctr"/>
            <a:fld id="{80E7F9CB-CA8A-4A4A-8983-E843DCEABA1F}" type="slidenum">
              <a:rPr lang="ru-RU" i="1" smtClean="0"/>
              <a:pPr algn="ctr"/>
              <a:t>2</a:t>
            </a:fld>
            <a:endParaRPr lang="ru-RU" i="1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2357422" cy="285728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г. Ханты-Мансийск, 2013 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Documents and Settings\LogachevaEI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72272"/>
            <a:ext cx="8839200" cy="28575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9668368"/>
              </p:ext>
            </p:extLst>
          </p:nvPr>
        </p:nvGraphicFramePr>
        <p:xfrm>
          <a:off x="899592" y="3140968"/>
          <a:ext cx="7632845" cy="27363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3791"/>
                <a:gridCol w="680748"/>
                <a:gridCol w="653826"/>
                <a:gridCol w="628058"/>
                <a:gridCol w="648072"/>
                <a:gridCol w="578430"/>
                <a:gridCol w="653826"/>
                <a:gridCol w="653826"/>
                <a:gridCol w="654595"/>
                <a:gridCol w="627673"/>
              </a:tblGrid>
              <a:tr h="1347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Год 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2001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2002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2004</a:t>
                      </a:r>
                      <a:endParaRPr lang="ru-RU" sz="16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2005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2007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2008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2010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2011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2012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3885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Количество музеев – сетевых единиц</a:t>
                      </a:r>
                      <a:endParaRPr lang="ru-RU" sz="16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44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40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 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38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38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37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37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</a:rPr>
                        <a:t>36</a:t>
                      </a:r>
                      <a:endParaRPr lang="ru-RU" sz="1600" b="1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</a:rPr>
                        <a:t>35</a:t>
                      </a:r>
                      <a:endParaRPr lang="ru-RU" sz="1600" b="1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229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18678" y="31651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400" dirty="0" smtClean="0"/>
              <a:t>Общий объем музейного фонда составляет </a:t>
            </a:r>
            <a:r>
              <a:rPr lang="ru-RU" sz="2400" b="1" dirty="0" smtClean="0"/>
              <a:t>590</a:t>
            </a:r>
            <a:r>
              <a:rPr lang="ru-RU" sz="2400" b="1" dirty="0"/>
              <a:t> 922 </a:t>
            </a:r>
            <a:r>
              <a:rPr lang="ru-RU" sz="2400" dirty="0"/>
              <a:t>единицы </a:t>
            </a:r>
            <a:r>
              <a:rPr lang="ru-RU" sz="2400" dirty="0" smtClean="0"/>
              <a:t>хранения, </a:t>
            </a:r>
            <a:r>
              <a:rPr lang="ru-RU" sz="2400" dirty="0"/>
              <a:t>что на 3 % больше, чем в 2011 г. </a:t>
            </a:r>
            <a:endParaRPr lang="ru-RU" sz="2400" dirty="0" smtClean="0"/>
          </a:p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-11048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Объем музейного фонда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86842" y="6286520"/>
            <a:ext cx="357158" cy="571480"/>
          </a:xfrm>
        </p:spPr>
        <p:txBody>
          <a:bodyPr/>
          <a:lstStyle/>
          <a:p>
            <a:pPr algn="ctr"/>
            <a:fld id="{80E7F9CB-CA8A-4A4A-8983-E843DCEABA1F}" type="slidenum">
              <a:rPr lang="ru-RU" i="1" smtClean="0"/>
              <a:pPr algn="ctr"/>
              <a:t>3</a:t>
            </a:fld>
            <a:endParaRPr lang="ru-RU" i="1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2357422" cy="285728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г. Ханты-Мансийск, 2013 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Documents and Settings\LogachevaEI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72272"/>
            <a:ext cx="8839200" cy="28575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3293844601"/>
              </p:ext>
            </p:extLst>
          </p:nvPr>
        </p:nvGraphicFramePr>
        <p:xfrm>
          <a:off x="1259632" y="1772816"/>
          <a:ext cx="698477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472293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18678" y="31651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-11048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Лидеры по приросту коллекций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86842" y="6286520"/>
            <a:ext cx="357158" cy="571480"/>
          </a:xfrm>
        </p:spPr>
        <p:txBody>
          <a:bodyPr/>
          <a:lstStyle/>
          <a:p>
            <a:pPr algn="ctr"/>
            <a:fld id="{80E7F9CB-CA8A-4A4A-8983-E843DCEABA1F}" type="slidenum">
              <a:rPr lang="ru-RU" i="1" smtClean="0"/>
              <a:pPr algn="ctr"/>
              <a:t>4</a:t>
            </a:fld>
            <a:endParaRPr lang="ru-RU" i="1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2357422" cy="285728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г. Ханты-Мансийск, 2013 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Documents and Settings\LogachevaEI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72272"/>
            <a:ext cx="8839200" cy="28575"/>
          </a:xfrm>
          <a:prstGeom prst="rect">
            <a:avLst/>
          </a:prstGeom>
          <a:noFill/>
        </p:spPr>
      </p:pic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2615162756"/>
              </p:ext>
            </p:extLst>
          </p:nvPr>
        </p:nvGraphicFramePr>
        <p:xfrm>
          <a:off x="539552" y="1268760"/>
          <a:ext cx="8208911" cy="50405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5672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0535" y="0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-11048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Соотношение музейных коллекций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86842" y="6286520"/>
            <a:ext cx="357158" cy="571480"/>
          </a:xfrm>
        </p:spPr>
        <p:txBody>
          <a:bodyPr/>
          <a:lstStyle/>
          <a:p>
            <a:pPr algn="ctr"/>
            <a:fld id="{80E7F9CB-CA8A-4A4A-8983-E843DCEABA1F}" type="slidenum">
              <a:rPr lang="ru-RU" i="1" smtClean="0"/>
              <a:pPr algn="ctr"/>
              <a:t>5</a:t>
            </a:fld>
            <a:endParaRPr lang="ru-RU" i="1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2357422" cy="285728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г. Ханты-Мансийск, 2013 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Documents and Settings\LogachevaEI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72272"/>
            <a:ext cx="8839200" cy="28575"/>
          </a:xfrm>
          <a:prstGeom prst="rect">
            <a:avLst/>
          </a:prstGeom>
          <a:noFill/>
        </p:spPr>
      </p:pic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6118895"/>
              </p:ext>
            </p:extLst>
          </p:nvPr>
        </p:nvGraphicFramePr>
        <p:xfrm>
          <a:off x="0" y="1412776"/>
          <a:ext cx="9144000" cy="50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5672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27856" y="0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87624" y="-11048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Прирост музейного фонда по коллекциям в 2012 г.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86842" y="6286520"/>
            <a:ext cx="357158" cy="571480"/>
          </a:xfrm>
        </p:spPr>
        <p:txBody>
          <a:bodyPr/>
          <a:lstStyle/>
          <a:p>
            <a:pPr algn="ctr"/>
            <a:fld id="{80E7F9CB-CA8A-4A4A-8983-E843DCEABA1F}" type="slidenum">
              <a:rPr lang="ru-RU" i="1" smtClean="0"/>
              <a:pPr algn="ctr"/>
              <a:t>6</a:t>
            </a:fld>
            <a:endParaRPr lang="ru-RU" i="1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2357422" cy="285728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г. Ханты-Мансийск, 2013 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Documents and Settings\LogachevaEI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72272"/>
            <a:ext cx="8839200" cy="28575"/>
          </a:xfrm>
          <a:prstGeom prst="rect">
            <a:avLst/>
          </a:prstGeom>
          <a:noFill/>
        </p:spPr>
      </p:pic>
      <p:graphicFrame>
        <p:nvGraphicFramePr>
          <p:cNvPr id="11" name="Объект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4314143"/>
              </p:ext>
            </p:extLst>
          </p:nvPr>
        </p:nvGraphicFramePr>
        <p:xfrm>
          <a:off x="0" y="1412776"/>
          <a:ext cx="9144000" cy="50403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5672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1988840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340768"/>
            <a:ext cx="9144000" cy="50405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2400" dirty="0" smtClean="0"/>
          </a:p>
          <a:p>
            <a:pPr marL="0" indent="0" algn="ctr">
              <a:buNone/>
            </a:pP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15616" y="-110480"/>
            <a:ext cx="8301608" cy="11430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Количество предметов, внесенных в электронный каталог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86842" y="6286520"/>
            <a:ext cx="357158" cy="571480"/>
          </a:xfrm>
        </p:spPr>
        <p:txBody>
          <a:bodyPr/>
          <a:lstStyle/>
          <a:p>
            <a:pPr algn="ctr"/>
            <a:fld id="{80E7F9CB-CA8A-4A4A-8983-E843DCEABA1F}" type="slidenum">
              <a:rPr lang="ru-RU" i="1" smtClean="0"/>
              <a:pPr algn="ctr"/>
              <a:t>7</a:t>
            </a:fld>
            <a:endParaRPr lang="ru-RU" i="1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>
          <a:xfrm>
            <a:off x="0" y="6572272"/>
            <a:ext cx="2357422" cy="285728"/>
          </a:xfrm>
        </p:spPr>
        <p:txBody>
          <a:bodyPr/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г. Ханты-Мансийск, 2013 год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3" name="Picture 9" descr="C:\Documents and Settings\LogachevaEI\Рабочий стол\Безымянный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572272"/>
            <a:ext cx="8839200" cy="28575"/>
          </a:xfrm>
          <a:prstGeom prst="rect">
            <a:avLst/>
          </a:prstGeom>
          <a:noFill/>
        </p:spPr>
      </p:pic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2986367250"/>
              </p:ext>
            </p:extLst>
          </p:nvPr>
        </p:nvGraphicFramePr>
        <p:xfrm>
          <a:off x="1043608" y="1412776"/>
          <a:ext cx="7560840" cy="49685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25672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640" y="27856"/>
            <a:ext cx="9144000" cy="1988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016696"/>
            <a:ext cx="8236969" cy="4681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051720" y="116632"/>
            <a:ext cx="63367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Объем музейных предметов, внесенных в электронный каталог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51720" y="134076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2012 году в электронный каталог внесено </a:t>
            </a:r>
            <a:r>
              <a:rPr lang="ru-RU" b="1" dirty="0" smtClean="0"/>
              <a:t>64% </a:t>
            </a:r>
            <a:r>
              <a:rPr lang="ru-RU" dirty="0" smtClean="0"/>
              <a:t>от общего музейного фонда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355976" y="6309320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Сравнительный анализ за 2011 г.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316407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г. Ханты-Мансийск 2013 год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7F9CB-CA8A-4A4A-8983-E843DCEABA1F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1307" y="-32642"/>
            <a:ext cx="9144000" cy="19888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843" y="2132856"/>
            <a:ext cx="7876928" cy="4477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547664" y="260647"/>
            <a:ext cx="720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Количество выставок на 1 музей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1196752"/>
            <a:ext cx="7200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</a:t>
            </a:r>
            <a:r>
              <a:rPr lang="ru-RU" dirty="0" smtClean="0"/>
              <a:t>2012 </a:t>
            </a:r>
            <a:r>
              <a:rPr lang="ru-RU" dirty="0"/>
              <a:t>г. музеи организовали для жителей и гостей Югры </a:t>
            </a:r>
            <a:r>
              <a:rPr lang="ru-RU" b="1" dirty="0"/>
              <a:t>985</a:t>
            </a:r>
            <a:r>
              <a:rPr lang="ru-RU" dirty="0"/>
              <a:t> </a:t>
            </a:r>
            <a:r>
              <a:rPr lang="ru-RU" dirty="0" smtClean="0"/>
              <a:t>выставок (</a:t>
            </a:r>
            <a:r>
              <a:rPr lang="ru-RU" b="1" dirty="0" smtClean="0"/>
              <a:t>28,1</a:t>
            </a:r>
            <a:r>
              <a:rPr lang="ru-RU" dirty="0" smtClean="0"/>
              <a:t> на 1 музей). Новых </a:t>
            </a:r>
            <a:r>
              <a:rPr lang="ru-RU" dirty="0"/>
              <a:t>выставок было представлено 778 (на 109 больше), выездных – 283 (на 9 больше).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59832" y="6309320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Сравнительный анализ за 2011 год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099324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539</Words>
  <Application>Microsoft Office PowerPoint</Application>
  <PresentationFormat>Экран (4:3)</PresentationFormat>
  <Paragraphs>100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Презентация PowerPoint</vt:lpstr>
      <vt:lpstr>Музейная сеть Ханты-Мансийского автономного округа - Югры</vt:lpstr>
      <vt:lpstr>Объем музейного фонда</vt:lpstr>
      <vt:lpstr>Лидеры по приросту коллекций</vt:lpstr>
      <vt:lpstr>Соотношение музейных коллекций</vt:lpstr>
      <vt:lpstr>Прирост музейного фонда по коллекциям в 2012 г.</vt:lpstr>
      <vt:lpstr>Количество предметов, внесенных в электронный каталог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Косарев Андрей Викторович</dc:creator>
  <cp:lastModifiedBy>Сухорукова Надежда Владиленовна</cp:lastModifiedBy>
  <cp:revision>151</cp:revision>
  <cp:lastPrinted>2013-03-16T12:35:43Z</cp:lastPrinted>
  <dcterms:created xsi:type="dcterms:W3CDTF">2012-10-08T11:29:48Z</dcterms:created>
  <dcterms:modified xsi:type="dcterms:W3CDTF">2013-03-19T05:49:44Z</dcterms:modified>
</cp:coreProperties>
</file>