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8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9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0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68" r:id="rId3"/>
    <p:sldId id="269" r:id="rId4"/>
    <p:sldId id="270" r:id="rId5"/>
    <p:sldId id="271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7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81" autoAdjust="0"/>
    <p:restoredTop sz="95972" autoAdjust="0"/>
  </p:normalViewPr>
  <p:slideViewPr>
    <p:cSldViewPr snapToGrid="0">
      <p:cViewPr>
        <p:scale>
          <a:sx n="100" d="100"/>
          <a:sy n="100" d="100"/>
        </p:scale>
        <p:origin x="1584" y="264"/>
      </p:cViewPr>
      <p:guideLst/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tatiana.abrakova\Desktop\&#1055;&#1088;&#1086;&#1074;&#1077;&#1088;&#1082;&#1072;\2019.04.03%20&#1061;&#1052;&#1072;&#1054;\&#1044;&#1080;&#1085;&#1072;&#1084;&#1080;&#1082;&#1072;%20&#1087;&#1086;%20&#1074;&#1080;&#1076;&#1072;&#1084;%20&#1059;&#1050;%202012-2018%20(&#1061;&#1052;&#1040;&#1054;)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oleObject" Target="file:///C:\Users\tatiana.abrakova\Desktop\&#1055;&#1088;&#1086;&#1074;&#1077;&#1088;&#1082;&#1072;\&#1058;&#1077;&#1072;&#1090;&#1088;&#1099;%202018%20(28.03.2019)%20&#1087;&#1088;&#1086;&#1074;&#1077;&#1088;&#1082;&#1072;%20&#1087;&#1086;%20&#1075;&#1088;&#1091;&#1087;&#1087;&#1072;&#1084;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oleObject" Target="file:///C:\Users\tatiana.abrakova\Desktop\&#1055;&#1088;&#1086;&#1074;&#1077;&#1088;&#1082;&#1072;\&#1058;&#1077;&#1072;&#1090;&#1088;&#1099;%202018%20(28.03.2019)%20&#1087;&#1088;&#1086;&#1074;&#1077;&#1088;&#1082;&#1072;%20&#1087;&#1086;%20&#1075;&#1088;&#1091;&#1087;&#1087;&#1072;&#1084;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oleObject" Target="file:///C:\Users\tatiana.abrakova\Desktop\&#1055;&#1088;&#1086;&#1074;&#1077;&#1088;&#1082;&#1072;\&#1058;&#1077;&#1072;&#1090;&#1088;&#1099;%202018%20(28.03.2019)%20&#1087;&#1088;&#1086;&#1074;&#1077;&#1088;&#1082;&#1072;%20&#1087;&#1086;%20&#1075;&#1088;&#1091;&#1087;&#1087;&#1072;&#1084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tatiana.abrakova\Desktop\&#1055;&#1088;&#1086;&#1074;&#1077;&#1088;&#1082;&#1072;\2019.04.03%20&#1061;&#1052;&#1072;&#1054;\&#1044;&#1080;&#1085;&#1072;&#1084;&#1080;&#1082;&#1072;%20&#1087;&#1086;%20&#1074;&#1080;&#1076;&#1072;&#1084;%20&#1059;&#1050;%202012-2018%20(&#1061;&#1052;&#1040;&#1054;)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C:\Users\tatiana.abrakova\Desktop\&#1055;&#1088;&#1086;&#1074;&#1077;&#1088;&#1082;&#1072;\2019.04.03%20&#1061;&#1052;&#1072;&#1054;\&#1044;&#1080;&#1085;&#1072;&#1084;&#1080;&#1082;&#1072;%20&#1087;&#1086;%20&#1074;&#1080;&#1076;&#1072;&#1084;%20&#1059;&#1050;%202012-2018%20(&#1061;&#1052;&#1040;&#1054;)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C:\Users\tatiana.abrakova\Desktop\&#1055;&#1088;&#1086;&#1074;&#1077;&#1088;&#1082;&#1072;\2019.04.03%20&#1061;&#1052;&#1072;&#1054;\&#1044;&#1080;&#1085;&#1072;&#1084;&#1080;&#1082;&#1072;%20&#1087;&#1086;%20&#1074;&#1080;&#1076;&#1072;&#1084;%20&#1059;&#1050;%202012-2018%20(&#1061;&#1052;&#1040;&#1054;)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C:\Users\tatiana.abrakova\Desktop\&#1055;&#1088;&#1086;&#1074;&#1077;&#1088;&#1082;&#1072;\2019.04.03%20&#1061;&#1052;&#1072;&#1054;\&#1044;&#1080;&#1085;&#1072;&#1084;&#1080;&#1082;&#1072;%20&#1087;&#1086;%20&#1074;&#1080;&#1076;&#1072;&#1084;%20&#1059;&#1050;%202012-2018%20(&#1061;&#1052;&#1040;&#1054;)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file:///C:\Users\tatiana.abrakova\Desktop\&#1055;&#1088;&#1086;&#1074;&#1077;&#1088;&#1082;&#1072;\2019.04.03%20&#1061;&#1052;&#1072;&#1054;\&#1044;&#1080;&#1085;&#1072;&#1084;&#1080;&#1082;&#1072;%20&#1087;&#1086;%20&#1074;&#1080;&#1076;&#1072;&#1084;%20&#1059;&#1050;%202012-2018%20(&#1061;&#1052;&#1040;&#1054;)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oleObject" Target="file:///C:\Users\tatiana.abrakova\Desktop\&#1055;&#1088;&#1086;&#1074;&#1077;&#1088;&#1082;&#1072;\2019.04.03%20&#1061;&#1052;&#1072;&#1054;\&#1044;&#1080;&#1085;&#1072;&#1084;&#1080;&#1082;&#1072;%20&#1087;&#1086;%20&#1074;&#1080;&#1076;&#1072;&#1084;%20&#1059;&#1050;%202012-2018%20(&#1061;&#1052;&#1040;&#1054;)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atiana.abrakova\Desktop\&#1055;&#1088;&#1086;&#1074;&#1077;&#1088;&#1082;&#1072;\2019.04.03%20&#1061;&#1052;&#1072;&#1054;\&#1044;&#1080;&#1085;&#1072;&#1084;&#1080;&#1082;&#1072;%20&#1087;&#1086;%20&#1074;&#1080;&#1076;&#1072;&#1084;%20&#1059;&#1050;%202012-2018%20(&#1061;&#1052;&#1040;&#1054;)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oleObject" Target="file:///C:\Users\tatiana.abrakova\Desktop\&#1055;&#1088;&#1086;&#1074;&#1077;&#1088;&#1082;&#1072;\&#1058;&#1077;&#1072;&#1090;&#1088;&#1099;%202018%20(28.03.2019)%20&#1087;&#1088;&#1086;&#1074;&#1077;&#1088;&#1082;&#1072;%20&#1087;&#1086;%20&#1075;&#1088;&#1091;&#1087;&#1087;&#1072;&#1084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 dirty="0"/>
              <a:t>Всего</a:t>
            </a:r>
            <a:r>
              <a:rPr lang="ru-RU" sz="1800" b="1" baseline="0" dirty="0"/>
              <a:t> библиотек - 42351</a:t>
            </a:r>
            <a:endParaRPr lang="ru-RU" sz="1800" b="1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dLbl>
              <c:idx val="3"/>
              <c:layout/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5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b="1"/>
                      <a:t>...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5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b="1"/>
                      <a:t>...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'Регионы 2018'!$G$4:$G$11</c:f>
              <c:strCache>
                <c:ptCount val="8"/>
                <c:pt idx="0">
                  <c:v>1. Респ. Башкортостан</c:v>
                </c:pt>
                <c:pt idx="1">
                  <c:v>2. Респ. Татарстан</c:v>
                </c:pt>
                <c:pt idx="2">
                  <c:v>3. Красноярский край</c:v>
                </c:pt>
                <c:pt idx="3">
                  <c:v>4 - 63 …</c:v>
                </c:pt>
                <c:pt idx="4">
                  <c:v>64. Астраханская обл.</c:v>
                </c:pt>
                <c:pt idx="5">
                  <c:v>65. Ханты-Мансийский а.о-Югра</c:v>
                </c:pt>
                <c:pt idx="6">
                  <c:v>66. Респ. Хакасия</c:v>
                </c:pt>
                <c:pt idx="7">
                  <c:v>67-85 …</c:v>
                </c:pt>
              </c:strCache>
            </c:strRef>
          </c:cat>
          <c:val>
            <c:numRef>
              <c:f>'Регионы 2018'!$H$4:$H$11</c:f>
              <c:numCache>
                <c:formatCode>General</c:formatCode>
                <c:ptCount val="8"/>
                <c:pt idx="0">
                  <c:v>1589</c:v>
                </c:pt>
                <c:pt idx="1">
                  <c:v>1514</c:v>
                </c:pt>
                <c:pt idx="2">
                  <c:v>1147</c:v>
                </c:pt>
                <c:pt idx="3">
                  <c:v>0</c:v>
                </c:pt>
                <c:pt idx="4">
                  <c:v>243</c:v>
                </c:pt>
                <c:pt idx="5">
                  <c:v>224</c:v>
                </c:pt>
                <c:pt idx="6">
                  <c:v>224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7"/>
        <c:overlap val="-1"/>
        <c:axId val="250501328"/>
        <c:axId val="250498976"/>
      </c:barChart>
      <c:catAx>
        <c:axId val="250501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498976"/>
        <c:crosses val="autoZero"/>
        <c:auto val="1"/>
        <c:lblAlgn val="ctr"/>
        <c:lblOffset val="100"/>
        <c:noMultiLvlLbl val="0"/>
      </c:catAx>
      <c:valAx>
        <c:axId val="250498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501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solidFill>
        <a:srgbClr val="002060"/>
      </a:solidFill>
    </a:ln>
    <a:effectLst/>
  </c:spPr>
  <c:txPr>
    <a:bodyPr/>
    <a:lstStyle/>
    <a:p>
      <a:pPr>
        <a:defRPr sz="105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/>
              <a:t>Группа </a:t>
            </a:r>
            <a:r>
              <a:rPr lang="ru-RU" dirty="0"/>
              <a:t>2</a:t>
            </a:r>
          </a:p>
        </c:rich>
      </c:tx>
      <c:layout>
        <c:manualLayout>
          <c:xMode val="edge"/>
          <c:yMode val="edge"/>
          <c:x val="0.13075095592648212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30"/>
            <c:marker>
              <c:symbol val="circle"/>
              <c:size val="5"/>
              <c:spPr>
                <a:solidFill>
                  <a:srgbClr val="FFFF00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</c:dPt>
          <c:dPt>
            <c:idx val="33"/>
            <c:marker>
              <c:symbol val="circle"/>
              <c:size val="5"/>
              <c:spPr>
                <a:solidFill>
                  <a:srgbClr val="FFFF00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</c:dPt>
          <c:dPt>
            <c:idx val="63"/>
            <c:marker>
              <c:symbol val="circle"/>
              <c:size val="5"/>
              <c:spPr>
                <a:solidFill>
                  <a:srgbClr val="FFFF00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</c:dPt>
          <c:dPt>
            <c:idx val="111"/>
            <c:marker>
              <c:symbol val="circle"/>
              <c:size val="5"/>
              <c:spPr>
                <a:solidFill>
                  <a:srgbClr val="FF0000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</c:dPt>
          <c:dPt>
            <c:idx val="112"/>
            <c:marker>
              <c:symbol val="circle"/>
              <c:size val="5"/>
              <c:spPr>
                <a:solidFill>
                  <a:srgbClr val="FF0000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</c:dPt>
          <c:trendline>
            <c:spPr>
              <a:ln w="19050" cap="rnd">
                <a:solidFill>
                  <a:sysClr val="windowText" lastClr="000000"/>
                </a:solidFill>
                <a:prstDash val="sysDot"/>
              </a:ln>
              <a:effectLst/>
            </c:spPr>
            <c:trendlineType val="linear"/>
            <c:intercept val="0"/>
            <c:dispRSqr val="0"/>
            <c:dispEq val="0"/>
          </c:trendline>
          <c:yVal>
            <c:numRef>
              <c:f>'[Театры 2018 (28.03.2019) проверка по группам.xlsx]Т2'!$S$5:$S$117</c:f>
              <c:numCache>
                <c:formatCode>0.0</c:formatCode>
                <c:ptCount val="113"/>
                <c:pt idx="0">
                  <c:v>1.4</c:v>
                </c:pt>
                <c:pt idx="1">
                  <c:v>2</c:v>
                </c:pt>
                <c:pt idx="2">
                  <c:v>3.2</c:v>
                </c:pt>
                <c:pt idx="3">
                  <c:v>3.3</c:v>
                </c:pt>
                <c:pt idx="4">
                  <c:v>3.6</c:v>
                </c:pt>
                <c:pt idx="5">
                  <c:v>3.8</c:v>
                </c:pt>
                <c:pt idx="6">
                  <c:v>4.5</c:v>
                </c:pt>
                <c:pt idx="7">
                  <c:v>5</c:v>
                </c:pt>
                <c:pt idx="8">
                  <c:v>5.3</c:v>
                </c:pt>
                <c:pt idx="9">
                  <c:v>5.5</c:v>
                </c:pt>
                <c:pt idx="10">
                  <c:v>5.7</c:v>
                </c:pt>
                <c:pt idx="11">
                  <c:v>5.8</c:v>
                </c:pt>
                <c:pt idx="12">
                  <c:v>6.1</c:v>
                </c:pt>
                <c:pt idx="13">
                  <c:v>7.3</c:v>
                </c:pt>
                <c:pt idx="14">
                  <c:v>7.6</c:v>
                </c:pt>
                <c:pt idx="15">
                  <c:v>8</c:v>
                </c:pt>
                <c:pt idx="16">
                  <c:v>8.3000000000000007</c:v>
                </c:pt>
                <c:pt idx="17">
                  <c:v>8.4</c:v>
                </c:pt>
                <c:pt idx="18">
                  <c:v>8.8000000000000007</c:v>
                </c:pt>
                <c:pt idx="19">
                  <c:v>9.1999999999999993</c:v>
                </c:pt>
                <c:pt idx="20">
                  <c:v>9.3000000000000007</c:v>
                </c:pt>
                <c:pt idx="21">
                  <c:v>9.4</c:v>
                </c:pt>
                <c:pt idx="22">
                  <c:v>10.4</c:v>
                </c:pt>
                <c:pt idx="23">
                  <c:v>11</c:v>
                </c:pt>
                <c:pt idx="24">
                  <c:v>11.3</c:v>
                </c:pt>
                <c:pt idx="25">
                  <c:v>11.4</c:v>
                </c:pt>
                <c:pt idx="26">
                  <c:v>11.7</c:v>
                </c:pt>
                <c:pt idx="27">
                  <c:v>11.9</c:v>
                </c:pt>
                <c:pt idx="28">
                  <c:v>12.3</c:v>
                </c:pt>
                <c:pt idx="29">
                  <c:v>12.6</c:v>
                </c:pt>
                <c:pt idx="30">
                  <c:v>13.3</c:v>
                </c:pt>
                <c:pt idx="31">
                  <c:v>13.5</c:v>
                </c:pt>
                <c:pt idx="32">
                  <c:v>13.8</c:v>
                </c:pt>
                <c:pt idx="33">
                  <c:v>14.3</c:v>
                </c:pt>
                <c:pt idx="34">
                  <c:v>14.8</c:v>
                </c:pt>
                <c:pt idx="35">
                  <c:v>14.9</c:v>
                </c:pt>
                <c:pt idx="36">
                  <c:v>15</c:v>
                </c:pt>
                <c:pt idx="37">
                  <c:v>15.5</c:v>
                </c:pt>
                <c:pt idx="38">
                  <c:v>16.100000000000001</c:v>
                </c:pt>
                <c:pt idx="39">
                  <c:v>16.2</c:v>
                </c:pt>
                <c:pt idx="40">
                  <c:v>16.5</c:v>
                </c:pt>
                <c:pt idx="41">
                  <c:v>16.8</c:v>
                </c:pt>
                <c:pt idx="42">
                  <c:v>17.2</c:v>
                </c:pt>
                <c:pt idx="43">
                  <c:v>17.3</c:v>
                </c:pt>
                <c:pt idx="44">
                  <c:v>17.5</c:v>
                </c:pt>
                <c:pt idx="45">
                  <c:v>17.8</c:v>
                </c:pt>
                <c:pt idx="46">
                  <c:v>18</c:v>
                </c:pt>
                <c:pt idx="47">
                  <c:v>18.3</c:v>
                </c:pt>
                <c:pt idx="48">
                  <c:v>18.399999999999999</c:v>
                </c:pt>
                <c:pt idx="49">
                  <c:v>18.899999999999999</c:v>
                </c:pt>
                <c:pt idx="50">
                  <c:v>19</c:v>
                </c:pt>
                <c:pt idx="51">
                  <c:v>19.600000000000001</c:v>
                </c:pt>
                <c:pt idx="52">
                  <c:v>20.2</c:v>
                </c:pt>
                <c:pt idx="53">
                  <c:v>21</c:v>
                </c:pt>
                <c:pt idx="54">
                  <c:v>21.2</c:v>
                </c:pt>
                <c:pt idx="55">
                  <c:v>22</c:v>
                </c:pt>
                <c:pt idx="56">
                  <c:v>22.9</c:v>
                </c:pt>
                <c:pt idx="57">
                  <c:v>23</c:v>
                </c:pt>
                <c:pt idx="58">
                  <c:v>23.1</c:v>
                </c:pt>
                <c:pt idx="59">
                  <c:v>23.4</c:v>
                </c:pt>
                <c:pt idx="60">
                  <c:v>23.5</c:v>
                </c:pt>
                <c:pt idx="61">
                  <c:v>23.6</c:v>
                </c:pt>
                <c:pt idx="62">
                  <c:v>23.8</c:v>
                </c:pt>
                <c:pt idx="63">
                  <c:v>24</c:v>
                </c:pt>
                <c:pt idx="64">
                  <c:v>24.5</c:v>
                </c:pt>
                <c:pt idx="65">
                  <c:v>25.1</c:v>
                </c:pt>
                <c:pt idx="66">
                  <c:v>25.5</c:v>
                </c:pt>
                <c:pt idx="67">
                  <c:v>26</c:v>
                </c:pt>
                <c:pt idx="68">
                  <c:v>26.5</c:v>
                </c:pt>
                <c:pt idx="69">
                  <c:v>27.1</c:v>
                </c:pt>
                <c:pt idx="70">
                  <c:v>27.3</c:v>
                </c:pt>
                <c:pt idx="71">
                  <c:v>28</c:v>
                </c:pt>
                <c:pt idx="72">
                  <c:v>28.3</c:v>
                </c:pt>
                <c:pt idx="73">
                  <c:v>28.6</c:v>
                </c:pt>
                <c:pt idx="74">
                  <c:v>29.1</c:v>
                </c:pt>
                <c:pt idx="75">
                  <c:v>29.2</c:v>
                </c:pt>
                <c:pt idx="76">
                  <c:v>29.4</c:v>
                </c:pt>
                <c:pt idx="77">
                  <c:v>30</c:v>
                </c:pt>
                <c:pt idx="78">
                  <c:v>30.2</c:v>
                </c:pt>
                <c:pt idx="79">
                  <c:v>30.5</c:v>
                </c:pt>
                <c:pt idx="80">
                  <c:v>31.5</c:v>
                </c:pt>
                <c:pt idx="81">
                  <c:v>31.7</c:v>
                </c:pt>
                <c:pt idx="82">
                  <c:v>31.8</c:v>
                </c:pt>
                <c:pt idx="83">
                  <c:v>32.6</c:v>
                </c:pt>
                <c:pt idx="84">
                  <c:v>33.5</c:v>
                </c:pt>
                <c:pt idx="85">
                  <c:v>34</c:v>
                </c:pt>
                <c:pt idx="86">
                  <c:v>34.6</c:v>
                </c:pt>
                <c:pt idx="87">
                  <c:v>34.9</c:v>
                </c:pt>
                <c:pt idx="88">
                  <c:v>35</c:v>
                </c:pt>
                <c:pt idx="89">
                  <c:v>35.4</c:v>
                </c:pt>
                <c:pt idx="90">
                  <c:v>35.5</c:v>
                </c:pt>
                <c:pt idx="91">
                  <c:v>36.200000000000003</c:v>
                </c:pt>
                <c:pt idx="92">
                  <c:v>36.9</c:v>
                </c:pt>
                <c:pt idx="93">
                  <c:v>38.200000000000003</c:v>
                </c:pt>
                <c:pt idx="94">
                  <c:v>38.299999999999997</c:v>
                </c:pt>
                <c:pt idx="95">
                  <c:v>38.5</c:v>
                </c:pt>
                <c:pt idx="96">
                  <c:v>40.1</c:v>
                </c:pt>
                <c:pt idx="97">
                  <c:v>41.9</c:v>
                </c:pt>
                <c:pt idx="98">
                  <c:v>42.2</c:v>
                </c:pt>
                <c:pt idx="99">
                  <c:v>42.4</c:v>
                </c:pt>
                <c:pt idx="100">
                  <c:v>42.6</c:v>
                </c:pt>
                <c:pt idx="101">
                  <c:v>42.8</c:v>
                </c:pt>
                <c:pt idx="102">
                  <c:v>43</c:v>
                </c:pt>
                <c:pt idx="103">
                  <c:v>43.3</c:v>
                </c:pt>
                <c:pt idx="104">
                  <c:v>43.6</c:v>
                </c:pt>
                <c:pt idx="105">
                  <c:v>44.1</c:v>
                </c:pt>
                <c:pt idx="106">
                  <c:v>44.2</c:v>
                </c:pt>
                <c:pt idx="107">
                  <c:v>48.6</c:v>
                </c:pt>
                <c:pt idx="108">
                  <c:v>56</c:v>
                </c:pt>
                <c:pt idx="109">
                  <c:v>56.8</c:v>
                </c:pt>
                <c:pt idx="110">
                  <c:v>70.8</c:v>
                </c:pt>
                <c:pt idx="111">
                  <c:v>75.8</c:v>
                </c:pt>
                <c:pt idx="112">
                  <c:v>84</c:v>
                </c:pt>
              </c:numCache>
            </c:numRef>
          </c:yVal>
          <c:smooth val="0"/>
        </c:ser>
        <c:ser>
          <c:idx val="1"/>
          <c:order val="1"/>
          <c:tx>
            <c:v>Ср. верх</c:v>
          </c:tx>
          <c:spPr>
            <a:ln w="254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'[Театры 2018 (28.03.2019) проверка по группам.xlsx]Т2'!$T$5:$T$117</c:f>
              <c:numCache>
                <c:formatCode>General</c:formatCode>
                <c:ptCount val="1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</c:numCache>
            </c:numRef>
          </c:xVal>
          <c:yVal>
            <c:numRef>
              <c:f>'[Театры 2018 (28.03.2019) проверка по группам.xlsx]Т2'!$V$5:$V$117</c:f>
              <c:numCache>
                <c:formatCode>0.000</c:formatCode>
                <c:ptCount val="113"/>
                <c:pt idx="0">
                  <c:v>24.54037207947162</c:v>
                </c:pt>
                <c:pt idx="1">
                  <c:v>24.969239734164471</c:v>
                </c:pt>
                <c:pt idx="2">
                  <c:v>25.398107388857319</c:v>
                </c:pt>
                <c:pt idx="3">
                  <c:v>25.826975043550171</c:v>
                </c:pt>
                <c:pt idx="4">
                  <c:v>26.255842698243022</c:v>
                </c:pt>
                <c:pt idx="5">
                  <c:v>26.684710352935873</c:v>
                </c:pt>
                <c:pt idx="6">
                  <c:v>27.113578007628725</c:v>
                </c:pt>
                <c:pt idx="7">
                  <c:v>27.542445662321576</c:v>
                </c:pt>
                <c:pt idx="8">
                  <c:v>27.971313317014427</c:v>
                </c:pt>
                <c:pt idx="9">
                  <c:v>28.400180971707275</c:v>
                </c:pt>
                <c:pt idx="10">
                  <c:v>28.829048626400127</c:v>
                </c:pt>
                <c:pt idx="11">
                  <c:v>29.257916281092978</c:v>
                </c:pt>
                <c:pt idx="12">
                  <c:v>29.686783935785829</c:v>
                </c:pt>
                <c:pt idx="13">
                  <c:v>30.115651590478677</c:v>
                </c:pt>
                <c:pt idx="14">
                  <c:v>30.544519245171529</c:v>
                </c:pt>
                <c:pt idx="15">
                  <c:v>30.97338689986438</c:v>
                </c:pt>
                <c:pt idx="16">
                  <c:v>31.402254554557231</c:v>
                </c:pt>
                <c:pt idx="17">
                  <c:v>31.831122209250083</c:v>
                </c:pt>
                <c:pt idx="18">
                  <c:v>32.259989863942934</c:v>
                </c:pt>
                <c:pt idx="19">
                  <c:v>32.688857518635785</c:v>
                </c:pt>
                <c:pt idx="20">
                  <c:v>33.117725173328637</c:v>
                </c:pt>
                <c:pt idx="21">
                  <c:v>33.546592828021488</c:v>
                </c:pt>
                <c:pt idx="22">
                  <c:v>33.97546048271434</c:v>
                </c:pt>
                <c:pt idx="23">
                  <c:v>34.404328137407191</c:v>
                </c:pt>
                <c:pt idx="24">
                  <c:v>34.833195792100035</c:v>
                </c:pt>
                <c:pt idx="25">
                  <c:v>35.262063446792887</c:v>
                </c:pt>
                <c:pt idx="26">
                  <c:v>35.690931101485738</c:v>
                </c:pt>
                <c:pt idx="27">
                  <c:v>36.119798756178589</c:v>
                </c:pt>
                <c:pt idx="28">
                  <c:v>36.548666410871441</c:v>
                </c:pt>
                <c:pt idx="29">
                  <c:v>36.977534065564292</c:v>
                </c:pt>
                <c:pt idx="30">
                  <c:v>37.406401720257143</c:v>
                </c:pt>
                <c:pt idx="31">
                  <c:v>37.835269374949995</c:v>
                </c:pt>
                <c:pt idx="32">
                  <c:v>38.264137029642846</c:v>
                </c:pt>
                <c:pt idx="33">
                  <c:v>38.693004684335691</c:v>
                </c:pt>
                <c:pt idx="34">
                  <c:v>39.121872339028542</c:v>
                </c:pt>
                <c:pt idx="35">
                  <c:v>39.550739993721393</c:v>
                </c:pt>
                <c:pt idx="36">
                  <c:v>39.979607648414245</c:v>
                </c:pt>
                <c:pt idx="37">
                  <c:v>40.408475303107096</c:v>
                </c:pt>
                <c:pt idx="38">
                  <c:v>40.837342957799947</c:v>
                </c:pt>
                <c:pt idx="39">
                  <c:v>41.266210612492799</c:v>
                </c:pt>
                <c:pt idx="40">
                  <c:v>41.69507826718565</c:v>
                </c:pt>
                <c:pt idx="41">
                  <c:v>42.123945921878502</c:v>
                </c:pt>
                <c:pt idx="42">
                  <c:v>42.552813576571353</c:v>
                </c:pt>
                <c:pt idx="43">
                  <c:v>42.981681231264204</c:v>
                </c:pt>
                <c:pt idx="44">
                  <c:v>43.410548885957056</c:v>
                </c:pt>
                <c:pt idx="45">
                  <c:v>43.839416540649907</c:v>
                </c:pt>
                <c:pt idx="46">
                  <c:v>44.268284195342758</c:v>
                </c:pt>
                <c:pt idx="47">
                  <c:v>44.69715185003561</c:v>
                </c:pt>
                <c:pt idx="48">
                  <c:v>45.126019504728461</c:v>
                </c:pt>
                <c:pt idx="49">
                  <c:v>45.554887159421305</c:v>
                </c:pt>
                <c:pt idx="50">
                  <c:v>45.983754814114157</c:v>
                </c:pt>
                <c:pt idx="51">
                  <c:v>46.412622468807008</c:v>
                </c:pt>
                <c:pt idx="52">
                  <c:v>46.84149012349986</c:v>
                </c:pt>
                <c:pt idx="53">
                  <c:v>47.270357778192711</c:v>
                </c:pt>
                <c:pt idx="54">
                  <c:v>47.699225432885562</c:v>
                </c:pt>
                <c:pt idx="55">
                  <c:v>48.128093087578407</c:v>
                </c:pt>
                <c:pt idx="56">
                  <c:v>48.556960742271258</c:v>
                </c:pt>
                <c:pt idx="57">
                  <c:v>48.985828396964109</c:v>
                </c:pt>
                <c:pt idx="58">
                  <c:v>49.414696051656961</c:v>
                </c:pt>
                <c:pt idx="59">
                  <c:v>49.843563706349812</c:v>
                </c:pt>
                <c:pt idx="60">
                  <c:v>50.272431361042663</c:v>
                </c:pt>
                <c:pt idx="61">
                  <c:v>50.701299015735515</c:v>
                </c:pt>
                <c:pt idx="62">
                  <c:v>51.130166670428366</c:v>
                </c:pt>
                <c:pt idx="63">
                  <c:v>51.559034325121218</c:v>
                </c:pt>
                <c:pt idx="64">
                  <c:v>51.987901979814069</c:v>
                </c:pt>
                <c:pt idx="65">
                  <c:v>52.41676963450692</c:v>
                </c:pt>
                <c:pt idx="66">
                  <c:v>52.845637289199772</c:v>
                </c:pt>
                <c:pt idx="67">
                  <c:v>53.274504943892623</c:v>
                </c:pt>
                <c:pt idx="68">
                  <c:v>53.703372598585474</c:v>
                </c:pt>
                <c:pt idx="69">
                  <c:v>54.132240253278326</c:v>
                </c:pt>
                <c:pt idx="70">
                  <c:v>54.561107907971177</c:v>
                </c:pt>
                <c:pt idx="71">
                  <c:v>54.989975562664029</c:v>
                </c:pt>
                <c:pt idx="72">
                  <c:v>55.418843217356873</c:v>
                </c:pt>
                <c:pt idx="73">
                  <c:v>55.847710872049724</c:v>
                </c:pt>
                <c:pt idx="74">
                  <c:v>56.276578526742583</c:v>
                </c:pt>
                <c:pt idx="75">
                  <c:v>56.70544618143542</c:v>
                </c:pt>
                <c:pt idx="76">
                  <c:v>57.134313836128271</c:v>
                </c:pt>
                <c:pt idx="77">
                  <c:v>57.563181490821123</c:v>
                </c:pt>
                <c:pt idx="78">
                  <c:v>57.992049145513974</c:v>
                </c:pt>
                <c:pt idx="79">
                  <c:v>58.420916800206825</c:v>
                </c:pt>
                <c:pt idx="80">
                  <c:v>58.849784454899677</c:v>
                </c:pt>
                <c:pt idx="81">
                  <c:v>59.278652109592528</c:v>
                </c:pt>
                <c:pt idx="82">
                  <c:v>59.707519764285379</c:v>
                </c:pt>
                <c:pt idx="83">
                  <c:v>60.136387418978231</c:v>
                </c:pt>
                <c:pt idx="84">
                  <c:v>60.565255073671082</c:v>
                </c:pt>
                <c:pt idx="85">
                  <c:v>60.994122728363934</c:v>
                </c:pt>
                <c:pt idx="86">
                  <c:v>61.422990383056785</c:v>
                </c:pt>
                <c:pt idx="87">
                  <c:v>61.851858037749636</c:v>
                </c:pt>
                <c:pt idx="88">
                  <c:v>62.280725692442488</c:v>
                </c:pt>
                <c:pt idx="89">
                  <c:v>62.709593347135339</c:v>
                </c:pt>
                <c:pt idx="90">
                  <c:v>63.13846100182819</c:v>
                </c:pt>
                <c:pt idx="91">
                  <c:v>63.567328656521042</c:v>
                </c:pt>
                <c:pt idx="92">
                  <c:v>63.996196311213893</c:v>
                </c:pt>
                <c:pt idx="93">
                  <c:v>64.425063965906745</c:v>
                </c:pt>
                <c:pt idx="94">
                  <c:v>64.853931620599596</c:v>
                </c:pt>
                <c:pt idx="95">
                  <c:v>65.282799275292447</c:v>
                </c:pt>
                <c:pt idx="96">
                  <c:v>65.711666929985299</c:v>
                </c:pt>
                <c:pt idx="97">
                  <c:v>66.14053458467815</c:v>
                </c:pt>
                <c:pt idx="98">
                  <c:v>66.569402239370987</c:v>
                </c:pt>
                <c:pt idx="99">
                  <c:v>66.998269894063839</c:v>
                </c:pt>
                <c:pt idx="100">
                  <c:v>67.42713754875669</c:v>
                </c:pt>
                <c:pt idx="101">
                  <c:v>67.856005203449541</c:v>
                </c:pt>
                <c:pt idx="102">
                  <c:v>68.284872858142393</c:v>
                </c:pt>
                <c:pt idx="103">
                  <c:v>68.713740512835244</c:v>
                </c:pt>
                <c:pt idx="104">
                  <c:v>69.142608167528095</c:v>
                </c:pt>
                <c:pt idx="105">
                  <c:v>69.571475822220947</c:v>
                </c:pt>
                <c:pt idx="106">
                  <c:v>70.000343476913798</c:v>
                </c:pt>
                <c:pt idx="107">
                  <c:v>70.42921113160665</c:v>
                </c:pt>
                <c:pt idx="108">
                  <c:v>70.858078786299501</c:v>
                </c:pt>
                <c:pt idx="109">
                  <c:v>71.286946440992352</c:v>
                </c:pt>
                <c:pt idx="110">
                  <c:v>71.715814095685204</c:v>
                </c:pt>
                <c:pt idx="111">
                  <c:v>72.144681750378055</c:v>
                </c:pt>
                <c:pt idx="112">
                  <c:v>72.573549405070906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0513872"/>
        <c:axId val="250511128"/>
      </c:scatterChart>
      <c:valAx>
        <c:axId val="25051387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crossAx val="250511128"/>
        <c:crosses val="autoZero"/>
        <c:crossBetween val="midCat"/>
      </c:valAx>
      <c:valAx>
        <c:axId val="250511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 sz="1000" b="0" i="0" u="none" strike="noStrike" baseline="0" dirty="0" smtClean="0">
                    <a:effectLst/>
                  </a:rPr>
                  <a:t>Численность зрителей, тыс. чел.</a:t>
                </a:r>
                <a:endParaRPr lang="ru-RU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5138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solidFill>
        <a:srgbClr val="002060"/>
      </a:solidFill>
    </a:ln>
    <a:effectLst/>
  </c:spPr>
  <c:txPr>
    <a:bodyPr/>
    <a:lstStyle/>
    <a:p>
      <a:pPr>
        <a:defRPr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/>
              <a:t>Группа </a:t>
            </a:r>
            <a:r>
              <a:rPr lang="ru-RU" dirty="0"/>
              <a:t>3</a:t>
            </a:r>
          </a:p>
        </c:rich>
      </c:tx>
      <c:layout>
        <c:manualLayout>
          <c:xMode val="edge"/>
          <c:yMode val="edge"/>
          <c:x val="0.14932831250161668"/>
          <c:y val="4.62963131730508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48"/>
            <c:marker>
              <c:symbol val="circle"/>
              <c:size val="5"/>
              <c:spPr>
                <a:solidFill>
                  <a:srgbClr val="FFFF00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</c:dPt>
          <c:dPt>
            <c:idx val="85"/>
            <c:marker>
              <c:symbol val="circle"/>
              <c:size val="5"/>
              <c:spPr>
                <a:solidFill>
                  <a:srgbClr val="FF0000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</c:dPt>
          <c:trendline>
            <c:spPr>
              <a:ln w="19050" cap="rnd">
                <a:solidFill>
                  <a:sysClr val="windowText" lastClr="000000"/>
                </a:solidFill>
                <a:prstDash val="sysDot"/>
              </a:ln>
              <a:effectLst/>
            </c:spPr>
            <c:trendlineType val="linear"/>
            <c:intercept val="0"/>
            <c:dispRSqr val="0"/>
            <c:dispEq val="0"/>
          </c:trendline>
          <c:yVal>
            <c:numRef>
              <c:f>'[Театры 2018 (28.03.2019) проверка по группам.xlsx]Т3'!$S$5:$S$90</c:f>
              <c:numCache>
                <c:formatCode>0.0</c:formatCode>
                <c:ptCount val="86"/>
                <c:pt idx="0">
                  <c:v>3.8</c:v>
                </c:pt>
                <c:pt idx="1">
                  <c:v>5</c:v>
                </c:pt>
                <c:pt idx="2">
                  <c:v>5.0999999999999996</c:v>
                </c:pt>
                <c:pt idx="3">
                  <c:v>5.5</c:v>
                </c:pt>
                <c:pt idx="4">
                  <c:v>6.7</c:v>
                </c:pt>
                <c:pt idx="5">
                  <c:v>7.4</c:v>
                </c:pt>
                <c:pt idx="6">
                  <c:v>7.6</c:v>
                </c:pt>
                <c:pt idx="7">
                  <c:v>8.4</c:v>
                </c:pt>
                <c:pt idx="8">
                  <c:v>9.1</c:v>
                </c:pt>
                <c:pt idx="9">
                  <c:v>9.1999999999999993</c:v>
                </c:pt>
                <c:pt idx="10">
                  <c:v>9.3000000000000007</c:v>
                </c:pt>
                <c:pt idx="11">
                  <c:v>10.3</c:v>
                </c:pt>
                <c:pt idx="12">
                  <c:v>11.7</c:v>
                </c:pt>
                <c:pt idx="13">
                  <c:v>11.9</c:v>
                </c:pt>
                <c:pt idx="14">
                  <c:v>12.1</c:v>
                </c:pt>
                <c:pt idx="15">
                  <c:v>12.3</c:v>
                </c:pt>
                <c:pt idx="16">
                  <c:v>12.6</c:v>
                </c:pt>
                <c:pt idx="17">
                  <c:v>12.7</c:v>
                </c:pt>
                <c:pt idx="18">
                  <c:v>13.3</c:v>
                </c:pt>
                <c:pt idx="19">
                  <c:v>15</c:v>
                </c:pt>
                <c:pt idx="20">
                  <c:v>15.1</c:v>
                </c:pt>
                <c:pt idx="21">
                  <c:v>15.3</c:v>
                </c:pt>
                <c:pt idx="22">
                  <c:v>15.7</c:v>
                </c:pt>
                <c:pt idx="23">
                  <c:v>16.3</c:v>
                </c:pt>
                <c:pt idx="24">
                  <c:v>16.5</c:v>
                </c:pt>
                <c:pt idx="25">
                  <c:v>16.8</c:v>
                </c:pt>
                <c:pt idx="26">
                  <c:v>17.2</c:v>
                </c:pt>
                <c:pt idx="27">
                  <c:v>17.8</c:v>
                </c:pt>
                <c:pt idx="28">
                  <c:v>18</c:v>
                </c:pt>
                <c:pt idx="29">
                  <c:v>18.3</c:v>
                </c:pt>
                <c:pt idx="30">
                  <c:v>18.8</c:v>
                </c:pt>
                <c:pt idx="31">
                  <c:v>19.100000000000001</c:v>
                </c:pt>
                <c:pt idx="32">
                  <c:v>20.8</c:v>
                </c:pt>
                <c:pt idx="33">
                  <c:v>20.9</c:v>
                </c:pt>
                <c:pt idx="34">
                  <c:v>21.9</c:v>
                </c:pt>
                <c:pt idx="35">
                  <c:v>22.5</c:v>
                </c:pt>
                <c:pt idx="36">
                  <c:v>23.7</c:v>
                </c:pt>
                <c:pt idx="37">
                  <c:v>24.3</c:v>
                </c:pt>
                <c:pt idx="38">
                  <c:v>24.5</c:v>
                </c:pt>
                <c:pt idx="39">
                  <c:v>26.1</c:v>
                </c:pt>
                <c:pt idx="40">
                  <c:v>26.2</c:v>
                </c:pt>
                <c:pt idx="41">
                  <c:v>26.4</c:v>
                </c:pt>
                <c:pt idx="42">
                  <c:v>27</c:v>
                </c:pt>
                <c:pt idx="43">
                  <c:v>27.2</c:v>
                </c:pt>
                <c:pt idx="44">
                  <c:v>28.7</c:v>
                </c:pt>
                <c:pt idx="45">
                  <c:v>29.2</c:v>
                </c:pt>
                <c:pt idx="46">
                  <c:v>30.3</c:v>
                </c:pt>
                <c:pt idx="47">
                  <c:v>32.700000000000003</c:v>
                </c:pt>
                <c:pt idx="48">
                  <c:v>33.5</c:v>
                </c:pt>
                <c:pt idx="49">
                  <c:v>33.6</c:v>
                </c:pt>
                <c:pt idx="50">
                  <c:v>33.9</c:v>
                </c:pt>
                <c:pt idx="51">
                  <c:v>34.299999999999997</c:v>
                </c:pt>
                <c:pt idx="52">
                  <c:v>34.6</c:v>
                </c:pt>
                <c:pt idx="53">
                  <c:v>36.4</c:v>
                </c:pt>
                <c:pt idx="54">
                  <c:v>37.1</c:v>
                </c:pt>
                <c:pt idx="55">
                  <c:v>38.4</c:v>
                </c:pt>
                <c:pt idx="56">
                  <c:v>39.6</c:v>
                </c:pt>
                <c:pt idx="57">
                  <c:v>42.2</c:v>
                </c:pt>
                <c:pt idx="58">
                  <c:v>42.9</c:v>
                </c:pt>
                <c:pt idx="59">
                  <c:v>43</c:v>
                </c:pt>
                <c:pt idx="60">
                  <c:v>43.1</c:v>
                </c:pt>
                <c:pt idx="61">
                  <c:v>44</c:v>
                </c:pt>
                <c:pt idx="62">
                  <c:v>44.9</c:v>
                </c:pt>
                <c:pt idx="63">
                  <c:v>45.6</c:v>
                </c:pt>
                <c:pt idx="64">
                  <c:v>47.6</c:v>
                </c:pt>
                <c:pt idx="65">
                  <c:v>47.8</c:v>
                </c:pt>
                <c:pt idx="66">
                  <c:v>48.5</c:v>
                </c:pt>
                <c:pt idx="67">
                  <c:v>48.9</c:v>
                </c:pt>
                <c:pt idx="68">
                  <c:v>49.7</c:v>
                </c:pt>
                <c:pt idx="69">
                  <c:v>49.8</c:v>
                </c:pt>
                <c:pt idx="70">
                  <c:v>51.3</c:v>
                </c:pt>
                <c:pt idx="71">
                  <c:v>51.9</c:v>
                </c:pt>
                <c:pt idx="72">
                  <c:v>53</c:v>
                </c:pt>
                <c:pt idx="73">
                  <c:v>54.1</c:v>
                </c:pt>
                <c:pt idx="74">
                  <c:v>58.8</c:v>
                </c:pt>
                <c:pt idx="75">
                  <c:v>59.6</c:v>
                </c:pt>
                <c:pt idx="76">
                  <c:v>61.1</c:v>
                </c:pt>
                <c:pt idx="77">
                  <c:v>69.400000000000006</c:v>
                </c:pt>
                <c:pt idx="78">
                  <c:v>71.599999999999994</c:v>
                </c:pt>
                <c:pt idx="79">
                  <c:v>73.599999999999994</c:v>
                </c:pt>
                <c:pt idx="80">
                  <c:v>77.5</c:v>
                </c:pt>
                <c:pt idx="81">
                  <c:v>78</c:v>
                </c:pt>
                <c:pt idx="82">
                  <c:v>79.8</c:v>
                </c:pt>
                <c:pt idx="83">
                  <c:v>81.5</c:v>
                </c:pt>
                <c:pt idx="84">
                  <c:v>95</c:v>
                </c:pt>
                <c:pt idx="85">
                  <c:v>103.7</c:v>
                </c:pt>
              </c:numCache>
            </c:numRef>
          </c:yVal>
          <c:smooth val="0"/>
        </c:ser>
        <c:ser>
          <c:idx val="1"/>
          <c:order val="1"/>
          <c:spPr>
            <a:ln w="254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'[Театры 2018 (28.03.2019) проверка по группам.xlsx]Т3'!$T$5:$T$90</c:f>
              <c:numCache>
                <c:formatCode>General</c:formatCode>
                <c:ptCount val="8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</c:numCache>
            </c:numRef>
          </c:xVal>
          <c:yVal>
            <c:numRef>
              <c:f>'[Театры 2018 (28.03.2019) проверка по группам.xlsx]Т3'!$V$5:$V$90</c:f>
              <c:numCache>
                <c:formatCode>0.000</c:formatCode>
                <c:ptCount val="86"/>
                <c:pt idx="0">
                  <c:v>33.872867599000607</c:v>
                </c:pt>
                <c:pt idx="1">
                  <c:v>34.657363104977954</c:v>
                </c:pt>
                <c:pt idx="2">
                  <c:v>35.441858610955308</c:v>
                </c:pt>
                <c:pt idx="3">
                  <c:v>36.226354116932654</c:v>
                </c:pt>
                <c:pt idx="4">
                  <c:v>37.010849622910008</c:v>
                </c:pt>
                <c:pt idx="5">
                  <c:v>37.795345128887362</c:v>
                </c:pt>
                <c:pt idx="6">
                  <c:v>38.579840634864709</c:v>
                </c:pt>
                <c:pt idx="7">
                  <c:v>39.364336140842063</c:v>
                </c:pt>
                <c:pt idx="8">
                  <c:v>40.148831646819417</c:v>
                </c:pt>
                <c:pt idx="9">
                  <c:v>40.933327152796764</c:v>
                </c:pt>
                <c:pt idx="10">
                  <c:v>41.717822658774118</c:v>
                </c:pt>
                <c:pt idx="11">
                  <c:v>42.502318164751472</c:v>
                </c:pt>
                <c:pt idx="12">
                  <c:v>43.286813670728819</c:v>
                </c:pt>
                <c:pt idx="13">
                  <c:v>44.071309176706173</c:v>
                </c:pt>
                <c:pt idx="14">
                  <c:v>44.855804682683527</c:v>
                </c:pt>
                <c:pt idx="15">
                  <c:v>45.640300188660873</c:v>
                </c:pt>
                <c:pt idx="16">
                  <c:v>46.42479569463822</c:v>
                </c:pt>
                <c:pt idx="17">
                  <c:v>47.209291200615574</c:v>
                </c:pt>
                <c:pt idx="18">
                  <c:v>47.993786706592928</c:v>
                </c:pt>
                <c:pt idx="19">
                  <c:v>48.778282212570275</c:v>
                </c:pt>
                <c:pt idx="20">
                  <c:v>49.562777718547629</c:v>
                </c:pt>
                <c:pt idx="21">
                  <c:v>50.347273224524983</c:v>
                </c:pt>
                <c:pt idx="22">
                  <c:v>51.13176873050233</c:v>
                </c:pt>
                <c:pt idx="23">
                  <c:v>51.916264236479684</c:v>
                </c:pt>
                <c:pt idx="24">
                  <c:v>52.700759742457038</c:v>
                </c:pt>
                <c:pt idx="25">
                  <c:v>53.485255248434385</c:v>
                </c:pt>
                <c:pt idx="26">
                  <c:v>54.269750754411739</c:v>
                </c:pt>
                <c:pt idx="27">
                  <c:v>55.054246260389093</c:v>
                </c:pt>
                <c:pt idx="28">
                  <c:v>55.838741766366439</c:v>
                </c:pt>
                <c:pt idx="29">
                  <c:v>56.623237272343793</c:v>
                </c:pt>
                <c:pt idx="30">
                  <c:v>57.407732778321147</c:v>
                </c:pt>
                <c:pt idx="31">
                  <c:v>58.192228284298494</c:v>
                </c:pt>
                <c:pt idx="32">
                  <c:v>58.976723790275841</c:v>
                </c:pt>
                <c:pt idx="33">
                  <c:v>59.761219296253195</c:v>
                </c:pt>
                <c:pt idx="34">
                  <c:v>60.545714802230549</c:v>
                </c:pt>
                <c:pt idx="35">
                  <c:v>61.330210308207896</c:v>
                </c:pt>
                <c:pt idx="36">
                  <c:v>62.11470581418525</c:v>
                </c:pt>
                <c:pt idx="37">
                  <c:v>62.899201320162604</c:v>
                </c:pt>
                <c:pt idx="38">
                  <c:v>63.683696826139951</c:v>
                </c:pt>
                <c:pt idx="39">
                  <c:v>64.468192332117297</c:v>
                </c:pt>
                <c:pt idx="40">
                  <c:v>65.252687838094658</c:v>
                </c:pt>
                <c:pt idx="41">
                  <c:v>66.037183344072005</c:v>
                </c:pt>
                <c:pt idx="42">
                  <c:v>66.821678850049352</c:v>
                </c:pt>
                <c:pt idx="43">
                  <c:v>67.606174356026713</c:v>
                </c:pt>
                <c:pt idx="44">
                  <c:v>68.39066986200406</c:v>
                </c:pt>
                <c:pt idx="45">
                  <c:v>69.175165367981407</c:v>
                </c:pt>
                <c:pt idx="46">
                  <c:v>69.959660873958768</c:v>
                </c:pt>
                <c:pt idx="47">
                  <c:v>70.744156379936115</c:v>
                </c:pt>
                <c:pt idx="48">
                  <c:v>71.528651885913462</c:v>
                </c:pt>
                <c:pt idx="49">
                  <c:v>72.313147391890823</c:v>
                </c:pt>
                <c:pt idx="50">
                  <c:v>73.09764289786817</c:v>
                </c:pt>
                <c:pt idx="51">
                  <c:v>73.882138403845516</c:v>
                </c:pt>
                <c:pt idx="52">
                  <c:v>74.666633909822878</c:v>
                </c:pt>
                <c:pt idx="53">
                  <c:v>75.451129415800224</c:v>
                </c:pt>
                <c:pt idx="54">
                  <c:v>76.235624921777571</c:v>
                </c:pt>
                <c:pt idx="55">
                  <c:v>77.020120427754932</c:v>
                </c:pt>
                <c:pt idx="56">
                  <c:v>77.804615933732279</c:v>
                </c:pt>
                <c:pt idx="57">
                  <c:v>78.589111439709626</c:v>
                </c:pt>
                <c:pt idx="58">
                  <c:v>79.373606945686987</c:v>
                </c:pt>
                <c:pt idx="59">
                  <c:v>80.158102451664334</c:v>
                </c:pt>
                <c:pt idx="60">
                  <c:v>80.942597957641681</c:v>
                </c:pt>
                <c:pt idx="61">
                  <c:v>81.727093463619042</c:v>
                </c:pt>
                <c:pt idx="62">
                  <c:v>82.511588969596374</c:v>
                </c:pt>
                <c:pt idx="63">
                  <c:v>83.296084475573736</c:v>
                </c:pt>
                <c:pt idx="64">
                  <c:v>84.080579981551097</c:v>
                </c:pt>
                <c:pt idx="65">
                  <c:v>84.865075487528429</c:v>
                </c:pt>
                <c:pt idx="66">
                  <c:v>85.64957099350579</c:v>
                </c:pt>
                <c:pt idx="67">
                  <c:v>86.434066499483137</c:v>
                </c:pt>
                <c:pt idx="68">
                  <c:v>87.218562005460484</c:v>
                </c:pt>
                <c:pt idx="69">
                  <c:v>88.003057511437845</c:v>
                </c:pt>
                <c:pt idx="70">
                  <c:v>88.787553017415192</c:v>
                </c:pt>
                <c:pt idx="71">
                  <c:v>89.572048523392539</c:v>
                </c:pt>
                <c:pt idx="72">
                  <c:v>90.3565440293699</c:v>
                </c:pt>
                <c:pt idx="73">
                  <c:v>91.141039535347247</c:v>
                </c:pt>
                <c:pt idx="74">
                  <c:v>91.925535041324594</c:v>
                </c:pt>
                <c:pt idx="75">
                  <c:v>92.710030547301955</c:v>
                </c:pt>
                <c:pt idx="76">
                  <c:v>93.494526053279301</c:v>
                </c:pt>
                <c:pt idx="77">
                  <c:v>94.279021559256648</c:v>
                </c:pt>
                <c:pt idx="78">
                  <c:v>95.063517065234009</c:v>
                </c:pt>
                <c:pt idx="79">
                  <c:v>95.848012571211356</c:v>
                </c:pt>
                <c:pt idx="80">
                  <c:v>96.632508077188703</c:v>
                </c:pt>
                <c:pt idx="81">
                  <c:v>97.417003583166064</c:v>
                </c:pt>
                <c:pt idx="82">
                  <c:v>98.201499089143411</c:v>
                </c:pt>
                <c:pt idx="83">
                  <c:v>98.985994595120758</c:v>
                </c:pt>
                <c:pt idx="84">
                  <c:v>99.770490101098119</c:v>
                </c:pt>
                <c:pt idx="85">
                  <c:v>100.55498560707547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9994696"/>
        <c:axId val="249997440"/>
      </c:scatterChart>
      <c:valAx>
        <c:axId val="24999469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crossAx val="249997440"/>
        <c:crosses val="autoZero"/>
        <c:crossBetween val="midCat"/>
      </c:valAx>
      <c:valAx>
        <c:axId val="249997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lang="ru-RU" sz="1000" b="0" i="0" u="none" strike="noStrike" kern="1200" baseline="0" dirty="0" smtClean="0">
                    <a:solidFill>
                      <a:sysClr val="windowText" lastClr="000000"/>
                    </a:solidFill>
                    <a:effectLst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 sz="1000" b="0" i="0" u="none" strike="noStrike" kern="1200" baseline="0" dirty="0" smtClean="0">
                    <a:solidFill>
                      <a:sysClr val="windowText" lastClr="000000"/>
                    </a:solidFill>
                    <a:effectLst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Численность зрителей, тыс. чел.</a:t>
                </a:r>
              </a:p>
            </c:rich>
          </c:tx>
          <c:layout>
            <c:manualLayout>
              <c:xMode val="edge"/>
              <c:yMode val="edge"/>
              <c:x val="3.062391681869019E-2"/>
              <c:y val="0.2005053224355943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 sz="1000" b="0" i="0" u="none" strike="noStrike" kern="1200" baseline="0" dirty="0" smtClean="0">
                  <a:solidFill>
                    <a:sysClr val="windowText" lastClr="000000"/>
                  </a:solidFill>
                  <a:effectLst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499946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solidFill>
        <a:srgbClr val="002060"/>
      </a:solidFill>
    </a:ln>
    <a:effectLst/>
  </c:spPr>
  <c:txPr>
    <a:bodyPr/>
    <a:lstStyle/>
    <a:p>
      <a:pPr>
        <a:defRPr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/>
              <a:t>Группа </a:t>
            </a:r>
            <a:r>
              <a:rPr lang="ru-RU" dirty="0"/>
              <a:t>4</a:t>
            </a:r>
          </a:p>
        </c:rich>
      </c:tx>
      <c:layout>
        <c:manualLayout>
          <c:xMode val="edge"/>
          <c:yMode val="edge"/>
          <c:x val="0.1403381121418345"/>
          <c:y val="5.55555758076610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47"/>
            <c:marker>
              <c:symbol val="circle"/>
              <c:size val="5"/>
              <c:spPr>
                <a:solidFill>
                  <a:srgbClr val="FFFF00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</c:dPt>
          <c:dPt>
            <c:idx val="122"/>
            <c:marker>
              <c:symbol val="circle"/>
              <c:size val="5"/>
              <c:spPr>
                <a:solidFill>
                  <a:srgbClr val="FF0000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</c:dPt>
          <c:trendline>
            <c:spPr>
              <a:ln w="19050" cap="rnd">
                <a:solidFill>
                  <a:sysClr val="windowText" lastClr="000000"/>
                </a:solidFill>
                <a:prstDash val="sysDot"/>
              </a:ln>
              <a:effectLst/>
            </c:spPr>
            <c:trendlineType val="linear"/>
            <c:intercept val="0"/>
            <c:dispRSqr val="0"/>
            <c:dispEq val="0"/>
          </c:trendline>
          <c:yVal>
            <c:numRef>
              <c:f>'[Театры 2018 (28.03.2019) проверка по группам.xlsx]Т4'!$S$5:$S$127</c:f>
              <c:numCache>
                <c:formatCode>0.0</c:formatCode>
                <c:ptCount val="123"/>
                <c:pt idx="0">
                  <c:v>3.2</c:v>
                </c:pt>
                <c:pt idx="1">
                  <c:v>3.7</c:v>
                </c:pt>
                <c:pt idx="2">
                  <c:v>4.9000000000000004</c:v>
                </c:pt>
                <c:pt idx="3">
                  <c:v>5.7</c:v>
                </c:pt>
                <c:pt idx="4">
                  <c:v>6.8</c:v>
                </c:pt>
                <c:pt idx="5">
                  <c:v>8.6</c:v>
                </c:pt>
                <c:pt idx="6">
                  <c:v>8.8000000000000007</c:v>
                </c:pt>
                <c:pt idx="7">
                  <c:v>9.1</c:v>
                </c:pt>
                <c:pt idx="8">
                  <c:v>10.199999999999999</c:v>
                </c:pt>
                <c:pt idx="9">
                  <c:v>11.1</c:v>
                </c:pt>
                <c:pt idx="10">
                  <c:v>12.5</c:v>
                </c:pt>
                <c:pt idx="11">
                  <c:v>13.6</c:v>
                </c:pt>
                <c:pt idx="12">
                  <c:v>14.2</c:v>
                </c:pt>
                <c:pt idx="13">
                  <c:v>14.5</c:v>
                </c:pt>
                <c:pt idx="14">
                  <c:v>16.600000000000001</c:v>
                </c:pt>
                <c:pt idx="15">
                  <c:v>17.8</c:v>
                </c:pt>
                <c:pt idx="16">
                  <c:v>19.2</c:v>
                </c:pt>
                <c:pt idx="17">
                  <c:v>20.100000000000001</c:v>
                </c:pt>
                <c:pt idx="18">
                  <c:v>20.399999999999999</c:v>
                </c:pt>
                <c:pt idx="19">
                  <c:v>21.4</c:v>
                </c:pt>
                <c:pt idx="20">
                  <c:v>21.8</c:v>
                </c:pt>
                <c:pt idx="21">
                  <c:v>21.9</c:v>
                </c:pt>
                <c:pt idx="22">
                  <c:v>22</c:v>
                </c:pt>
                <c:pt idx="23">
                  <c:v>22.5</c:v>
                </c:pt>
                <c:pt idx="24">
                  <c:v>23.2</c:v>
                </c:pt>
                <c:pt idx="25">
                  <c:v>24.1</c:v>
                </c:pt>
                <c:pt idx="26">
                  <c:v>24.2</c:v>
                </c:pt>
                <c:pt idx="27">
                  <c:v>24.3</c:v>
                </c:pt>
                <c:pt idx="28">
                  <c:v>24.4</c:v>
                </c:pt>
                <c:pt idx="29">
                  <c:v>24.6</c:v>
                </c:pt>
                <c:pt idx="30">
                  <c:v>24.8</c:v>
                </c:pt>
                <c:pt idx="31">
                  <c:v>25.1</c:v>
                </c:pt>
                <c:pt idx="32">
                  <c:v>26.2</c:v>
                </c:pt>
                <c:pt idx="33">
                  <c:v>26.9</c:v>
                </c:pt>
                <c:pt idx="34">
                  <c:v>28</c:v>
                </c:pt>
                <c:pt idx="35">
                  <c:v>28.1</c:v>
                </c:pt>
                <c:pt idx="36">
                  <c:v>28.4</c:v>
                </c:pt>
                <c:pt idx="37">
                  <c:v>28.7</c:v>
                </c:pt>
                <c:pt idx="38">
                  <c:v>29.4</c:v>
                </c:pt>
                <c:pt idx="39">
                  <c:v>29.7</c:v>
                </c:pt>
                <c:pt idx="40">
                  <c:v>29.8</c:v>
                </c:pt>
                <c:pt idx="41">
                  <c:v>30.4</c:v>
                </c:pt>
                <c:pt idx="42">
                  <c:v>30.8</c:v>
                </c:pt>
                <c:pt idx="43">
                  <c:v>30.9</c:v>
                </c:pt>
                <c:pt idx="44">
                  <c:v>31.5</c:v>
                </c:pt>
                <c:pt idx="45">
                  <c:v>31.6</c:v>
                </c:pt>
                <c:pt idx="46">
                  <c:v>32.799999999999997</c:v>
                </c:pt>
                <c:pt idx="47">
                  <c:v>33.6</c:v>
                </c:pt>
                <c:pt idx="48">
                  <c:v>34.799999999999997</c:v>
                </c:pt>
                <c:pt idx="49">
                  <c:v>35.5</c:v>
                </c:pt>
                <c:pt idx="50">
                  <c:v>35.799999999999997</c:v>
                </c:pt>
                <c:pt idx="51">
                  <c:v>37.299999999999997</c:v>
                </c:pt>
                <c:pt idx="52">
                  <c:v>38.200000000000003</c:v>
                </c:pt>
                <c:pt idx="53">
                  <c:v>38.700000000000003</c:v>
                </c:pt>
                <c:pt idx="54">
                  <c:v>39.700000000000003</c:v>
                </c:pt>
                <c:pt idx="55">
                  <c:v>40.799999999999997</c:v>
                </c:pt>
                <c:pt idx="56">
                  <c:v>41.7</c:v>
                </c:pt>
                <c:pt idx="57">
                  <c:v>42.1</c:v>
                </c:pt>
                <c:pt idx="58">
                  <c:v>42.3</c:v>
                </c:pt>
                <c:pt idx="59">
                  <c:v>43.2</c:v>
                </c:pt>
                <c:pt idx="60">
                  <c:v>43.9</c:v>
                </c:pt>
                <c:pt idx="61">
                  <c:v>44.2</c:v>
                </c:pt>
                <c:pt idx="62">
                  <c:v>44.6</c:v>
                </c:pt>
                <c:pt idx="63">
                  <c:v>45</c:v>
                </c:pt>
                <c:pt idx="64">
                  <c:v>45.7</c:v>
                </c:pt>
                <c:pt idx="65">
                  <c:v>46</c:v>
                </c:pt>
                <c:pt idx="66">
                  <c:v>46.6</c:v>
                </c:pt>
                <c:pt idx="67">
                  <c:v>46.8</c:v>
                </c:pt>
                <c:pt idx="68">
                  <c:v>47</c:v>
                </c:pt>
                <c:pt idx="69">
                  <c:v>47.1</c:v>
                </c:pt>
                <c:pt idx="70">
                  <c:v>47.2</c:v>
                </c:pt>
                <c:pt idx="71">
                  <c:v>47.3</c:v>
                </c:pt>
                <c:pt idx="72">
                  <c:v>48.5</c:v>
                </c:pt>
                <c:pt idx="73">
                  <c:v>48.8</c:v>
                </c:pt>
                <c:pt idx="74">
                  <c:v>49.6</c:v>
                </c:pt>
                <c:pt idx="75">
                  <c:v>50.2</c:v>
                </c:pt>
                <c:pt idx="76">
                  <c:v>50.4</c:v>
                </c:pt>
                <c:pt idx="77">
                  <c:v>50.5</c:v>
                </c:pt>
                <c:pt idx="78">
                  <c:v>51.1</c:v>
                </c:pt>
                <c:pt idx="79">
                  <c:v>51.6</c:v>
                </c:pt>
                <c:pt idx="80">
                  <c:v>51.8</c:v>
                </c:pt>
                <c:pt idx="81">
                  <c:v>52.4</c:v>
                </c:pt>
                <c:pt idx="82">
                  <c:v>54.4</c:v>
                </c:pt>
                <c:pt idx="83">
                  <c:v>55.4</c:v>
                </c:pt>
                <c:pt idx="84">
                  <c:v>56.3</c:v>
                </c:pt>
                <c:pt idx="85">
                  <c:v>56.5</c:v>
                </c:pt>
                <c:pt idx="86">
                  <c:v>57.2</c:v>
                </c:pt>
                <c:pt idx="87">
                  <c:v>58.9</c:v>
                </c:pt>
                <c:pt idx="88">
                  <c:v>59.1</c:v>
                </c:pt>
                <c:pt idx="89">
                  <c:v>59.4</c:v>
                </c:pt>
                <c:pt idx="90">
                  <c:v>60.3</c:v>
                </c:pt>
                <c:pt idx="91">
                  <c:v>60.9</c:v>
                </c:pt>
                <c:pt idx="92">
                  <c:v>61.2</c:v>
                </c:pt>
                <c:pt idx="93">
                  <c:v>61.9</c:v>
                </c:pt>
                <c:pt idx="94">
                  <c:v>62.4</c:v>
                </c:pt>
                <c:pt idx="95">
                  <c:v>63</c:v>
                </c:pt>
                <c:pt idx="96">
                  <c:v>63.7</c:v>
                </c:pt>
                <c:pt idx="97">
                  <c:v>63.8</c:v>
                </c:pt>
                <c:pt idx="98">
                  <c:v>65.099999999999994</c:v>
                </c:pt>
                <c:pt idx="99">
                  <c:v>65.3</c:v>
                </c:pt>
                <c:pt idx="100">
                  <c:v>66.599999999999994</c:v>
                </c:pt>
                <c:pt idx="101">
                  <c:v>69.099999999999994</c:v>
                </c:pt>
                <c:pt idx="102">
                  <c:v>69.2</c:v>
                </c:pt>
                <c:pt idx="103">
                  <c:v>73.599999999999994</c:v>
                </c:pt>
                <c:pt idx="104">
                  <c:v>76.2</c:v>
                </c:pt>
                <c:pt idx="105">
                  <c:v>78.400000000000006</c:v>
                </c:pt>
                <c:pt idx="106">
                  <c:v>81.3</c:v>
                </c:pt>
                <c:pt idx="107">
                  <c:v>82.2</c:v>
                </c:pt>
                <c:pt idx="108">
                  <c:v>83.7</c:v>
                </c:pt>
                <c:pt idx="109">
                  <c:v>84.4</c:v>
                </c:pt>
                <c:pt idx="110">
                  <c:v>86.7</c:v>
                </c:pt>
                <c:pt idx="111">
                  <c:v>87.7</c:v>
                </c:pt>
                <c:pt idx="112">
                  <c:v>89.2</c:v>
                </c:pt>
                <c:pt idx="113">
                  <c:v>92.1</c:v>
                </c:pt>
                <c:pt idx="114">
                  <c:v>93.9</c:v>
                </c:pt>
                <c:pt idx="115">
                  <c:v>106.1</c:v>
                </c:pt>
                <c:pt idx="116">
                  <c:v>108.8</c:v>
                </c:pt>
                <c:pt idx="117">
                  <c:v>109.5</c:v>
                </c:pt>
                <c:pt idx="118">
                  <c:v>113.9</c:v>
                </c:pt>
                <c:pt idx="119">
                  <c:v>121.6</c:v>
                </c:pt>
                <c:pt idx="120">
                  <c:v>132.9</c:v>
                </c:pt>
                <c:pt idx="121">
                  <c:v>138</c:v>
                </c:pt>
                <c:pt idx="122">
                  <c:v>165.6</c:v>
                </c:pt>
              </c:numCache>
            </c:numRef>
          </c:yVal>
          <c:smooth val="0"/>
        </c:ser>
        <c:ser>
          <c:idx val="1"/>
          <c:order val="1"/>
          <c:spPr>
            <a:ln w="254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'[Театры 2018 (28.03.2019) проверка по группам.xlsx]Т4'!$T$5:$T$127</c:f>
              <c:numCache>
                <c:formatCode>General</c:formatCode>
                <c:ptCount val="12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</c:numCache>
            </c:numRef>
          </c:xVal>
          <c:yVal>
            <c:numRef>
              <c:f>'[Театры 2018 (28.03.2019) проверка по группам.xlsx]Т4'!$V$5:$V$127</c:f>
              <c:numCache>
                <c:formatCode>0.000</c:formatCode>
                <c:ptCount val="123"/>
                <c:pt idx="0">
                  <c:v>48.117959919771586</c:v>
                </c:pt>
                <c:pt idx="1">
                  <c:v>48.886326343608211</c:v>
                </c:pt>
                <c:pt idx="2">
                  <c:v>49.654692767444843</c:v>
                </c:pt>
                <c:pt idx="3">
                  <c:v>50.423059191281475</c:v>
                </c:pt>
                <c:pt idx="4">
                  <c:v>51.191425615118099</c:v>
                </c:pt>
                <c:pt idx="5">
                  <c:v>51.959792038954731</c:v>
                </c:pt>
                <c:pt idx="6">
                  <c:v>52.728158462791363</c:v>
                </c:pt>
                <c:pt idx="7">
                  <c:v>53.496524886627988</c:v>
                </c:pt>
                <c:pt idx="8">
                  <c:v>54.26489131046462</c:v>
                </c:pt>
                <c:pt idx="9">
                  <c:v>55.033257734301245</c:v>
                </c:pt>
                <c:pt idx="10">
                  <c:v>55.801624158137876</c:v>
                </c:pt>
                <c:pt idx="11">
                  <c:v>56.569990581974508</c:v>
                </c:pt>
                <c:pt idx="12">
                  <c:v>57.338357005811133</c:v>
                </c:pt>
                <c:pt idx="13">
                  <c:v>58.106723429647765</c:v>
                </c:pt>
                <c:pt idx="14">
                  <c:v>58.875089853484397</c:v>
                </c:pt>
                <c:pt idx="15">
                  <c:v>59.643456277321022</c:v>
                </c:pt>
                <c:pt idx="16">
                  <c:v>60.411822701157654</c:v>
                </c:pt>
                <c:pt idx="17">
                  <c:v>61.180189124994286</c:v>
                </c:pt>
                <c:pt idx="18">
                  <c:v>61.94855554883091</c:v>
                </c:pt>
                <c:pt idx="19">
                  <c:v>62.716921972667542</c:v>
                </c:pt>
                <c:pt idx="20">
                  <c:v>63.485288396504174</c:v>
                </c:pt>
                <c:pt idx="21">
                  <c:v>64.253654820340799</c:v>
                </c:pt>
                <c:pt idx="22">
                  <c:v>65.022021244177438</c:v>
                </c:pt>
                <c:pt idx="23">
                  <c:v>65.790387668014063</c:v>
                </c:pt>
                <c:pt idx="24">
                  <c:v>66.558754091850687</c:v>
                </c:pt>
                <c:pt idx="25">
                  <c:v>67.327120515687312</c:v>
                </c:pt>
                <c:pt idx="26">
                  <c:v>68.095486939523951</c:v>
                </c:pt>
                <c:pt idx="27">
                  <c:v>68.863853363360576</c:v>
                </c:pt>
                <c:pt idx="28">
                  <c:v>69.632219787197215</c:v>
                </c:pt>
                <c:pt idx="29">
                  <c:v>70.40058621103384</c:v>
                </c:pt>
                <c:pt idx="30">
                  <c:v>71.168952634870465</c:v>
                </c:pt>
                <c:pt idx="31">
                  <c:v>71.937319058707089</c:v>
                </c:pt>
                <c:pt idx="32">
                  <c:v>72.705685482543728</c:v>
                </c:pt>
                <c:pt idx="33">
                  <c:v>73.474051906380353</c:v>
                </c:pt>
                <c:pt idx="34">
                  <c:v>74.242418330216992</c:v>
                </c:pt>
                <c:pt idx="35">
                  <c:v>75.010784754053617</c:v>
                </c:pt>
                <c:pt idx="36">
                  <c:v>75.779151177890242</c:v>
                </c:pt>
                <c:pt idx="37">
                  <c:v>76.547517601726867</c:v>
                </c:pt>
                <c:pt idx="38">
                  <c:v>77.315884025563506</c:v>
                </c:pt>
                <c:pt idx="39">
                  <c:v>78.08425044940013</c:v>
                </c:pt>
                <c:pt idx="40">
                  <c:v>78.852616873236769</c:v>
                </c:pt>
                <c:pt idx="41">
                  <c:v>79.620983297073394</c:v>
                </c:pt>
                <c:pt idx="42">
                  <c:v>80.389349720910019</c:v>
                </c:pt>
                <c:pt idx="43">
                  <c:v>81.157716144746644</c:v>
                </c:pt>
                <c:pt idx="44">
                  <c:v>81.926082568583283</c:v>
                </c:pt>
                <c:pt idx="45">
                  <c:v>82.694448992419908</c:v>
                </c:pt>
                <c:pt idx="46">
                  <c:v>83.462815416256547</c:v>
                </c:pt>
                <c:pt idx="47">
                  <c:v>84.231181840093171</c:v>
                </c:pt>
                <c:pt idx="48">
                  <c:v>84.999548263929796</c:v>
                </c:pt>
                <c:pt idx="49">
                  <c:v>85.767914687766421</c:v>
                </c:pt>
                <c:pt idx="50">
                  <c:v>86.536281111603046</c:v>
                </c:pt>
                <c:pt idx="51">
                  <c:v>87.304647535439685</c:v>
                </c:pt>
                <c:pt idx="52">
                  <c:v>88.073013959276324</c:v>
                </c:pt>
                <c:pt idx="53">
                  <c:v>88.841380383112948</c:v>
                </c:pt>
                <c:pt idx="54">
                  <c:v>89.609746806949573</c:v>
                </c:pt>
                <c:pt idx="55">
                  <c:v>90.378113230786198</c:v>
                </c:pt>
                <c:pt idx="56">
                  <c:v>91.146479654622823</c:v>
                </c:pt>
                <c:pt idx="57">
                  <c:v>91.914846078459462</c:v>
                </c:pt>
                <c:pt idx="58">
                  <c:v>92.683212502296101</c:v>
                </c:pt>
                <c:pt idx="59">
                  <c:v>93.451578926132726</c:v>
                </c:pt>
                <c:pt idx="60">
                  <c:v>94.21994534996935</c:v>
                </c:pt>
                <c:pt idx="61">
                  <c:v>94.988311773805975</c:v>
                </c:pt>
                <c:pt idx="62">
                  <c:v>95.7566781976426</c:v>
                </c:pt>
                <c:pt idx="63">
                  <c:v>96.525044621479239</c:v>
                </c:pt>
                <c:pt idx="64">
                  <c:v>97.293411045315878</c:v>
                </c:pt>
                <c:pt idx="65">
                  <c:v>98.061777469152503</c:v>
                </c:pt>
                <c:pt idx="66">
                  <c:v>98.830143892989128</c:v>
                </c:pt>
                <c:pt idx="67">
                  <c:v>99.598510316825752</c:v>
                </c:pt>
                <c:pt idx="68">
                  <c:v>100.36687674066238</c:v>
                </c:pt>
                <c:pt idx="69">
                  <c:v>101.13524316449902</c:v>
                </c:pt>
                <c:pt idx="70">
                  <c:v>101.90360958833566</c:v>
                </c:pt>
                <c:pt idx="71">
                  <c:v>102.67197601217228</c:v>
                </c:pt>
                <c:pt idx="72">
                  <c:v>103.4403424360089</c:v>
                </c:pt>
                <c:pt idx="73">
                  <c:v>104.20870885984553</c:v>
                </c:pt>
                <c:pt idx="74">
                  <c:v>104.97707528368215</c:v>
                </c:pt>
                <c:pt idx="75">
                  <c:v>105.74544170751879</c:v>
                </c:pt>
                <c:pt idx="76">
                  <c:v>106.51380813135543</c:v>
                </c:pt>
                <c:pt idx="77">
                  <c:v>107.28217455519206</c:v>
                </c:pt>
                <c:pt idx="78">
                  <c:v>108.05054097902868</c:v>
                </c:pt>
                <c:pt idx="79">
                  <c:v>108.81890740286531</c:v>
                </c:pt>
                <c:pt idx="80">
                  <c:v>109.58727382670193</c:v>
                </c:pt>
                <c:pt idx="81">
                  <c:v>110.35564025053857</c:v>
                </c:pt>
                <c:pt idx="82">
                  <c:v>111.1240066743752</c:v>
                </c:pt>
                <c:pt idx="83">
                  <c:v>111.89237309821183</c:v>
                </c:pt>
                <c:pt idx="84">
                  <c:v>112.66073952204846</c:v>
                </c:pt>
                <c:pt idx="85">
                  <c:v>113.42910594588508</c:v>
                </c:pt>
                <c:pt idx="86">
                  <c:v>114.19747236972172</c:v>
                </c:pt>
                <c:pt idx="87">
                  <c:v>114.96583879355835</c:v>
                </c:pt>
                <c:pt idx="88">
                  <c:v>115.73420521739497</c:v>
                </c:pt>
                <c:pt idx="89">
                  <c:v>116.50257164123161</c:v>
                </c:pt>
                <c:pt idx="90">
                  <c:v>117.27093806506824</c:v>
                </c:pt>
                <c:pt idx="91">
                  <c:v>118.03930448890486</c:v>
                </c:pt>
                <c:pt idx="92">
                  <c:v>118.8076709127415</c:v>
                </c:pt>
                <c:pt idx="93">
                  <c:v>119.57603733657812</c:v>
                </c:pt>
                <c:pt idx="94">
                  <c:v>120.34440376041475</c:v>
                </c:pt>
                <c:pt idx="95">
                  <c:v>121.11277018425139</c:v>
                </c:pt>
                <c:pt idx="96">
                  <c:v>121.88113660808801</c:v>
                </c:pt>
                <c:pt idx="97">
                  <c:v>122.64950303192464</c:v>
                </c:pt>
                <c:pt idx="98">
                  <c:v>123.41786945576126</c:v>
                </c:pt>
                <c:pt idx="99">
                  <c:v>124.1862358795979</c:v>
                </c:pt>
                <c:pt idx="100">
                  <c:v>124.95460230343453</c:v>
                </c:pt>
                <c:pt idx="101">
                  <c:v>125.72296872727115</c:v>
                </c:pt>
                <c:pt idx="102">
                  <c:v>126.49133515110779</c:v>
                </c:pt>
                <c:pt idx="103">
                  <c:v>127.25970157494442</c:v>
                </c:pt>
                <c:pt idx="104">
                  <c:v>128.02806799878104</c:v>
                </c:pt>
                <c:pt idx="105">
                  <c:v>128.79643442261766</c:v>
                </c:pt>
                <c:pt idx="106">
                  <c:v>129.56480084645432</c:v>
                </c:pt>
                <c:pt idx="107">
                  <c:v>130.33316727029091</c:v>
                </c:pt>
                <c:pt idx="108">
                  <c:v>131.10153369412757</c:v>
                </c:pt>
                <c:pt idx="109">
                  <c:v>131.86990011796419</c:v>
                </c:pt>
                <c:pt idx="110">
                  <c:v>132.63826654180082</c:v>
                </c:pt>
                <c:pt idx="111">
                  <c:v>133.40663296563747</c:v>
                </c:pt>
                <c:pt idx="112">
                  <c:v>134.17499938947407</c:v>
                </c:pt>
                <c:pt idx="113">
                  <c:v>134.94336581331072</c:v>
                </c:pt>
                <c:pt idx="114">
                  <c:v>135.71173223714734</c:v>
                </c:pt>
                <c:pt idx="115">
                  <c:v>136.48009866098397</c:v>
                </c:pt>
                <c:pt idx="116">
                  <c:v>137.24846508482059</c:v>
                </c:pt>
                <c:pt idx="117">
                  <c:v>138.01683150865722</c:v>
                </c:pt>
                <c:pt idx="118">
                  <c:v>138.78519793249387</c:v>
                </c:pt>
                <c:pt idx="119">
                  <c:v>139.55356435633047</c:v>
                </c:pt>
                <c:pt idx="120">
                  <c:v>140.32193078016712</c:v>
                </c:pt>
                <c:pt idx="121">
                  <c:v>141.09029720400375</c:v>
                </c:pt>
                <c:pt idx="122">
                  <c:v>141.85866362784037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0115472"/>
        <c:axId val="314792944"/>
      </c:scatterChart>
      <c:valAx>
        <c:axId val="25011547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crossAx val="314792944"/>
        <c:crosses val="autoZero"/>
        <c:crossBetween val="midCat"/>
      </c:valAx>
      <c:valAx>
        <c:axId val="314792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 sz="1000" b="0" i="0" u="none" strike="noStrike" baseline="0" dirty="0" smtClean="0">
                    <a:effectLst/>
                  </a:rPr>
                  <a:t>Численность зрителей, тыс. чел.</a:t>
                </a:r>
                <a:endParaRPr lang="ru-RU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1154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solidFill>
        <a:srgbClr val="002060"/>
      </a:solidFill>
    </a:ln>
    <a:effectLst/>
  </c:spPr>
  <c:txPr>
    <a:bodyPr/>
    <a:lstStyle/>
    <a:p>
      <a:pPr>
        <a:defRPr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ru-RU" sz="1800" b="1" i="0" u="none" strike="noStrike" kern="1200" spc="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 i="0" u="none" strike="noStrike" kern="1200" spc="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Всего КДУ - 42218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ru-RU" sz="1800" b="1" i="0" u="none" strike="noStrike" kern="1200" spc="0" baseline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dLbl>
              <c:idx val="3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5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b="1"/>
                      <a:t>...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5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b="1"/>
                      <a:t>...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'Регионы 2018'!$G$32:$G$39</c:f>
              <c:strCache>
                <c:ptCount val="8"/>
                <c:pt idx="0">
                  <c:v>1. Респ. Башкортостан</c:v>
                </c:pt>
                <c:pt idx="1">
                  <c:v>2. Респ. Татарстан</c:v>
                </c:pt>
                <c:pt idx="2">
                  <c:v>3. Ростовская обл.</c:v>
                </c:pt>
                <c:pt idx="3">
                  <c:v>4 - 72 …</c:v>
                </c:pt>
                <c:pt idx="4">
                  <c:v>73. Сахалинская обл.</c:v>
                </c:pt>
                <c:pt idx="5">
                  <c:v>74. Ханты-Мансийский а.о-Югра</c:v>
                </c:pt>
                <c:pt idx="6">
                  <c:v>75. г. Москва</c:v>
                </c:pt>
                <c:pt idx="7">
                  <c:v>76-85 …</c:v>
                </c:pt>
              </c:strCache>
            </c:strRef>
          </c:cat>
          <c:val>
            <c:numRef>
              <c:f>'Регионы 2018'!$H$32:$H$39</c:f>
              <c:numCache>
                <c:formatCode>General</c:formatCode>
                <c:ptCount val="8"/>
                <c:pt idx="0">
                  <c:v>2019</c:v>
                </c:pt>
                <c:pt idx="1">
                  <c:v>1942</c:v>
                </c:pt>
                <c:pt idx="2">
                  <c:v>1250</c:v>
                </c:pt>
                <c:pt idx="3">
                  <c:v>0</c:v>
                </c:pt>
                <c:pt idx="4">
                  <c:v>116</c:v>
                </c:pt>
                <c:pt idx="5">
                  <c:v>104</c:v>
                </c:pt>
                <c:pt idx="6">
                  <c:v>86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7"/>
        <c:overlap val="-1"/>
        <c:axId val="250502896"/>
        <c:axId val="250503288"/>
      </c:barChart>
      <c:catAx>
        <c:axId val="250502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ru-RU"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503288"/>
        <c:crosses val="autoZero"/>
        <c:auto val="1"/>
        <c:lblAlgn val="ctr"/>
        <c:lblOffset val="100"/>
        <c:noMultiLvlLbl val="0"/>
      </c:catAx>
      <c:valAx>
        <c:axId val="250503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502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solidFill>
        <a:srgbClr val="002060"/>
      </a:solidFill>
    </a:ln>
    <a:effectLst/>
  </c:spPr>
  <c:txPr>
    <a:bodyPr/>
    <a:lstStyle/>
    <a:p>
      <a:pPr>
        <a:defRPr sz="105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6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 dirty="0"/>
              <a:t>Всего</a:t>
            </a:r>
            <a:r>
              <a:rPr lang="ru-RU" sz="1800" b="1" baseline="0" dirty="0"/>
              <a:t> музеев - 2813</a:t>
            </a:r>
            <a:endParaRPr lang="ru-RU" sz="1800" b="1" dirty="0"/>
          </a:p>
        </c:rich>
      </c:tx>
      <c:layout>
        <c:manualLayout>
          <c:xMode val="edge"/>
          <c:yMode val="edge"/>
          <c:x val="0.37986795263474987"/>
          <c:y val="2.31292244909183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6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dLbl>
              <c:idx val="3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5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b="1"/>
                      <a:t>...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5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b="1"/>
                      <a:t>...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'Регионы 2018'!$N$4:$N$11</c:f>
              <c:strCache>
                <c:ptCount val="8"/>
                <c:pt idx="0">
                  <c:v>1. Респ. Татарстан</c:v>
                </c:pt>
                <c:pt idx="1">
                  <c:v>2. Респ. Башкортостан</c:v>
                </c:pt>
                <c:pt idx="2">
                  <c:v>3. Свердловская обл.</c:v>
                </c:pt>
                <c:pt idx="3">
                  <c:v>4 - 31 …</c:v>
                </c:pt>
                <c:pt idx="4">
                  <c:v>32. Респ. Крым</c:v>
                </c:pt>
                <c:pt idx="5">
                  <c:v>33. Ханты-Мансийский а.о-Югра</c:v>
                </c:pt>
                <c:pt idx="6">
                  <c:v>34. Смоленская обл.</c:v>
                </c:pt>
                <c:pt idx="7">
                  <c:v>35-85 …</c:v>
                </c:pt>
              </c:strCache>
            </c:strRef>
          </c:cat>
          <c:val>
            <c:numRef>
              <c:f>'Регионы 2018'!$O$4:$O$11</c:f>
              <c:numCache>
                <c:formatCode>General</c:formatCode>
                <c:ptCount val="8"/>
                <c:pt idx="0">
                  <c:v>102</c:v>
                </c:pt>
                <c:pt idx="1">
                  <c:v>101</c:v>
                </c:pt>
                <c:pt idx="2">
                  <c:v>101</c:v>
                </c:pt>
                <c:pt idx="3">
                  <c:v>0</c:v>
                </c:pt>
                <c:pt idx="4">
                  <c:v>35</c:v>
                </c:pt>
                <c:pt idx="5">
                  <c:v>35</c:v>
                </c:pt>
                <c:pt idx="6">
                  <c:v>34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7"/>
        <c:overlap val="-1"/>
        <c:axId val="250505640"/>
        <c:axId val="250500544"/>
      </c:barChart>
      <c:catAx>
        <c:axId val="250505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500544"/>
        <c:crosses val="autoZero"/>
        <c:auto val="1"/>
        <c:lblAlgn val="ctr"/>
        <c:lblOffset val="100"/>
        <c:noMultiLvlLbl val="0"/>
      </c:catAx>
      <c:valAx>
        <c:axId val="250500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505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solidFill>
        <a:srgbClr val="002060"/>
      </a:solidFill>
    </a:ln>
    <a:effectLst/>
  </c:spPr>
  <c:txPr>
    <a:bodyPr/>
    <a:lstStyle/>
    <a:p>
      <a:pPr>
        <a:defRPr sz="105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/>
              <a:t>Всего</a:t>
            </a:r>
            <a:r>
              <a:rPr lang="ru-RU" sz="1800" b="1" baseline="0"/>
              <a:t> театров - 658</a:t>
            </a:r>
            <a:endParaRPr lang="ru-RU" sz="1800" b="1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dLbl>
              <c:idx val="3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5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b="1"/>
                      <a:t>...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5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b="1"/>
                      <a:t>...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'Регионы 2018'!$N$32:$N$39</c:f>
              <c:strCache>
                <c:ptCount val="8"/>
                <c:pt idx="0">
                  <c:v>1. Москва</c:v>
                </c:pt>
                <c:pt idx="1">
                  <c:v>2. Санкт-Петербург</c:v>
                </c:pt>
                <c:pt idx="2">
                  <c:v>3. Московская обл.</c:v>
                </c:pt>
                <c:pt idx="3">
                  <c:v>4 - 21 …</c:v>
                </c:pt>
                <c:pt idx="4">
                  <c:v>22. Вологодская обл.</c:v>
                </c:pt>
                <c:pt idx="5">
                  <c:v>23. Ханты-Мансийский а.о-Югра</c:v>
                </c:pt>
                <c:pt idx="6">
                  <c:v>24. Приморский край</c:v>
                </c:pt>
                <c:pt idx="7">
                  <c:v>25-85 …</c:v>
                </c:pt>
              </c:strCache>
            </c:strRef>
          </c:cat>
          <c:val>
            <c:numRef>
              <c:f>'Регионы 2018'!$O$32:$O$39</c:f>
              <c:numCache>
                <c:formatCode>General</c:formatCode>
                <c:ptCount val="8"/>
                <c:pt idx="0">
                  <c:v>97</c:v>
                </c:pt>
                <c:pt idx="1">
                  <c:v>36</c:v>
                </c:pt>
                <c:pt idx="2">
                  <c:v>27</c:v>
                </c:pt>
                <c:pt idx="3">
                  <c:v>0</c:v>
                </c:pt>
                <c:pt idx="4">
                  <c:v>8</c:v>
                </c:pt>
                <c:pt idx="5">
                  <c:v>8</c:v>
                </c:pt>
                <c:pt idx="6">
                  <c:v>8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7"/>
        <c:overlap val="-1"/>
        <c:axId val="250507208"/>
        <c:axId val="250499760"/>
      </c:barChart>
      <c:catAx>
        <c:axId val="250507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499760"/>
        <c:crosses val="autoZero"/>
        <c:auto val="1"/>
        <c:lblAlgn val="ctr"/>
        <c:lblOffset val="100"/>
        <c:noMultiLvlLbl val="0"/>
      </c:catAx>
      <c:valAx>
        <c:axId val="250499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507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solidFill>
        <a:srgbClr val="002060"/>
      </a:solidFill>
    </a:ln>
    <a:effectLst/>
  </c:spPr>
  <c:txPr>
    <a:bodyPr/>
    <a:lstStyle/>
    <a:p>
      <a:pPr>
        <a:defRPr sz="105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/>
              <a:t>Библиотеки всех </a:t>
            </a:r>
            <a:r>
              <a:rPr lang="ru-RU" dirty="0" smtClean="0"/>
              <a:t>ведомств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7.1266185476815402E-2"/>
          <c:y val="0.16712962962962963"/>
          <c:w val="0.86762270341207348"/>
          <c:h val="0.7318904928550598"/>
        </c:manualLayout>
      </c:layout>
      <c:scatterChart>
        <c:scatterStyle val="lineMarker"/>
        <c:varyColors val="0"/>
        <c:ser>
          <c:idx val="0"/>
          <c:order val="0"/>
          <c:tx>
            <c:strRef>
              <c:f>Динамика!$A$3</c:f>
              <c:strCache>
                <c:ptCount val="1"/>
                <c:pt idx="0">
                  <c:v>Библиотеки всех ведомств (всего)</c:v>
                </c:pt>
              </c:strCache>
            </c:strRef>
          </c:tx>
          <c:spPr>
            <a:ln w="19050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rgbClr val="002060"/>
              </a:solidFill>
              <a:ln w="3175">
                <a:solidFill>
                  <a:srgbClr val="00206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Динамика!$B$2:$H$2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xVal>
          <c:yVal>
            <c:numRef>
              <c:f>Динамика!$B$3:$H$3</c:f>
              <c:numCache>
                <c:formatCode>General</c:formatCode>
                <c:ptCount val="7"/>
                <c:pt idx="0">
                  <c:v>238</c:v>
                </c:pt>
                <c:pt idx="1">
                  <c:v>236</c:v>
                </c:pt>
                <c:pt idx="2">
                  <c:v>231</c:v>
                </c:pt>
                <c:pt idx="3">
                  <c:v>207</c:v>
                </c:pt>
                <c:pt idx="4">
                  <c:v>206</c:v>
                </c:pt>
                <c:pt idx="5">
                  <c:v>203</c:v>
                </c:pt>
                <c:pt idx="6">
                  <c:v>224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0503680"/>
        <c:axId val="250504072"/>
      </c:scatterChart>
      <c:valAx>
        <c:axId val="2505036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504072"/>
        <c:crosses val="autoZero"/>
        <c:crossBetween val="midCat"/>
      </c:valAx>
      <c:valAx>
        <c:axId val="250504072"/>
        <c:scaling>
          <c:orientation val="minMax"/>
          <c:min val="1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503680"/>
        <c:crosses val="autoZero"/>
        <c:crossBetween val="midCat"/>
        <c:majorUnit val="10"/>
        <c:min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solidFill>
        <a:srgbClr val="002060"/>
      </a:solidFill>
    </a:ln>
    <a:effectLst/>
  </c:spPr>
  <c:txPr>
    <a:bodyPr/>
    <a:lstStyle/>
    <a:p>
      <a:pPr>
        <a:defRPr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/>
              <a:t>КДУ всех </a:t>
            </a:r>
            <a:r>
              <a:rPr lang="ru-RU" dirty="0" smtClean="0"/>
              <a:t>ведомств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Динамика!$A$5</c:f>
              <c:strCache>
                <c:ptCount val="1"/>
                <c:pt idx="0">
                  <c:v>КДУ всех ведомств (всего)</c:v>
                </c:pt>
              </c:strCache>
            </c:strRef>
          </c:tx>
          <c:spPr>
            <a:ln w="19050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rgbClr val="002060"/>
              </a:solidFill>
              <a:ln w="9525">
                <a:solidFill>
                  <a:srgbClr val="00206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Динамика!$B$2:$H$2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xVal>
          <c:yVal>
            <c:numRef>
              <c:f>Динамика!$B$5:$H$5</c:f>
              <c:numCache>
                <c:formatCode>General</c:formatCode>
                <c:ptCount val="7"/>
                <c:pt idx="0">
                  <c:v>140</c:v>
                </c:pt>
                <c:pt idx="1">
                  <c:v>140</c:v>
                </c:pt>
                <c:pt idx="2">
                  <c:v>131</c:v>
                </c:pt>
                <c:pt idx="3">
                  <c:v>123</c:v>
                </c:pt>
                <c:pt idx="4">
                  <c:v>115</c:v>
                </c:pt>
                <c:pt idx="5">
                  <c:v>117</c:v>
                </c:pt>
                <c:pt idx="6">
                  <c:v>103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0506816"/>
        <c:axId val="250504464"/>
      </c:scatterChart>
      <c:valAx>
        <c:axId val="2505068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504464"/>
        <c:crosses val="autoZero"/>
        <c:crossBetween val="midCat"/>
      </c:valAx>
      <c:valAx>
        <c:axId val="250504464"/>
        <c:scaling>
          <c:orientation val="minMax"/>
          <c:min val="4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5068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solidFill>
        <a:srgbClr val="002060"/>
      </a:solidFill>
    </a:ln>
    <a:effectLst/>
  </c:spPr>
  <c:txPr>
    <a:bodyPr/>
    <a:lstStyle/>
    <a:p>
      <a:pPr>
        <a:defRPr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/>
              <a:t>Музеи МК </a:t>
            </a:r>
            <a:r>
              <a:rPr lang="ru-RU" dirty="0" smtClean="0"/>
              <a:t>РФ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Динамика!$A$10</c:f>
              <c:strCache>
                <c:ptCount val="1"/>
                <c:pt idx="0">
                  <c:v>Музеи МК РФ (всего)</c:v>
                </c:pt>
              </c:strCache>
            </c:strRef>
          </c:tx>
          <c:spPr>
            <a:ln w="19050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rgbClr val="002060"/>
              </a:solidFill>
              <a:ln w="9525">
                <a:solidFill>
                  <a:srgbClr val="00206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Динамика!$B$2:$H$2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xVal>
          <c:yVal>
            <c:numRef>
              <c:f>Динамика!$B$10:$H$10</c:f>
              <c:numCache>
                <c:formatCode>General</c:formatCode>
                <c:ptCount val="7"/>
                <c:pt idx="0">
                  <c:v>35</c:v>
                </c:pt>
                <c:pt idx="1">
                  <c:v>34</c:v>
                </c:pt>
                <c:pt idx="2">
                  <c:v>34</c:v>
                </c:pt>
                <c:pt idx="3">
                  <c:v>34</c:v>
                </c:pt>
                <c:pt idx="4">
                  <c:v>33</c:v>
                </c:pt>
                <c:pt idx="5">
                  <c:v>33</c:v>
                </c:pt>
                <c:pt idx="6">
                  <c:v>34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0505248"/>
        <c:axId val="250507600"/>
      </c:scatterChart>
      <c:valAx>
        <c:axId val="2505052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507600"/>
        <c:crosses val="autoZero"/>
        <c:crossBetween val="midCat"/>
      </c:valAx>
      <c:valAx>
        <c:axId val="250507600"/>
        <c:scaling>
          <c:orientation val="minMax"/>
          <c:max val="36"/>
          <c:min val="2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505248"/>
        <c:crosses val="autoZero"/>
        <c:crossBetween val="midCat"/>
        <c:majorUnit val="1"/>
        <c:min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solidFill>
        <a:srgbClr val="002060"/>
      </a:solidFill>
    </a:ln>
    <a:effectLst/>
  </c:spPr>
  <c:txPr>
    <a:bodyPr/>
    <a:lstStyle/>
    <a:p>
      <a:pPr>
        <a:defRPr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/>
              <a:t>Театры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Динамика!$A$12</c:f>
              <c:strCache>
                <c:ptCount val="1"/>
                <c:pt idx="0">
                  <c:v>Театры (всего)</c:v>
                </c:pt>
              </c:strCache>
            </c:strRef>
          </c:tx>
          <c:spPr>
            <a:ln w="19050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rgbClr val="002060"/>
              </a:solidFill>
              <a:ln w="9525">
                <a:solidFill>
                  <a:srgbClr val="00206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Динамика!$B$2:$H$2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xVal>
          <c:yVal>
            <c:numRef>
              <c:f>Динамика!$B$12:$H$12</c:f>
              <c:numCache>
                <c:formatCode>General</c:formatCode>
                <c:ptCount val="7"/>
                <c:pt idx="0">
                  <c:v>7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8</c:v>
                </c:pt>
                <c:pt idx="6">
                  <c:v>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0513088"/>
        <c:axId val="250510736"/>
      </c:scatterChart>
      <c:valAx>
        <c:axId val="2505130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510736"/>
        <c:crosses val="autoZero"/>
        <c:crossBetween val="midCat"/>
      </c:valAx>
      <c:valAx>
        <c:axId val="250510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513088"/>
        <c:crosses val="autoZero"/>
        <c:crossBetween val="midCat"/>
        <c:majorUnit val="1"/>
        <c:min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solidFill>
        <a:srgbClr val="002060"/>
      </a:solidFill>
    </a:ln>
    <a:effectLst/>
  </c:spPr>
  <c:txPr>
    <a:bodyPr/>
    <a:lstStyle/>
    <a:p>
      <a:pPr>
        <a:defRPr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/>
              <a:t>Группа </a:t>
            </a:r>
            <a:r>
              <a:rPr lang="ru-RU" dirty="0"/>
              <a:t>1</a:t>
            </a:r>
          </a:p>
        </c:rich>
      </c:tx>
      <c:layout>
        <c:manualLayout>
          <c:xMode val="edge"/>
          <c:yMode val="edge"/>
          <c:x val="0.14131233595800527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rgbClr val="FFFF00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</c:dPt>
          <c:dPt>
            <c:idx val="27"/>
            <c:marker>
              <c:symbol val="circle"/>
              <c:size val="5"/>
              <c:spPr>
                <a:solidFill>
                  <a:srgbClr val="FFFF00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</c:dPt>
          <c:dPt>
            <c:idx val="60"/>
            <c:marker>
              <c:symbol val="circle"/>
              <c:size val="5"/>
              <c:spPr>
                <a:solidFill>
                  <a:srgbClr val="FFFF00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</c:dPt>
          <c:dPt>
            <c:idx val="66"/>
            <c:marker>
              <c:symbol val="circle"/>
              <c:size val="5"/>
              <c:spPr>
                <a:solidFill>
                  <a:srgbClr val="FF0000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</c:dPt>
          <c:trendline>
            <c:spPr>
              <a:ln w="19050" cap="rnd">
                <a:solidFill>
                  <a:sysClr val="windowText" lastClr="000000"/>
                </a:solidFill>
                <a:prstDash val="sysDot"/>
              </a:ln>
              <a:effectLst/>
            </c:spPr>
            <c:trendlineType val="linear"/>
            <c:intercept val="0"/>
            <c:dispRSqr val="0"/>
            <c:dispEq val="0"/>
          </c:trendline>
          <c:yVal>
            <c:numRef>
              <c:f>'[Театры 2018 (28.03.2019) проверка по группам.xlsx]Т1'!$S$5:$S$71</c:f>
              <c:numCache>
                <c:formatCode>0.0</c:formatCode>
                <c:ptCount val="67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</c:v>
                </c:pt>
                <c:pt idx="4">
                  <c:v>0.8</c:v>
                </c:pt>
                <c:pt idx="5">
                  <c:v>0.9</c:v>
                </c:pt>
                <c:pt idx="6">
                  <c:v>1.5</c:v>
                </c:pt>
                <c:pt idx="7">
                  <c:v>1.6</c:v>
                </c:pt>
                <c:pt idx="8">
                  <c:v>1.8</c:v>
                </c:pt>
                <c:pt idx="9">
                  <c:v>1.9</c:v>
                </c:pt>
                <c:pt idx="10">
                  <c:v>2.2000000000000002</c:v>
                </c:pt>
                <c:pt idx="11">
                  <c:v>2.2999999999999998</c:v>
                </c:pt>
                <c:pt idx="12">
                  <c:v>2.4</c:v>
                </c:pt>
                <c:pt idx="13">
                  <c:v>2.8</c:v>
                </c:pt>
                <c:pt idx="14">
                  <c:v>3.2</c:v>
                </c:pt>
                <c:pt idx="15">
                  <c:v>3.5</c:v>
                </c:pt>
                <c:pt idx="16">
                  <c:v>4</c:v>
                </c:pt>
                <c:pt idx="17">
                  <c:v>4.3</c:v>
                </c:pt>
                <c:pt idx="18">
                  <c:v>4.8</c:v>
                </c:pt>
                <c:pt idx="19">
                  <c:v>5.0999999999999996</c:v>
                </c:pt>
                <c:pt idx="20">
                  <c:v>5.3</c:v>
                </c:pt>
                <c:pt idx="21">
                  <c:v>5.5</c:v>
                </c:pt>
                <c:pt idx="22">
                  <c:v>5.8</c:v>
                </c:pt>
                <c:pt idx="23">
                  <c:v>6</c:v>
                </c:pt>
                <c:pt idx="24">
                  <c:v>6.4</c:v>
                </c:pt>
                <c:pt idx="25">
                  <c:v>6.5</c:v>
                </c:pt>
                <c:pt idx="26">
                  <c:v>6.7</c:v>
                </c:pt>
                <c:pt idx="27">
                  <c:v>6.8</c:v>
                </c:pt>
                <c:pt idx="28">
                  <c:v>7.2</c:v>
                </c:pt>
                <c:pt idx="29">
                  <c:v>7.4</c:v>
                </c:pt>
                <c:pt idx="30">
                  <c:v>7.5</c:v>
                </c:pt>
                <c:pt idx="31">
                  <c:v>7.6</c:v>
                </c:pt>
                <c:pt idx="32">
                  <c:v>8.3000000000000007</c:v>
                </c:pt>
                <c:pt idx="33">
                  <c:v>8.6</c:v>
                </c:pt>
                <c:pt idx="34">
                  <c:v>8.8000000000000007</c:v>
                </c:pt>
                <c:pt idx="35">
                  <c:v>8.9</c:v>
                </c:pt>
                <c:pt idx="36">
                  <c:v>9.1</c:v>
                </c:pt>
                <c:pt idx="37">
                  <c:v>9.6</c:v>
                </c:pt>
                <c:pt idx="38">
                  <c:v>10.5</c:v>
                </c:pt>
                <c:pt idx="39">
                  <c:v>10.8</c:v>
                </c:pt>
                <c:pt idx="40">
                  <c:v>11.2</c:v>
                </c:pt>
                <c:pt idx="41">
                  <c:v>11.3</c:v>
                </c:pt>
                <c:pt idx="42">
                  <c:v>11.4</c:v>
                </c:pt>
                <c:pt idx="43">
                  <c:v>11.7</c:v>
                </c:pt>
                <c:pt idx="44">
                  <c:v>12</c:v>
                </c:pt>
                <c:pt idx="45">
                  <c:v>12.3</c:v>
                </c:pt>
                <c:pt idx="46">
                  <c:v>12.6</c:v>
                </c:pt>
                <c:pt idx="47">
                  <c:v>13.2</c:v>
                </c:pt>
                <c:pt idx="48">
                  <c:v>13.5</c:v>
                </c:pt>
                <c:pt idx="49">
                  <c:v>13.6</c:v>
                </c:pt>
                <c:pt idx="50">
                  <c:v>13.7</c:v>
                </c:pt>
                <c:pt idx="51">
                  <c:v>13.9</c:v>
                </c:pt>
                <c:pt idx="52">
                  <c:v>15.1</c:v>
                </c:pt>
                <c:pt idx="53">
                  <c:v>15.8</c:v>
                </c:pt>
                <c:pt idx="54">
                  <c:v>16</c:v>
                </c:pt>
                <c:pt idx="55">
                  <c:v>16.3</c:v>
                </c:pt>
                <c:pt idx="56">
                  <c:v>16.399999999999999</c:v>
                </c:pt>
                <c:pt idx="57">
                  <c:v>16.7</c:v>
                </c:pt>
                <c:pt idx="58">
                  <c:v>16.899999999999999</c:v>
                </c:pt>
                <c:pt idx="59">
                  <c:v>17.3</c:v>
                </c:pt>
                <c:pt idx="60">
                  <c:v>18</c:v>
                </c:pt>
                <c:pt idx="61">
                  <c:v>18.7</c:v>
                </c:pt>
                <c:pt idx="62">
                  <c:v>18.899999999999999</c:v>
                </c:pt>
                <c:pt idx="63">
                  <c:v>22.9</c:v>
                </c:pt>
                <c:pt idx="64">
                  <c:v>26.1</c:v>
                </c:pt>
                <c:pt idx="65">
                  <c:v>28.4</c:v>
                </c:pt>
                <c:pt idx="66">
                  <c:v>42.2</c:v>
                </c:pt>
              </c:numCache>
            </c:numRef>
          </c:yVal>
          <c:smooth val="0"/>
        </c:ser>
        <c:ser>
          <c:idx val="1"/>
          <c:order val="1"/>
          <c:tx>
            <c:v>Ср. верх</c:v>
          </c:tx>
          <c:spPr>
            <a:ln w="254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'[Театры 2018 (28.03.2019) проверка по группам.xlsx]Т1'!$T$5:$T$71</c:f>
              <c:numCache>
                <c:formatCode>General</c:formatCode>
                <c:ptCount val="6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</c:numCache>
            </c:numRef>
          </c:xVal>
          <c:yVal>
            <c:numRef>
              <c:f>'[Театры 2018 (28.03.2019) проверка по группам.xlsx]Т1'!$V$5:$V$71</c:f>
              <c:numCache>
                <c:formatCode>0.000</c:formatCode>
                <c:ptCount val="67"/>
                <c:pt idx="0">
                  <c:v>10.052308067505608</c:v>
                </c:pt>
                <c:pt idx="1">
                  <c:v>10.356854940981368</c:v>
                </c:pt>
                <c:pt idx="2">
                  <c:v>10.661401814457125</c:v>
                </c:pt>
                <c:pt idx="3">
                  <c:v>10.965948687932885</c:v>
                </c:pt>
                <c:pt idx="4">
                  <c:v>11.270495561408643</c:v>
                </c:pt>
                <c:pt idx="5">
                  <c:v>11.575042434884402</c:v>
                </c:pt>
                <c:pt idx="6">
                  <c:v>11.87958930836016</c:v>
                </c:pt>
                <c:pt idx="7">
                  <c:v>12.184136181835918</c:v>
                </c:pt>
                <c:pt idx="8">
                  <c:v>12.488683055311677</c:v>
                </c:pt>
                <c:pt idx="9">
                  <c:v>12.793229928787436</c:v>
                </c:pt>
                <c:pt idx="10">
                  <c:v>13.097776802263194</c:v>
                </c:pt>
                <c:pt idx="11">
                  <c:v>13.402323675738952</c:v>
                </c:pt>
                <c:pt idx="12">
                  <c:v>13.706870549214711</c:v>
                </c:pt>
                <c:pt idx="13">
                  <c:v>14.011417422690469</c:v>
                </c:pt>
                <c:pt idx="14">
                  <c:v>14.315964296166229</c:v>
                </c:pt>
                <c:pt idx="15">
                  <c:v>14.620511169641986</c:v>
                </c:pt>
                <c:pt idx="16">
                  <c:v>14.925058043117744</c:v>
                </c:pt>
                <c:pt idx="17">
                  <c:v>15.229604916593503</c:v>
                </c:pt>
                <c:pt idx="18">
                  <c:v>15.534151790069263</c:v>
                </c:pt>
                <c:pt idx="19">
                  <c:v>15.838698663545021</c:v>
                </c:pt>
                <c:pt idx="20">
                  <c:v>16.143245537020778</c:v>
                </c:pt>
                <c:pt idx="21">
                  <c:v>16.447792410496536</c:v>
                </c:pt>
                <c:pt idx="22">
                  <c:v>16.752339283972297</c:v>
                </c:pt>
                <c:pt idx="23">
                  <c:v>17.056886157448055</c:v>
                </c:pt>
                <c:pt idx="24">
                  <c:v>17.361433030923813</c:v>
                </c:pt>
                <c:pt idx="25">
                  <c:v>17.66597990439957</c:v>
                </c:pt>
                <c:pt idx="26">
                  <c:v>17.970526777875328</c:v>
                </c:pt>
                <c:pt idx="27">
                  <c:v>18.275073651351086</c:v>
                </c:pt>
                <c:pt idx="28">
                  <c:v>18.579620524826847</c:v>
                </c:pt>
                <c:pt idx="29">
                  <c:v>18.884167398302605</c:v>
                </c:pt>
                <c:pt idx="30">
                  <c:v>19.188714271778366</c:v>
                </c:pt>
                <c:pt idx="31">
                  <c:v>19.493261145254124</c:v>
                </c:pt>
                <c:pt idx="32">
                  <c:v>19.797808018729881</c:v>
                </c:pt>
                <c:pt idx="33">
                  <c:v>20.102354892205639</c:v>
                </c:pt>
                <c:pt idx="34">
                  <c:v>20.406901765681397</c:v>
                </c:pt>
                <c:pt idx="35">
                  <c:v>20.711448639157155</c:v>
                </c:pt>
                <c:pt idx="36">
                  <c:v>21.015995512632912</c:v>
                </c:pt>
                <c:pt idx="37">
                  <c:v>21.320542386108674</c:v>
                </c:pt>
                <c:pt idx="38">
                  <c:v>21.625089259584431</c:v>
                </c:pt>
                <c:pt idx="39">
                  <c:v>21.929636133060193</c:v>
                </c:pt>
                <c:pt idx="40">
                  <c:v>22.23418300653595</c:v>
                </c:pt>
                <c:pt idx="41">
                  <c:v>22.538729880011708</c:v>
                </c:pt>
                <c:pt idx="42">
                  <c:v>22.843276753487466</c:v>
                </c:pt>
                <c:pt idx="43">
                  <c:v>23.147823626963223</c:v>
                </c:pt>
                <c:pt idx="44">
                  <c:v>23.452370500438981</c:v>
                </c:pt>
                <c:pt idx="45">
                  <c:v>23.756917373914739</c:v>
                </c:pt>
                <c:pt idx="46">
                  <c:v>24.0614642473905</c:v>
                </c:pt>
                <c:pt idx="47">
                  <c:v>24.366011120866258</c:v>
                </c:pt>
                <c:pt idx="48">
                  <c:v>24.670557994342015</c:v>
                </c:pt>
                <c:pt idx="49">
                  <c:v>24.975104867817777</c:v>
                </c:pt>
                <c:pt idx="50">
                  <c:v>25.279651741293534</c:v>
                </c:pt>
                <c:pt idx="51">
                  <c:v>25.584198614769292</c:v>
                </c:pt>
                <c:pt idx="52">
                  <c:v>25.88874548824505</c:v>
                </c:pt>
                <c:pt idx="53">
                  <c:v>26.193292361720808</c:v>
                </c:pt>
                <c:pt idx="54">
                  <c:v>26.497839235196565</c:v>
                </c:pt>
                <c:pt idx="55">
                  <c:v>26.802386108672323</c:v>
                </c:pt>
                <c:pt idx="56">
                  <c:v>27.106932982148081</c:v>
                </c:pt>
                <c:pt idx="57">
                  <c:v>27.411479855623845</c:v>
                </c:pt>
                <c:pt idx="58">
                  <c:v>27.716026729099603</c:v>
                </c:pt>
                <c:pt idx="59">
                  <c:v>28.020573602575361</c:v>
                </c:pt>
                <c:pt idx="60">
                  <c:v>28.325120476051119</c:v>
                </c:pt>
                <c:pt idx="61">
                  <c:v>28.629667349526876</c:v>
                </c:pt>
                <c:pt idx="62">
                  <c:v>28.934214223002634</c:v>
                </c:pt>
                <c:pt idx="63">
                  <c:v>29.238761096478392</c:v>
                </c:pt>
                <c:pt idx="64">
                  <c:v>29.543307969954149</c:v>
                </c:pt>
                <c:pt idx="65">
                  <c:v>29.847854843429907</c:v>
                </c:pt>
                <c:pt idx="66">
                  <c:v>30.152401716905672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0511912"/>
        <c:axId val="250512304"/>
      </c:scatterChart>
      <c:valAx>
        <c:axId val="25051191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crossAx val="250512304"/>
        <c:crosses val="autoZero"/>
        <c:crossBetween val="midCat"/>
      </c:valAx>
      <c:valAx>
        <c:axId val="250512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 sz="1000" b="0" i="0" u="none" strike="noStrike" baseline="0" dirty="0">
                    <a:effectLst/>
                  </a:rPr>
                  <a:t>Численность зрителей, тыс. чел.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2.2222222222222223E-2"/>
              <c:y val="0.2051348789734616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05119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solidFill>
        <a:srgbClr val="002060"/>
      </a:solidFill>
    </a:ln>
    <a:effectLst/>
  </c:spPr>
  <c:txPr>
    <a:bodyPr/>
    <a:lstStyle/>
    <a:p>
      <a:pPr>
        <a:defRPr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02C4F-AFA7-4EF3-8EFB-83F1C7CC6352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22FFE4-083B-4422-A191-1FDC0F963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142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4588" y="1243013"/>
            <a:ext cx="447198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9788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4588" y="1243013"/>
            <a:ext cx="447198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5776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4588" y="1243013"/>
            <a:ext cx="447198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Под </a:t>
            </a:r>
            <a:r>
              <a:rPr lang="ru-RU" b="1" baseline="0" dirty="0" smtClean="0"/>
              <a:t>вместимостью</a:t>
            </a:r>
            <a:r>
              <a:rPr lang="ru-RU" baseline="0" dirty="0" smtClean="0"/>
              <a:t> в данном случае подразумевается площадь досуговых помещений и количество мест в зрительном зале (учитываются одновременно).</a:t>
            </a:r>
          </a:p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1910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4588" y="1243013"/>
            <a:ext cx="447198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0" algn="just"/>
            <a:r>
              <a:rPr lang="ru-RU" sz="1100" b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 предназначен </a:t>
            </a:r>
            <a:r>
              <a:rPr lang="ru-RU" sz="1200" b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отслеживания выделяющихся значений среди похожих учреждений одного вида.</a:t>
            </a:r>
          </a:p>
          <a:p>
            <a:pPr indent="0" algn="just"/>
            <a:r>
              <a:rPr lang="ru-RU" sz="1200" b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проверки необходимо:</a:t>
            </a:r>
          </a:p>
          <a:p>
            <a:pPr marL="360000" lvl="0" indent="0" algn="just">
              <a:buAutoNum type="arabicParenR"/>
            </a:pPr>
            <a:r>
              <a:rPr lang="ru-RU" sz="1200" b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Разбить все учреждения одного вида по группам по наиболее стабильному показателю (площадь, вместимость, количество помещений).</a:t>
            </a:r>
          </a:p>
          <a:p>
            <a:pPr marL="360000" lvl="0" indent="0" algn="just">
              <a:buAutoNum type="arabicParenR"/>
            </a:pPr>
            <a:r>
              <a:rPr lang="ru-RU" sz="1200" b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Внутри каждой группы произвести сортировку проверяемого показателя (посещаемость) по возрастанию, построить линию тренда.</a:t>
            </a:r>
          </a:p>
          <a:p>
            <a:pPr marL="360000" lvl="0" indent="0" algn="just">
              <a:buAutoNum type="arabicParenR"/>
            </a:pPr>
            <a:r>
              <a:rPr lang="ru-RU" sz="1200" b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Относительно линии тренда отложить ограничение – отклонение от линии тренда вверх на среднее значение по ряду.</a:t>
            </a:r>
          </a:p>
          <a:p>
            <a:pPr marL="360000" lvl="0" indent="0" algn="just">
              <a:buAutoNum type="arabicParenR"/>
            </a:pPr>
            <a:r>
              <a:rPr lang="ru-RU" sz="1200" b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Определить те значения, которые не попадают в зону ограничения.</a:t>
            </a:r>
            <a:endParaRPr lang="ru-RU" sz="1200" b="0" baseline="0" dirty="0" smtClean="0">
              <a:solidFill>
                <a:schemeClr val="tx1"/>
              </a:solidFill>
              <a:latin typeface="+mn-lt"/>
              <a:cs typeface="+mn-cs"/>
            </a:endParaRPr>
          </a:p>
          <a:p>
            <a:pPr marL="0" lvl="0" indent="0" algn="just">
              <a:buNone/>
            </a:pPr>
            <a:r>
              <a:rPr lang="ru-RU" sz="1200" b="1" baseline="0" dirty="0" smtClean="0">
                <a:solidFill>
                  <a:schemeClr val="tx1"/>
                </a:solidFill>
                <a:latin typeface="+mn-lt"/>
                <a:cs typeface="+mn-cs"/>
              </a:rPr>
              <a:t>На графиках представлены данные по театрам РФ за 2018 г.</a:t>
            </a:r>
          </a:p>
          <a:p>
            <a:pPr rtl="0" eaLnBrk="1" fontAlgn="t" latinLnBrk="0" hangingPunct="1"/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Учреждения на группы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разделены </a:t>
            </a:r>
            <a:r>
              <a:rPr lang="ru-RU" sz="1200" b="0" i="0" u="sng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в</a:t>
            </a:r>
            <a:r>
              <a:rPr lang="ru-RU" sz="1200" b="0" i="0" u="sng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местимости (количество</a:t>
            </a:r>
            <a:r>
              <a:rPr lang="ru-RU" sz="1200" b="0" i="0" u="sng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мест в зрительном зале/зрительных залах)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г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руппа 1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[0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;100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</a:t>
            </a:r>
            <a:r>
              <a:rPr lang="ru-RU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руппа 2</a:t>
            </a:r>
            <a:r>
              <a:rPr lang="ru-RU" sz="1200" b="1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[100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;200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</a:t>
            </a:r>
            <a:r>
              <a:rPr lang="ru-RU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руппа 3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[200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;300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группа 4</a:t>
            </a:r>
            <a:r>
              <a:rPr lang="ru-RU" sz="1200" b="1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[300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;500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</a:t>
            </a:r>
            <a:r>
              <a:rPr lang="ru-RU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руппа 5</a:t>
            </a:r>
            <a:r>
              <a:rPr lang="ru-RU" sz="1200" b="1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[500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;800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группа 6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[800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;5000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lvl="0" indent="0" algn="just">
              <a:buNone/>
            </a:pPr>
            <a:endParaRPr lang="ru-RU" sz="1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830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данным 2018</a:t>
            </a:r>
            <a:r>
              <a:rPr lang="ru-RU" baseline="0" dirty="0" smtClean="0"/>
              <a:t> г.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957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данным 2018</a:t>
            </a:r>
            <a:r>
              <a:rPr lang="ru-RU" baseline="0" dirty="0" smtClean="0"/>
              <a:t> г.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887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данным 2018</a:t>
            </a:r>
            <a:r>
              <a:rPr lang="ru-RU" baseline="0" dirty="0" smtClean="0"/>
              <a:t> г.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0120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данным 2018</a:t>
            </a:r>
            <a:r>
              <a:rPr lang="ru-RU" baseline="0" dirty="0" smtClean="0"/>
              <a:t> г.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1563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4588" y="1243013"/>
            <a:ext cx="447198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ХМАО 2012-2018 гг.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206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4588" y="1243013"/>
            <a:ext cx="447198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06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4588" y="1243013"/>
            <a:ext cx="447198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6635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4588" y="1243013"/>
            <a:ext cx="447198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528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F5B9-642A-4E23-B834-9FE35A1EC62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612C7-AC08-4D90-AF64-D86CAD460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6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F5B9-642A-4E23-B834-9FE35A1EC62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612C7-AC08-4D90-AF64-D86CAD460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469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F5B9-642A-4E23-B834-9FE35A1EC62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612C7-AC08-4D90-AF64-D86CAD460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343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F5B9-642A-4E23-B834-9FE35A1EC62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612C7-AC08-4D90-AF64-D86CAD460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407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F5B9-642A-4E23-B834-9FE35A1EC62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612C7-AC08-4D90-AF64-D86CAD460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387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F5B9-642A-4E23-B834-9FE35A1EC62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612C7-AC08-4D90-AF64-D86CAD460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07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F5B9-642A-4E23-B834-9FE35A1EC62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612C7-AC08-4D90-AF64-D86CAD460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574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F5B9-642A-4E23-B834-9FE35A1EC62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612C7-AC08-4D90-AF64-D86CAD460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9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F5B9-642A-4E23-B834-9FE35A1EC62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612C7-AC08-4D90-AF64-D86CAD460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506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F5B9-642A-4E23-B834-9FE35A1EC62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612C7-AC08-4D90-AF64-D86CAD460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376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F5B9-642A-4E23-B834-9FE35A1EC62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612C7-AC08-4D90-AF64-D86CAD460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626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1F5B9-642A-4E23-B834-9FE35A1EC62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612C7-AC08-4D90-AF64-D86CAD460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23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_____Microsoft_Excel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335424" y="2165234"/>
            <a:ext cx="7113125" cy="4329421"/>
          </a:xfrm>
        </p:spPr>
        <p:txBody>
          <a:bodyPr>
            <a:noAutofit/>
          </a:bodyPr>
          <a:lstStyle/>
          <a:p>
            <a:pPr algn="l"/>
            <a:r>
              <a:rPr lang="ru-RU" sz="3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16-ая Ассамблея </a:t>
            </a:r>
            <a:r>
              <a:rPr lang="ru-RU" sz="3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деятелей культуры и искусства </a:t>
            </a:r>
            <a:br>
              <a:rPr lang="ru-RU" sz="3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Ханты-Мансийского автономного округа </a:t>
            </a:r>
            <a:r>
              <a:rPr lang="ru-RU" sz="3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38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Югры</a:t>
            </a:r>
            <a:br>
              <a:rPr lang="ru-RU" sz="38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Статистика. Итоги 2018.</a:t>
            </a:r>
            <a:r>
              <a:rPr lang="ru-RU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2019 год</a:t>
            </a:r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72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398"/>
            <a:ext cx="9144000" cy="6847602"/>
          </a:xfrm>
          <a:prstGeom prst="rect">
            <a:avLst/>
          </a:prstGeom>
        </p:spPr>
      </p:pic>
      <p:sp>
        <p:nvSpPr>
          <p:cNvPr id="98" name="Стрелка вправо 97"/>
          <p:cNvSpPr/>
          <p:nvPr/>
        </p:nvSpPr>
        <p:spPr>
          <a:xfrm rot="3928819">
            <a:off x="7816970" y="1925159"/>
            <a:ext cx="1364483" cy="232682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Проверка на достоверность (КДУ)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72654" y="6478820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10</a:t>
            </a:fld>
            <a:endParaRPr lang="ru-RU" dirty="0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2130679" y="3134314"/>
            <a:ext cx="2005391" cy="114649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Число посещений одного мероприятия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45079" y="3013252"/>
            <a:ext cx="1478284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Общее число посещений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652155" y="3261704"/>
            <a:ext cx="40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flipV="1">
            <a:off x="51869" y="3677203"/>
            <a:ext cx="1652057" cy="1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145079" y="3808264"/>
            <a:ext cx="1478284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Число мероприятий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1052269" y="5315154"/>
            <a:ext cx="2005391" cy="114649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мест в зрительном зале </a:t>
            </a:r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[1]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986798" y="4339631"/>
            <a:ext cx="471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390945" y="4457769"/>
            <a:ext cx="976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Сравнить через условие</a:t>
            </a:r>
          </a:p>
        </p:txBody>
      </p:sp>
      <p:sp>
        <p:nvSpPr>
          <p:cNvPr id="60" name="Стрелка вправо 59"/>
          <p:cNvSpPr/>
          <p:nvPr/>
        </p:nvSpPr>
        <p:spPr>
          <a:xfrm rot="1764379">
            <a:off x="3466867" y="4755466"/>
            <a:ext cx="495008" cy="503945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038288" y="4686755"/>
            <a:ext cx="885475" cy="4630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6214631" y="4686755"/>
            <a:ext cx="925713" cy="46309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Число посещений одного мероприятия</a:t>
            </a:r>
          </a:p>
        </p:txBody>
      </p:sp>
      <p:sp>
        <p:nvSpPr>
          <p:cNvPr id="63" name="Блок-схема: решение 62"/>
          <p:cNvSpPr/>
          <p:nvPr/>
        </p:nvSpPr>
        <p:spPr>
          <a:xfrm>
            <a:off x="3610842" y="5263081"/>
            <a:ext cx="1301723" cy="634911"/>
          </a:xfrm>
          <a:prstGeom prst="flowChartDecisi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</a:t>
            </a:r>
            <a:endParaRPr lang="ru-RU" sz="1400" dirty="0"/>
          </a:p>
        </p:txBody>
      </p:sp>
      <p:sp>
        <p:nvSpPr>
          <p:cNvPr id="64" name="TextBox 63"/>
          <p:cNvSpPr txBox="1"/>
          <p:nvPr/>
        </p:nvSpPr>
        <p:spPr>
          <a:xfrm>
            <a:off x="5885342" y="4715707"/>
            <a:ext cx="329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Соединительная линия уступом 64"/>
          <p:cNvCxnSpPr>
            <a:stCxn id="63" idx="0"/>
            <a:endCxn id="61" idx="1"/>
          </p:cNvCxnSpPr>
          <p:nvPr/>
        </p:nvCxnSpPr>
        <p:spPr>
          <a:xfrm rot="5400000" flipH="1" flipV="1">
            <a:off x="4477606" y="4702401"/>
            <a:ext cx="344776" cy="776585"/>
          </a:xfrm>
          <a:prstGeom prst="bentConnector2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Скругленный прямоугольник 65"/>
          <p:cNvSpPr/>
          <p:nvPr/>
        </p:nvSpPr>
        <p:spPr>
          <a:xfrm>
            <a:off x="5038288" y="6021227"/>
            <a:ext cx="885475" cy="4630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6214631" y="6021227"/>
            <a:ext cx="925713" cy="46309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Число посещений одного мероприятия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904552" y="6017155"/>
            <a:ext cx="329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</a:t>
            </a:r>
          </a:p>
        </p:txBody>
      </p:sp>
      <p:cxnSp>
        <p:nvCxnSpPr>
          <p:cNvPr id="69" name="Соединительная линия уступом 68"/>
          <p:cNvCxnSpPr>
            <a:stCxn id="63" idx="2"/>
            <a:endCxn id="66" idx="1"/>
          </p:cNvCxnSpPr>
          <p:nvPr/>
        </p:nvCxnSpPr>
        <p:spPr>
          <a:xfrm rot="16200000" flipH="1">
            <a:off x="4472603" y="5687092"/>
            <a:ext cx="354785" cy="776585"/>
          </a:xfrm>
          <a:prstGeom prst="bentConnector2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7769051" y="4564360"/>
            <a:ext cx="4196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7681365" y="5899844"/>
            <a:ext cx="5950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✔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004670" y="2186698"/>
            <a:ext cx="471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2393829" y="2378691"/>
            <a:ext cx="976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Сравнить через условие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1046675" y="1024442"/>
            <a:ext cx="2005391" cy="114649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Площадь досуговых помещений</a:t>
            </a:r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[2]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5084008" y="963042"/>
            <a:ext cx="885475" cy="4630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6260351" y="963042"/>
            <a:ext cx="925713" cy="46309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Число посещений одного мероприятия</a:t>
            </a:r>
          </a:p>
        </p:txBody>
      </p:sp>
      <p:sp>
        <p:nvSpPr>
          <p:cNvPr id="77" name="Блок-схема: решение 76"/>
          <p:cNvSpPr/>
          <p:nvPr/>
        </p:nvSpPr>
        <p:spPr>
          <a:xfrm>
            <a:off x="3656562" y="1539368"/>
            <a:ext cx="1301723" cy="634911"/>
          </a:xfrm>
          <a:prstGeom prst="flowChartDecisi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</a:t>
            </a:r>
            <a:endParaRPr lang="ru-RU" sz="1400" dirty="0"/>
          </a:p>
        </p:txBody>
      </p:sp>
      <p:sp>
        <p:nvSpPr>
          <p:cNvPr id="78" name="TextBox 77"/>
          <p:cNvSpPr txBox="1"/>
          <p:nvPr/>
        </p:nvSpPr>
        <p:spPr>
          <a:xfrm>
            <a:off x="5931062" y="991994"/>
            <a:ext cx="329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9" name="Соединительная линия уступом 78"/>
          <p:cNvCxnSpPr>
            <a:stCxn id="77" idx="0"/>
            <a:endCxn id="75" idx="1"/>
          </p:cNvCxnSpPr>
          <p:nvPr/>
        </p:nvCxnSpPr>
        <p:spPr>
          <a:xfrm rot="5400000" flipH="1" flipV="1">
            <a:off x="4523326" y="978688"/>
            <a:ext cx="344776" cy="776585"/>
          </a:xfrm>
          <a:prstGeom prst="bentConnector2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Скругленный прямоугольник 79"/>
          <p:cNvSpPr/>
          <p:nvPr/>
        </p:nvSpPr>
        <p:spPr>
          <a:xfrm>
            <a:off x="5084008" y="2297514"/>
            <a:ext cx="885475" cy="4630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6260351" y="2297514"/>
            <a:ext cx="925713" cy="46309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Число посещений одного мероприятия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5950272" y="2293442"/>
            <a:ext cx="329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</a:t>
            </a:r>
          </a:p>
        </p:txBody>
      </p:sp>
      <p:cxnSp>
        <p:nvCxnSpPr>
          <p:cNvPr id="83" name="Соединительная линия уступом 82"/>
          <p:cNvCxnSpPr>
            <a:stCxn id="77" idx="2"/>
            <a:endCxn id="80" idx="1"/>
          </p:cNvCxnSpPr>
          <p:nvPr/>
        </p:nvCxnSpPr>
        <p:spPr>
          <a:xfrm rot="16200000" flipH="1">
            <a:off x="4518323" y="1963379"/>
            <a:ext cx="354785" cy="776585"/>
          </a:xfrm>
          <a:prstGeom prst="bentConnector2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7805021" y="832015"/>
            <a:ext cx="4196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7717335" y="2123767"/>
            <a:ext cx="5950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✔</a:t>
            </a:r>
          </a:p>
        </p:txBody>
      </p:sp>
      <p:sp>
        <p:nvSpPr>
          <p:cNvPr id="86" name="Стрелка вправо 85"/>
          <p:cNvSpPr/>
          <p:nvPr/>
        </p:nvSpPr>
        <p:spPr>
          <a:xfrm rot="19835621" flipV="1">
            <a:off x="3459370" y="2301580"/>
            <a:ext cx="495008" cy="503945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трелка вправо 86"/>
          <p:cNvSpPr/>
          <p:nvPr/>
        </p:nvSpPr>
        <p:spPr>
          <a:xfrm flipV="1">
            <a:off x="7239549" y="4722251"/>
            <a:ext cx="421636" cy="358547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трелка вправо 87"/>
          <p:cNvSpPr/>
          <p:nvPr/>
        </p:nvSpPr>
        <p:spPr>
          <a:xfrm flipV="1">
            <a:off x="7239549" y="6065798"/>
            <a:ext cx="421636" cy="358547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трелка вправо 88"/>
          <p:cNvSpPr/>
          <p:nvPr/>
        </p:nvSpPr>
        <p:spPr>
          <a:xfrm flipV="1">
            <a:off x="7275519" y="2345000"/>
            <a:ext cx="421636" cy="358547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трелка вправо 89"/>
          <p:cNvSpPr/>
          <p:nvPr/>
        </p:nvSpPr>
        <p:spPr>
          <a:xfrm flipV="1">
            <a:off x="7275519" y="1013408"/>
            <a:ext cx="421636" cy="358547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трелка вправо 90"/>
          <p:cNvSpPr/>
          <p:nvPr/>
        </p:nvSpPr>
        <p:spPr>
          <a:xfrm rot="18139439" flipV="1">
            <a:off x="7958459" y="4188517"/>
            <a:ext cx="1055404" cy="221853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TextBox 91"/>
          <p:cNvSpPr txBox="1"/>
          <p:nvPr/>
        </p:nvSpPr>
        <p:spPr>
          <a:xfrm>
            <a:off x="8546421" y="2766845"/>
            <a:ext cx="4196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sz="6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Овал 92"/>
          <p:cNvSpPr/>
          <p:nvPr/>
        </p:nvSpPr>
        <p:spPr>
          <a:xfrm>
            <a:off x="7647527" y="4607417"/>
            <a:ext cx="589551" cy="60149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Овал 93"/>
          <p:cNvSpPr/>
          <p:nvPr/>
        </p:nvSpPr>
        <p:spPr>
          <a:xfrm>
            <a:off x="8404462" y="2695009"/>
            <a:ext cx="725592" cy="1139566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Овал 95"/>
          <p:cNvSpPr/>
          <p:nvPr/>
        </p:nvSpPr>
        <p:spPr>
          <a:xfrm>
            <a:off x="7693247" y="885212"/>
            <a:ext cx="584391" cy="60149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26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500"/>
                            </p:stCondLst>
                            <p:childTnLst>
                              <p:par>
                                <p:cTn id="2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9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9500"/>
                            </p:stCondLst>
                            <p:childTnLst>
                              <p:par>
                                <p:cTn id="2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0500"/>
                            </p:stCondLst>
                            <p:childTnLst>
                              <p:par>
                                <p:cTn id="2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2" grpId="0"/>
      <p:bldP spid="52" grpId="0" animBg="1"/>
      <p:bldP spid="53" grpId="0" animBg="1"/>
      <p:bldP spid="54" grpId="0"/>
      <p:bldP spid="56" grpId="0" animBg="1"/>
      <p:bldP spid="57" grpId="0" animBg="1"/>
      <p:bldP spid="58" grpId="0"/>
      <p:bldP spid="59" grpId="0"/>
      <p:bldP spid="60" grpId="0" animBg="1"/>
      <p:bldP spid="61" grpId="0" animBg="1"/>
      <p:bldP spid="62" grpId="0" animBg="1"/>
      <p:bldP spid="63" grpId="0" animBg="1"/>
      <p:bldP spid="64" grpId="0"/>
      <p:bldP spid="66" grpId="0" animBg="1"/>
      <p:bldP spid="67" grpId="0" animBg="1"/>
      <p:bldP spid="68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/>
      <p:bldP spid="80" grpId="0" animBg="1"/>
      <p:bldP spid="81" grpId="0" animBg="1"/>
      <p:bldP spid="82" grpId="0"/>
      <p:bldP spid="84" grpId="0"/>
      <p:bldP spid="85" grpId="0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/>
      <p:bldP spid="93" grpId="0" animBg="1"/>
      <p:bldP spid="94" grpId="0" animBg="1"/>
      <p:bldP spid="9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16" y="10400"/>
            <a:ext cx="9148915" cy="6847602"/>
          </a:xfrm>
          <a:prstGeom prst="rect">
            <a:avLst/>
          </a:prstGeom>
          <a:solidFill>
            <a:srgbClr val="F4F7FC"/>
          </a:solidFill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038" y="3880107"/>
            <a:ext cx="8907006" cy="226080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036" y="3880106"/>
            <a:ext cx="8907008" cy="2260805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842185"/>
              </p:ext>
            </p:extLst>
          </p:nvPr>
        </p:nvGraphicFramePr>
        <p:xfrm>
          <a:off x="-60325" y="3744913"/>
          <a:ext cx="9278938" cy="316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Лист" r:id="rId7" imgW="6543807" imgH="2200190" progId="Excel.Sheet.12">
                  <p:embed/>
                </p:oleObj>
              </mc:Choice>
              <mc:Fallback>
                <p:oleObj name="Лист" r:id="rId7" imgW="6543807" imgH="220019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-60325" y="3744913"/>
                        <a:ext cx="9278938" cy="3165475"/>
                      </a:xfrm>
                      <a:prstGeom prst="rect">
                        <a:avLst/>
                      </a:prstGeom>
                      <a:solidFill>
                        <a:srgbClr val="F4F7FC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Проверка на достоверность (КДУ)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86600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11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66094" y="1195906"/>
            <a:ext cx="786121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Wingdings" panose="05000000000000000000" pitchFamily="2" charset="2"/>
              <a:buChar char="Ø"/>
            </a:pPr>
            <a:r>
              <a:rPr lang="ru-RU" sz="2100" dirty="0">
                <a:solidFill>
                  <a:srgbClr val="002060"/>
                </a:solidFill>
                <a:latin typeface="PT Sans Caption"/>
              </a:rPr>
              <a:t>В результате по выгруженным данным на </a:t>
            </a:r>
            <a:r>
              <a:rPr lang="ru-RU" sz="2100" u="sng" dirty="0" smtClean="0">
                <a:solidFill>
                  <a:srgbClr val="002060"/>
                </a:solidFill>
                <a:latin typeface="PT Sans Caption"/>
              </a:rPr>
              <a:t>26.03.2019</a:t>
            </a:r>
            <a:r>
              <a:rPr lang="ru-RU" sz="2100" dirty="0" smtClean="0">
                <a:solidFill>
                  <a:srgbClr val="002060"/>
                </a:solidFill>
                <a:latin typeface="PT Sans Caption"/>
              </a:rPr>
              <a:t> </a:t>
            </a:r>
            <a:r>
              <a:rPr lang="ru-RU" sz="2100" dirty="0">
                <a:solidFill>
                  <a:srgbClr val="002060"/>
                </a:solidFill>
                <a:latin typeface="PT Sans Caption"/>
              </a:rPr>
              <a:t>было выявлено </a:t>
            </a:r>
            <a:r>
              <a:rPr lang="ru-RU" sz="2100" dirty="0" smtClean="0">
                <a:solidFill>
                  <a:srgbClr val="002060"/>
                </a:solidFill>
                <a:latin typeface="PT Sans Caption"/>
              </a:rPr>
              <a:t>2 </a:t>
            </a:r>
            <a:r>
              <a:rPr lang="ru-RU" sz="2100" dirty="0">
                <a:solidFill>
                  <a:srgbClr val="002060"/>
                </a:solidFill>
                <a:latin typeface="PT Sans Caption"/>
              </a:rPr>
              <a:t>КДУ, посетителей в которых больше, чем позволяет вместимость учреждений (все посещения).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ru-RU" sz="2100" dirty="0">
              <a:solidFill>
                <a:srgbClr val="002060"/>
              </a:solidFill>
              <a:latin typeface="PT Sans Caption"/>
            </a:endParaRPr>
          </a:p>
          <a:p>
            <a:endParaRPr lang="ru-RU" sz="1400" dirty="0">
              <a:solidFill>
                <a:srgbClr val="002060"/>
              </a:solidFill>
              <a:latin typeface="PT Sans Caption"/>
              <a:ea typeface="+mj-ea"/>
              <a:cs typeface="+mj-cs"/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6094" y="2223045"/>
            <a:ext cx="81083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buFont typeface="Wingdings" panose="05000000000000000000" pitchFamily="2" charset="2"/>
              <a:buChar char="Ø"/>
            </a:pPr>
            <a:r>
              <a:rPr lang="ru-RU" sz="2100" dirty="0">
                <a:solidFill>
                  <a:srgbClr val="002060"/>
                </a:solidFill>
                <a:latin typeface="PT Sans Caption"/>
              </a:rPr>
              <a:t>1 КДУ, посетителей в которых больше, чем позволяет вместимость учреждений (платные посещения).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6094" y="3005688"/>
            <a:ext cx="77129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buFont typeface="Wingdings" panose="05000000000000000000" pitchFamily="2" charset="2"/>
              <a:buChar char="Ø"/>
            </a:pPr>
            <a:r>
              <a:rPr lang="ru-RU" sz="2100" dirty="0">
                <a:solidFill>
                  <a:srgbClr val="002060"/>
                </a:solidFill>
                <a:latin typeface="PT Sans Caption"/>
              </a:rPr>
              <a:t>4 КДУ, число мест в зрительных залах которых больше 1000.</a:t>
            </a:r>
          </a:p>
        </p:txBody>
      </p:sp>
    </p:spTree>
    <p:extLst>
      <p:ext uri="{BB962C8B-B14F-4D97-AF65-F5344CB8AC3E}">
        <p14:creationId xmlns:p14="http://schemas.microsoft.com/office/powerpoint/2010/main" val="239990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Проверка выбивающихся значений (театры)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7093256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12</a:t>
            </a:fld>
            <a:endParaRPr lang="ru-RU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5561237"/>
              </p:ext>
            </p:extLst>
          </p:nvPr>
        </p:nvGraphicFramePr>
        <p:xfrm>
          <a:off x="0" y="109303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0671891"/>
              </p:ext>
            </p:extLst>
          </p:nvPr>
        </p:nvGraphicFramePr>
        <p:xfrm>
          <a:off x="4561794" y="1093038"/>
          <a:ext cx="457880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8655211"/>
              </p:ext>
            </p:extLst>
          </p:nvPr>
        </p:nvGraphicFramePr>
        <p:xfrm>
          <a:off x="0" y="3836238"/>
          <a:ext cx="4561794" cy="2743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0945354"/>
              </p:ext>
            </p:extLst>
          </p:nvPr>
        </p:nvGraphicFramePr>
        <p:xfrm>
          <a:off x="4561794" y="3836237"/>
          <a:ext cx="4578804" cy="2743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89291" y="3594119"/>
            <a:ext cx="314060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Театр актера и куклы "Петрушка" </a:t>
            </a:r>
            <a:r>
              <a:rPr lang="ru-RU" sz="1100" b="1" dirty="0" err="1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г.Сургут</a:t>
            </a:r>
            <a:endParaRPr lang="ru-RU" sz="1100" b="1" dirty="0">
              <a:solidFill>
                <a:srgbClr val="002060"/>
              </a:solidFill>
              <a:latin typeface="PT Sans Caption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4836" y="3267977"/>
            <a:ext cx="232948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Театр кукол </a:t>
            </a:r>
            <a:r>
              <a:rPr lang="ru-RU" sz="1100" b="1" dirty="0" err="1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г.Ханты-Мансийск</a:t>
            </a:r>
            <a:endParaRPr lang="ru-RU" sz="1100" b="1" dirty="0">
              <a:solidFill>
                <a:srgbClr val="002060"/>
              </a:solidFill>
              <a:latin typeface="PT Sans Caption"/>
              <a:ea typeface="+mj-ea"/>
              <a:cs typeface="+mj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83760" y="2605958"/>
            <a:ext cx="241123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err="1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Няганский</a:t>
            </a:r>
            <a:r>
              <a:rPr lang="ru-RU" sz="1100" b="1" dirty="0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 театр юного зрителя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872986" y="3401620"/>
            <a:ext cx="317381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Театр обско-угорских народов </a:t>
            </a:r>
            <a:r>
              <a:rPr lang="ru-RU" sz="1100" b="1" dirty="0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– Солнце (г. Ханты-Мансийск)</a:t>
            </a:r>
            <a:endParaRPr lang="ru-RU" sz="1100" b="1" dirty="0">
              <a:solidFill>
                <a:srgbClr val="002060"/>
              </a:solidFill>
              <a:latin typeface="PT Sans Caption"/>
              <a:ea typeface="+mj-ea"/>
              <a:cs typeface="+mj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38260" y="5843301"/>
            <a:ext cx="32560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err="1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Нижневартовский</a:t>
            </a:r>
            <a:r>
              <a:rPr lang="ru-RU" sz="1100" b="1" dirty="0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 театр кукол "</a:t>
            </a:r>
            <a:r>
              <a:rPr lang="ru-RU" sz="1100" b="1" dirty="0" err="1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Барабашка</a:t>
            </a:r>
            <a:r>
              <a:rPr lang="ru-RU" sz="1100" b="1" dirty="0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"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835956" y="6056891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100" b="1" dirty="0" err="1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Сургутский</a:t>
            </a:r>
            <a:r>
              <a:rPr lang="ru-RU" sz="1100" b="1" dirty="0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 музыкально-драматический театр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306559" y="3105858"/>
            <a:ext cx="284409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err="1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Гор.театр</a:t>
            </a:r>
            <a:r>
              <a:rPr lang="ru-RU" sz="1100" b="1" dirty="0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 кукол "Волшебная </a:t>
            </a:r>
            <a:r>
              <a:rPr lang="ru-RU" sz="1100" b="1" dirty="0" smtClean="0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флейта</a:t>
            </a:r>
            <a:r>
              <a:rPr lang="ru-RU" sz="1100" b="1" dirty="0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" (г. Нефтеюганск)</a:t>
            </a:r>
            <a:endParaRPr lang="ru-RU" sz="1100" b="1" dirty="0">
              <a:solidFill>
                <a:srgbClr val="002060"/>
              </a:solidFill>
              <a:latin typeface="PT Sans Caption"/>
              <a:ea typeface="+mj-ea"/>
              <a:cs typeface="+mj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439280" y="2820468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100" b="1" dirty="0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Городской драматический театр </a:t>
            </a:r>
            <a:r>
              <a:rPr lang="ru-RU" sz="1100" b="1" dirty="0" err="1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г.Нижневартовск</a:t>
            </a:r>
            <a:endParaRPr lang="ru-RU" sz="1100" b="1" dirty="0">
              <a:solidFill>
                <a:srgbClr val="002060"/>
              </a:solidFill>
              <a:latin typeface="PT Sans Caption"/>
              <a:ea typeface="+mj-ea"/>
              <a:cs typeface="+mj-cs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895209" y="3303472"/>
            <a:ext cx="139592" cy="131014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613145" y="3633367"/>
            <a:ext cx="139592" cy="131014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3460282" y="2757895"/>
            <a:ext cx="139592" cy="131014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6088380" y="3303472"/>
            <a:ext cx="139592" cy="131014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6201897" y="3267977"/>
            <a:ext cx="139592" cy="131014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7150140" y="3039591"/>
            <a:ext cx="139592" cy="131014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2451470" y="5770139"/>
            <a:ext cx="139592" cy="131014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6465905" y="5968476"/>
            <a:ext cx="139592" cy="131014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57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8" grpId="0">
        <p:bldSub>
          <a:bldChart bld="series"/>
        </p:bldSub>
      </p:bldGraphic>
      <p:bldGraphic spid="9" grpId="0" uiExpand="1">
        <p:bldSub>
          <a:bldChart bld="series"/>
        </p:bldSub>
      </p:bldGraphic>
      <p:bldGraphic spid="10" grpId="0" uiExpand="1">
        <p:bldSub>
          <a:bldChart bld="series"/>
        </p:bldSub>
      </p:bldGraphic>
      <p:bldGraphic spid="11" grpId="0" uiExpand="1">
        <p:bldSub>
          <a:bldChart bld="series"/>
        </p:bldSub>
      </p:bldGraphic>
      <p:bldP spid="3" grpId="0"/>
      <p:bldP spid="4" grpId="0"/>
      <p:bldP spid="16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736" y="2435684"/>
            <a:ext cx="4106540" cy="2507791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86600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13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5300574"/>
            <a:ext cx="67013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Управления </a:t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статистики и аналитики		Мокров Сергей Сергеевич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ГИВЦ Минкультуры России		</a:t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www.givc.ru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16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3999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учреждений культуры </a:t>
            </a: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65869" y="6543029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2</a:t>
            </a:fld>
            <a:endParaRPr lang="ru-RU" dirty="0"/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5051051"/>
              </p:ext>
            </p:extLst>
          </p:nvPr>
        </p:nvGraphicFramePr>
        <p:xfrm>
          <a:off x="166914" y="1001898"/>
          <a:ext cx="8810171" cy="5600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Овал 19"/>
          <p:cNvSpPr/>
          <p:nvPr/>
        </p:nvSpPr>
        <p:spPr>
          <a:xfrm rot="18952321">
            <a:off x="4029765" y="5262230"/>
            <a:ext cx="2908454" cy="46207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85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9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4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2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3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95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3" grpId="0">
        <p:bldSub>
          <a:bldChart bld="category"/>
        </p:bldSub>
      </p:bldGraphic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3999" cy="6847602"/>
          </a:xfrm>
          <a:prstGeom prst="rect">
            <a:avLst/>
          </a:prstGeom>
        </p:spPr>
      </p:pic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5989635"/>
              </p:ext>
            </p:extLst>
          </p:nvPr>
        </p:nvGraphicFramePr>
        <p:xfrm>
          <a:off x="166913" y="1001898"/>
          <a:ext cx="8810171" cy="5600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учреждений культуры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65869" y="6543029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3</a:t>
            </a:fld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 rot="18952321">
            <a:off x="4029765" y="5262230"/>
            <a:ext cx="2908454" cy="46207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23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Sub>
          <a:bldChart bld="category"/>
        </p:bldSub>
      </p:bldGraphic>
      <p:bldP spid="2" grpId="0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3999" cy="6847602"/>
          </a:xfrm>
          <a:prstGeom prst="rect">
            <a:avLst/>
          </a:prstGeom>
        </p:spPr>
      </p:pic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9491260"/>
              </p:ext>
            </p:extLst>
          </p:nvPr>
        </p:nvGraphicFramePr>
        <p:xfrm>
          <a:off x="166912" y="1001738"/>
          <a:ext cx="8810172" cy="5600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учреждений культуры </a:t>
            </a: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65869" y="6543029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4</a:t>
            </a:fld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 rot="18952321">
            <a:off x="4406035" y="5522390"/>
            <a:ext cx="2316159" cy="46207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24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Chart bld="category"/>
        </p:bldSub>
      </p:bldGraphic>
      <p:bldP spid="2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3999" cy="6847602"/>
          </a:xfrm>
          <a:prstGeom prst="rect">
            <a:avLst/>
          </a:prstGeom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879852"/>
              </p:ext>
            </p:extLst>
          </p:nvPr>
        </p:nvGraphicFramePr>
        <p:xfrm>
          <a:off x="177276" y="1001657"/>
          <a:ext cx="8810173" cy="56003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учреждений культуры </a:t>
            </a: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65869" y="6543029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5</a:t>
            </a:fld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 rot="18952321">
            <a:off x="4420093" y="5510023"/>
            <a:ext cx="2289977" cy="46207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07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Sub>
          <a:bldChart bld="category"/>
        </p:bldSub>
      </p:bldGraphic>
      <p:bldP spid="2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Динамика по видам учреждений культуры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86601" y="6548442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6</a:t>
            </a:fld>
            <a:endParaRPr lang="ru-RU" dirty="0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/>
          </p:nvPr>
        </p:nvGraphicFramePr>
        <p:xfrm>
          <a:off x="2" y="1128002"/>
          <a:ext cx="456352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/>
          </p:nvPr>
        </p:nvGraphicFramePr>
        <p:xfrm>
          <a:off x="4563530" y="112800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/>
          </p:nvPr>
        </p:nvGraphicFramePr>
        <p:xfrm>
          <a:off x="0" y="3871202"/>
          <a:ext cx="456353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7" name="Диаграмма 16"/>
          <p:cNvGraphicFramePr>
            <a:graphicFrameLocks/>
          </p:cNvGraphicFramePr>
          <p:nvPr>
            <p:extLst/>
          </p:nvPr>
        </p:nvGraphicFramePr>
        <p:xfrm>
          <a:off x="4563530" y="387120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6207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1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1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1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1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10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10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10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400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00"/>
                                        <p:tgtEl>
                                          <p:spTgt spid="1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400"/>
                                        <p:tgtEl>
                                          <p:spTgt spid="1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400"/>
                                        <p:tgtEl>
                                          <p:spTgt spid="1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400"/>
                                        <p:tgtEl>
                                          <p:spTgt spid="1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400"/>
                                        <p:tgtEl>
                                          <p:spTgt spid="1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4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400"/>
                                        <p:tgtEl>
                                          <p:spTgt spid="14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8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400"/>
                                        <p:tgtEl>
                                          <p:spTgt spid="14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400"/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400"/>
                                        <p:tgtEl>
                                          <p:spTgt spid="1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400"/>
                                        <p:tgtEl>
                                          <p:spTgt spid="1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400"/>
                                        <p:tgtEl>
                                          <p:spTgt spid="1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6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400"/>
                                        <p:tgtEl>
                                          <p:spTgt spid="1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400"/>
                                        <p:tgtEl>
                                          <p:spTgt spid="1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4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400"/>
                                        <p:tgtEl>
                                          <p:spTgt spid="1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8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400"/>
                                        <p:tgtEl>
                                          <p:spTgt spid="1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400"/>
                                        <p:tgtEl>
                                          <p:spTgt spid="1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400"/>
                                        <p:tgtEl>
                                          <p:spTgt spid="1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400"/>
                                        <p:tgtEl>
                                          <p:spTgt spid="1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400"/>
                                        <p:tgtEl>
                                          <p:spTgt spid="1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6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400"/>
                                        <p:tgtEl>
                                          <p:spTgt spid="1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400"/>
                                        <p:tgtEl>
                                          <p:spTgt spid="1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4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400"/>
                                        <p:tgtEl>
                                          <p:spTgt spid="1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80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400"/>
                                        <p:tgtEl>
                                          <p:spTgt spid="1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0" grpId="0">
        <p:bldSub>
          <a:bldChart bld="category"/>
        </p:bldSub>
      </p:bldGraphic>
      <p:bldGraphic spid="14" grpId="0" uiExpand="1">
        <p:bldSub>
          <a:bldChart bld="category"/>
        </p:bldSub>
      </p:bldGraphic>
      <p:bldGraphic spid="16" grpId="0" uiExpand="1">
        <p:bldSub>
          <a:bldChart bld="category"/>
        </p:bldSub>
      </p:bldGraphic>
      <p:bldGraphic spid="17" grpId="0" uiExpand="1">
        <p:bldSub>
          <a:bldChart bld="category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7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Заполнение форм деятельности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86601" y="6503275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7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118" y="1678552"/>
            <a:ext cx="8376507" cy="388727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27917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946" y="-3659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Проверка на достоверность (театры)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86600" y="6481572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8</a:t>
            </a:fld>
            <a:endParaRPr lang="ru-RU" dirty="0"/>
          </a:p>
        </p:txBody>
      </p:sp>
      <p:sp>
        <p:nvSpPr>
          <p:cNvPr id="118" name="Скругленный прямоугольник 117"/>
          <p:cNvSpPr/>
          <p:nvPr/>
        </p:nvSpPr>
        <p:spPr>
          <a:xfrm>
            <a:off x="2161519" y="2143116"/>
            <a:ext cx="2005391" cy="114649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Число посещений одного мероприятия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75919" y="2022054"/>
            <a:ext cx="1478284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Общее число посещений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1682995" y="2270506"/>
            <a:ext cx="40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</a:p>
        </p:txBody>
      </p:sp>
      <p:cxnSp>
        <p:nvCxnSpPr>
          <p:cNvPr id="121" name="Прямая соединительная линия 120"/>
          <p:cNvCxnSpPr/>
          <p:nvPr/>
        </p:nvCxnSpPr>
        <p:spPr>
          <a:xfrm flipV="1">
            <a:off x="82709" y="2686005"/>
            <a:ext cx="1652057" cy="1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175919" y="2817066"/>
            <a:ext cx="1478284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Число мероприятий</a:t>
            </a:r>
          </a:p>
        </p:txBody>
      </p:sp>
      <p:sp>
        <p:nvSpPr>
          <p:cNvPr id="123" name="Скругленный прямоугольник 122"/>
          <p:cNvSpPr/>
          <p:nvPr/>
        </p:nvSpPr>
        <p:spPr>
          <a:xfrm>
            <a:off x="2160000" y="4331924"/>
            <a:ext cx="2005391" cy="114649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мест в зрительном зале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2438203" y="3437905"/>
            <a:ext cx="471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2844387" y="3468685"/>
            <a:ext cx="976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Сравнить через условие</a:t>
            </a:r>
          </a:p>
        </p:txBody>
      </p:sp>
      <p:sp>
        <p:nvSpPr>
          <p:cNvPr id="126" name="Стрелка вправо 125"/>
          <p:cNvSpPr/>
          <p:nvPr/>
        </p:nvSpPr>
        <p:spPr>
          <a:xfrm>
            <a:off x="4015327" y="3539877"/>
            <a:ext cx="495008" cy="503945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Скругленный прямоугольник 127"/>
          <p:cNvSpPr/>
          <p:nvPr/>
        </p:nvSpPr>
        <p:spPr>
          <a:xfrm>
            <a:off x="7213042" y="2931298"/>
            <a:ext cx="887824" cy="46309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Число посещений одного мероприятия</a:t>
            </a:r>
          </a:p>
        </p:txBody>
      </p:sp>
      <p:sp>
        <p:nvSpPr>
          <p:cNvPr id="129" name="Блок-схема: решение 128"/>
          <p:cNvSpPr/>
          <p:nvPr/>
        </p:nvSpPr>
        <p:spPr>
          <a:xfrm>
            <a:off x="4609253" y="3480105"/>
            <a:ext cx="1248444" cy="634911"/>
          </a:xfrm>
          <a:prstGeom prst="flowChartDecisi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</a:t>
            </a:r>
            <a:endParaRPr lang="ru-RU" sz="1400" dirty="0"/>
          </a:p>
        </p:txBody>
      </p:sp>
      <p:sp>
        <p:nvSpPr>
          <p:cNvPr id="130" name="TextBox 129"/>
          <p:cNvSpPr txBox="1"/>
          <p:nvPr/>
        </p:nvSpPr>
        <p:spPr>
          <a:xfrm>
            <a:off x="6883754" y="2932731"/>
            <a:ext cx="3158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1" name="Соединительная линия уступом 130"/>
          <p:cNvCxnSpPr>
            <a:stCxn id="129" idx="0"/>
          </p:cNvCxnSpPr>
          <p:nvPr/>
        </p:nvCxnSpPr>
        <p:spPr>
          <a:xfrm rot="5400000" flipH="1" flipV="1">
            <a:off x="5462698" y="2906106"/>
            <a:ext cx="344776" cy="803223"/>
          </a:xfrm>
          <a:prstGeom prst="bentConnector2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Скругленный прямоугольник 131"/>
          <p:cNvSpPr/>
          <p:nvPr/>
        </p:nvSpPr>
        <p:spPr>
          <a:xfrm>
            <a:off x="6036700" y="4238251"/>
            <a:ext cx="849233" cy="4630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мест в зрительном зале</a:t>
            </a:r>
          </a:p>
        </p:txBody>
      </p:sp>
      <p:sp>
        <p:nvSpPr>
          <p:cNvPr id="133" name="Скругленный прямоугольник 132"/>
          <p:cNvSpPr/>
          <p:nvPr/>
        </p:nvSpPr>
        <p:spPr>
          <a:xfrm>
            <a:off x="7213042" y="4238251"/>
            <a:ext cx="887824" cy="46309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Число посещений одного мероприятия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6902964" y="4234179"/>
            <a:ext cx="3158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</a:t>
            </a:r>
          </a:p>
        </p:txBody>
      </p:sp>
      <p:cxnSp>
        <p:nvCxnSpPr>
          <p:cNvPr id="135" name="Соединительная линия уступом 134"/>
          <p:cNvCxnSpPr>
            <a:stCxn id="129" idx="2"/>
            <a:endCxn id="132" idx="1"/>
          </p:cNvCxnSpPr>
          <p:nvPr/>
        </p:nvCxnSpPr>
        <p:spPr>
          <a:xfrm rot="16200000" flipH="1">
            <a:off x="5457696" y="3890796"/>
            <a:ext cx="354785" cy="803223"/>
          </a:xfrm>
          <a:prstGeom prst="bentConnector2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8666022" y="2781383"/>
            <a:ext cx="4024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8585450" y="4108149"/>
            <a:ext cx="5706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✔</a:t>
            </a:r>
          </a:p>
        </p:txBody>
      </p:sp>
      <p:sp>
        <p:nvSpPr>
          <p:cNvPr id="138" name="Стрелка вправо 137"/>
          <p:cNvSpPr/>
          <p:nvPr/>
        </p:nvSpPr>
        <p:spPr>
          <a:xfrm flipV="1">
            <a:off x="8231977" y="2956055"/>
            <a:ext cx="404379" cy="358547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Стрелка вправо 138"/>
          <p:cNvSpPr/>
          <p:nvPr/>
        </p:nvSpPr>
        <p:spPr>
          <a:xfrm flipV="1">
            <a:off x="8237963" y="4282821"/>
            <a:ext cx="404379" cy="358547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Скругленный прямоугольник 139"/>
          <p:cNvSpPr/>
          <p:nvPr/>
        </p:nvSpPr>
        <p:spPr>
          <a:xfrm>
            <a:off x="6030512" y="2931298"/>
            <a:ext cx="849233" cy="4630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мест в зрительном зале</a:t>
            </a:r>
          </a:p>
        </p:txBody>
      </p:sp>
    </p:spTree>
    <p:extLst>
      <p:ext uri="{BB962C8B-B14F-4D97-AF65-F5344CB8AC3E}">
        <p14:creationId xmlns:p14="http://schemas.microsoft.com/office/powerpoint/2010/main" val="201060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8" grpId="0" animBg="1"/>
      <p:bldP spid="119" grpId="0" animBg="1"/>
      <p:bldP spid="120" grpId="0"/>
      <p:bldP spid="122" grpId="0" animBg="1"/>
      <p:bldP spid="123" grpId="0" animBg="1"/>
      <p:bldP spid="124" grpId="0"/>
      <p:bldP spid="125" grpId="0"/>
      <p:bldP spid="126" grpId="0" animBg="1"/>
      <p:bldP spid="128" grpId="0" animBg="1"/>
      <p:bldP spid="129" grpId="0" animBg="1"/>
      <p:bldP spid="130" grpId="0"/>
      <p:bldP spid="132" grpId="0" animBg="1"/>
      <p:bldP spid="133" grpId="0" animBg="1"/>
      <p:bldP spid="134" grpId="0"/>
      <p:bldP spid="136" grpId="0"/>
      <p:bldP spid="137" grpId="0"/>
      <p:bldP spid="138" grpId="0" animBg="1"/>
      <p:bldP spid="139" grpId="0" animBg="1"/>
      <p:bldP spid="1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946" y="-3659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Проверка на достоверность (театры)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86600" y="6478820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9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90904" y="5354100"/>
            <a:ext cx="77343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* Проверка на соотношение количества мест в зрительном зале количеству посетителей. Значение "–" при проверке означает, что мест в зрительном зале меньше, чем посетителей (сомнительные данные), "+" — количество мест соответствует количеству посетителей (правдоподобные данные).</a:t>
            </a:r>
            <a:endParaRPr lang="en-US" sz="1400" dirty="0">
              <a:solidFill>
                <a:srgbClr val="002060"/>
              </a:solidFill>
              <a:latin typeface="PT Sans Caption"/>
              <a:ea typeface="+mj-ea"/>
              <a:cs typeface="+mj-cs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02060"/>
                </a:solidFill>
                <a:latin typeface="PT Sans Caption"/>
                <a:ea typeface="+mj-ea"/>
                <a:cs typeface="+mj-cs"/>
              </a:rPr>
              <a:t>В результате театров, посетителей в которых больше, чем их вместимость, не выявлено.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400" dirty="0">
              <a:solidFill>
                <a:srgbClr val="002060"/>
              </a:solidFill>
              <a:latin typeface="PT Sans Caption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507" y="1024333"/>
            <a:ext cx="8586001" cy="43952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Овал 5"/>
          <p:cNvSpPr/>
          <p:nvPr/>
        </p:nvSpPr>
        <p:spPr>
          <a:xfrm>
            <a:off x="7824036" y="3040844"/>
            <a:ext cx="842621" cy="237869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77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712</TotalTime>
  <Words>611</Words>
  <Application>Microsoft Office PowerPoint</Application>
  <PresentationFormat>Экран (4:3)</PresentationFormat>
  <Paragraphs>136</Paragraphs>
  <Slides>13</Slides>
  <Notes>12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PT Sans Caption</vt:lpstr>
      <vt:lpstr>Times New Roman</vt:lpstr>
      <vt:lpstr>Wingdings</vt:lpstr>
      <vt:lpstr>Тема Office</vt:lpstr>
      <vt:lpstr>Лист Microsoft Excel</vt:lpstr>
      <vt:lpstr>16-ая Ассамблея деятелей культуры и искусства  Ханты-Мансийского автономного округа – Югры  Статистика. Итоги 2018.    2019 год</vt:lpstr>
      <vt:lpstr>Количество учреждений культуры </vt:lpstr>
      <vt:lpstr>Количество учреждений культуры </vt:lpstr>
      <vt:lpstr>Количество учреждений культуры </vt:lpstr>
      <vt:lpstr>Количество учреждений культуры </vt:lpstr>
      <vt:lpstr>Динамика по видам учреждений культуры</vt:lpstr>
      <vt:lpstr>Заполнение форм деятельности</vt:lpstr>
      <vt:lpstr>Проверка на достоверность (театры)</vt:lpstr>
      <vt:lpstr>Проверка на достоверность (театры)</vt:lpstr>
      <vt:lpstr>Проверка на достоверность (КДУ)</vt:lpstr>
      <vt:lpstr>Проверка на достоверность (КДУ)</vt:lpstr>
      <vt:lpstr>Проверка выбивающихся значений (театры)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КОЛЛЕГИЯ  Министерства культуры  Республики Башкортостан: статистика обеспеченность мониторинг   2019 год</dc:title>
  <dc:creator>Абракова Татьяна Владимировна</dc:creator>
  <cp:lastModifiedBy>Абракова Татьяна Владимировна</cp:lastModifiedBy>
  <cp:revision>37</cp:revision>
  <cp:lastPrinted>2019-04-02T15:30:35Z</cp:lastPrinted>
  <dcterms:created xsi:type="dcterms:W3CDTF">2019-04-01T06:04:40Z</dcterms:created>
  <dcterms:modified xsi:type="dcterms:W3CDTF">2019-04-04T06:53:19Z</dcterms:modified>
</cp:coreProperties>
</file>