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6" r:id="rId4"/>
    <p:sldId id="258" r:id="rId5"/>
    <p:sldId id="267" r:id="rId6"/>
    <p:sldId id="259" r:id="rId7"/>
    <p:sldId id="268" r:id="rId8"/>
    <p:sldId id="270" r:id="rId9"/>
    <p:sldId id="280" r:id="rId10"/>
    <p:sldId id="281" r:id="rId11"/>
    <p:sldId id="282" r:id="rId12"/>
    <p:sldId id="283" r:id="rId13"/>
    <p:sldId id="284" r:id="rId14"/>
    <p:sldId id="285" r:id="rId15"/>
    <p:sldId id="28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9AFC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77A34-3C22-49E5-99A5-E75C6FA35932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8A3BC-0C18-40BD-9FF8-0923AC8DD7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257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D8A3BC-0C18-40BD-9FF8-0923AC8DD77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223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59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32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97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87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40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33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56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2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42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51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25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FCB1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6B098-900E-48D1-8482-B2828A2C5201}" type="datetimeFigureOut">
              <a:rPr lang="ru-RU" smtClean="0"/>
              <a:t>07.04.2018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7CFCB-EA46-4326-8F65-761E2128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498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04392" y="177212"/>
            <a:ext cx="8688597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merica XIX" pitchFamily="50" charset="-52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America XIX" pitchFamily="50" charset="-52"/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merica XIX" pitchFamily="50" charset="-52"/>
              </a:rPr>
              <a:t>Ханты - Мансийского автономного округа - Югры</a:t>
            </a:r>
            <a:endParaRPr lang="ru-RU" sz="2000" b="1" dirty="0">
              <a:solidFill>
                <a:srgbClr val="002060"/>
              </a:solidFill>
              <a:latin typeface="America XIX" pitchFamily="50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12041" y="4940442"/>
            <a:ext cx="13179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  <a:latin typeface="Museo Sans Cyrl 500" panose="02000000000000000000" pitchFamily="50" charset="-52"/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район</a:t>
            </a:r>
            <a:endParaRPr lang="ru-RU" sz="1100" b="1" dirty="0">
              <a:solidFill>
                <a:schemeClr val="bg1"/>
              </a:solidFill>
              <a:latin typeface="Museo Sans Cyrl 500" panose="02000000000000000000" pitchFamily="50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10835" y="3228144"/>
            <a:ext cx="10021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Сургутский</a:t>
            </a:r>
            <a:endParaRPr lang="ru-RU" sz="1100" b="1" dirty="0" smtClean="0">
              <a:solidFill>
                <a:schemeClr val="bg1"/>
              </a:solidFill>
              <a:latin typeface="Museo Sans Cyrl 500" panose="02000000000000000000" pitchFamily="50" charset="-52"/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район</a:t>
            </a:r>
            <a:endParaRPr lang="ru-RU" sz="1100" b="1" dirty="0">
              <a:solidFill>
                <a:schemeClr val="bg1"/>
              </a:solidFill>
              <a:latin typeface="Museo Sans Cyrl 500" panose="02000000000000000000" pitchFamily="50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77911" y="3828986"/>
            <a:ext cx="14814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  <a:latin typeface="Museo Sans Cyrl 500" panose="02000000000000000000" pitchFamily="50" charset="-52"/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район</a:t>
            </a:r>
            <a:endParaRPr lang="ru-RU" sz="1100" b="1" dirty="0">
              <a:solidFill>
                <a:schemeClr val="bg1"/>
              </a:solidFill>
              <a:latin typeface="Museo Sans Cyrl 500" panose="02000000000000000000" pitchFamily="50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6590" y="2301341"/>
            <a:ext cx="10967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район</a:t>
            </a:r>
            <a:endParaRPr lang="ru-RU" sz="1100" b="1" dirty="0">
              <a:solidFill>
                <a:schemeClr val="bg1"/>
              </a:solidFill>
              <a:latin typeface="Museo Sans Cyrl 500" panose="02000000000000000000" pitchFamily="50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17912" y="5318699"/>
            <a:ext cx="10534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Кондинский</a:t>
            </a:r>
            <a:endParaRPr lang="ru-RU" sz="1100" b="1" dirty="0" smtClean="0">
              <a:solidFill>
                <a:schemeClr val="bg1"/>
              </a:solidFill>
              <a:latin typeface="Museo Sans Cyrl 500" panose="02000000000000000000" pitchFamily="50" charset="-52"/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район</a:t>
            </a:r>
            <a:endParaRPr lang="ru-RU" sz="1100" b="1" dirty="0">
              <a:solidFill>
                <a:schemeClr val="bg1"/>
              </a:solidFill>
              <a:latin typeface="Museo Sans Cyrl 500" panose="02000000000000000000" pitchFamily="50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92485" y="4259873"/>
            <a:ext cx="15584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район</a:t>
            </a:r>
            <a:endParaRPr lang="ru-RU" sz="1100" b="1" dirty="0">
              <a:solidFill>
                <a:schemeClr val="bg1"/>
              </a:solidFill>
              <a:latin typeface="Museo Sans Cyrl 500" panose="02000000000000000000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60653" y="2264709"/>
            <a:ext cx="10278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район</a:t>
            </a:r>
            <a:endParaRPr lang="ru-RU" sz="1100" b="1" dirty="0">
              <a:solidFill>
                <a:schemeClr val="bg1"/>
              </a:solidFill>
              <a:latin typeface="Museo Sans Cyrl 500" panose="02000000000000000000" pitchFamily="50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26694" y="3538978"/>
            <a:ext cx="11095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район</a:t>
            </a:r>
            <a:endParaRPr lang="ru-RU" sz="1100" b="1" dirty="0">
              <a:solidFill>
                <a:schemeClr val="bg1"/>
              </a:solidFill>
              <a:latin typeface="Museo Sans Cyrl 500" panose="02000000000000000000" pitchFamily="50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93597" y="4016031"/>
            <a:ext cx="94609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Museo Sans Cyrl 500" panose="02000000000000000000" pitchFamily="50" charset="-52"/>
              </a:rPr>
              <a:t>район</a:t>
            </a:r>
            <a:endParaRPr lang="ru-RU" sz="1100" b="1" dirty="0">
              <a:solidFill>
                <a:schemeClr val="bg1"/>
              </a:solidFill>
              <a:latin typeface="Museo Sans Cyrl 500" panose="02000000000000000000" pitchFamily="50" charset="-52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643197" y="4349155"/>
            <a:ext cx="4261420" cy="1961981"/>
          </a:xfrm>
          <a:prstGeom prst="roundRect">
            <a:avLst/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Intro " panose="02000000000000000000" pitchFamily="50" charset="0"/>
              </a:rPr>
              <a:t>На 1 апреля 2018 года в округе зарегистрировано </a:t>
            </a:r>
            <a:r>
              <a:rPr lang="ru-RU" sz="3600" b="1" dirty="0" smtClean="0">
                <a:ln w="12700">
                  <a:solidFill>
                    <a:schemeClr val="bg1"/>
                  </a:solidFill>
                </a:ln>
                <a:solidFill>
                  <a:srgbClr val="C00000"/>
                </a:solidFill>
                <a:latin typeface="Intro " panose="02000000000000000000" pitchFamily="50" charset="0"/>
              </a:rPr>
              <a:t>56</a:t>
            </a:r>
            <a:r>
              <a:rPr lang="ru-RU" sz="2800" b="1" dirty="0" smtClean="0">
                <a:solidFill>
                  <a:srgbClr val="C00000"/>
                </a:solidFill>
                <a:latin typeface="Intro " panose="02000000000000000000" pitchFamily="50" charset="0"/>
              </a:rPr>
              <a:t> </a:t>
            </a:r>
            <a:r>
              <a:rPr lang="ru-RU" sz="2400" b="1" dirty="0" smtClean="0">
                <a:latin typeface="Intro " panose="02000000000000000000" pitchFamily="50" charset="0"/>
              </a:rPr>
              <a:t>НКО</a:t>
            </a:r>
            <a:endParaRPr lang="ru-RU" sz="2400" b="1" dirty="0">
              <a:latin typeface="Intro 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32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747288" y="3556512"/>
            <a:ext cx="836545" cy="890406"/>
            <a:chOff x="10720455" y="770068"/>
            <a:chExt cx="1807574" cy="1531273"/>
          </a:xfrm>
        </p:grpSpPr>
        <p:sp>
          <p:nvSpPr>
            <p:cNvPr id="17" name="Овал 16"/>
            <p:cNvSpPr/>
            <p:nvPr/>
          </p:nvSpPr>
          <p:spPr>
            <a:xfrm>
              <a:off x="10720455" y="1987352"/>
              <a:ext cx="357052" cy="313989"/>
            </a:xfrm>
            <a:prstGeom prst="ellipse">
              <a:avLst/>
            </a:prstGeom>
            <a:ln w="34925">
              <a:solidFill>
                <a:srgbClr val="FFFFFF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Волна 17"/>
            <p:cNvSpPr/>
            <p:nvPr/>
          </p:nvSpPr>
          <p:spPr>
            <a:xfrm>
              <a:off x="10908234" y="770068"/>
              <a:ext cx="1619795" cy="887260"/>
            </a:xfrm>
            <a:prstGeom prst="wave">
              <a:avLst/>
            </a:prstGeom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/>
                <a:t>г</a:t>
              </a:r>
              <a:r>
                <a:rPr lang="ru-RU" sz="900" b="1" dirty="0" smtClean="0"/>
                <a:t>. Ханты-</a:t>
              </a:r>
              <a:r>
                <a:rPr lang="ru-RU" sz="900" b="1" dirty="0" err="1" smtClean="0"/>
                <a:t>Манснйиск</a:t>
              </a:r>
              <a:endParaRPr lang="ru-RU" sz="900" b="1" dirty="0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0898981" y="899775"/>
              <a:ext cx="5365" cy="1224302"/>
            </a:xfrm>
            <a:prstGeom prst="line">
              <a:avLst/>
            </a:prstGeom>
            <a:ln w="38100"/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Скругленная прямоугольная выноска 19"/>
          <p:cNvSpPr/>
          <p:nvPr/>
        </p:nvSpPr>
        <p:spPr>
          <a:xfrm>
            <a:off x="619125" y="1436118"/>
            <a:ext cx="10877550" cy="1527561"/>
          </a:xfrm>
          <a:prstGeom prst="wedgeRoundRectCallout">
            <a:avLst>
              <a:gd name="adj1" fmla="val -18485"/>
              <a:gd name="adj2" fmla="val 89993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Ханты-Мансийская городская общественная организация "Культурно-просветительский центр "</a:t>
            </a:r>
            <a:r>
              <a:rPr lang="ru-RU" sz="1400" b="1" dirty="0" smtClean="0"/>
              <a:t>Гармония«;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Ассоциация народного искусства и </a:t>
            </a:r>
            <a:r>
              <a:rPr lang="ru-RU" sz="1400" b="1" dirty="0" smtClean="0"/>
              <a:t>дизайна;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Автономная некоммерческая организация "Центр организации и проведения досуговых общественных мероприятий "</a:t>
            </a:r>
            <a:r>
              <a:rPr lang="ru-RU" sz="1400" b="1" dirty="0" err="1" smtClean="0"/>
              <a:t>квАРТира</a:t>
            </a:r>
            <a:r>
              <a:rPr lang="ru-RU" sz="1400" b="1" dirty="0" smtClean="0"/>
              <a:t>«;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Ханты-Мансийская окружная общественная организация "Союз писателей </a:t>
            </a:r>
            <a:r>
              <a:rPr lang="ru-RU" sz="1400" b="1" dirty="0" smtClean="0"/>
              <a:t>России«;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Региональная общественная организация "Ханты-Мансийский творческий союз художников"</a:t>
            </a:r>
            <a:endParaRPr lang="ru-RU" sz="1400" b="1" dirty="0" smtClean="0"/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5492758" y="3371699"/>
            <a:ext cx="6699242" cy="2377888"/>
          </a:xfrm>
          <a:prstGeom prst="wedgeRoundRectCallout">
            <a:avLst>
              <a:gd name="adj1" fmla="val -63272"/>
              <a:gd name="adj2" fmla="val -35709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Местная общественная организация города Ханты-Мансийска "Центр развития танцевального спорта и хореографического искусства "</a:t>
            </a:r>
            <a:r>
              <a:rPr lang="ru-RU" sz="1400" b="1" dirty="0" smtClean="0"/>
              <a:t>Натали«;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Городская общественная организация "Ханты-Мансийская Федерация танцевального </a:t>
            </a:r>
            <a:r>
              <a:rPr lang="ru-RU" sz="1400" b="1" dirty="0" smtClean="0"/>
              <a:t>спорта«;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Некоммерческая организация Частное учреждение «Центр культурного наследия ханты им. В. </a:t>
            </a:r>
            <a:r>
              <a:rPr lang="ru-RU" sz="1400" b="1" dirty="0" err="1"/>
              <a:t>Волдина</a:t>
            </a:r>
            <a:r>
              <a:rPr lang="ru-RU" sz="1400" b="1" dirty="0" smtClean="0"/>
              <a:t>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 err="1"/>
              <a:t>Некомерчское</a:t>
            </a:r>
            <a:r>
              <a:rPr lang="ru-RU" sz="1400" b="1" dirty="0"/>
              <a:t> частное образовательное учреждение дополнительного образования "Духовно-просветительский </a:t>
            </a:r>
            <a:r>
              <a:rPr lang="ru-RU" sz="1400" b="1" dirty="0" smtClean="0"/>
              <a:t>центр«;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Региональная общественная организация "Молодежная организация обско-угорских народов Ханты-Мансийского автономного округа"</a:t>
            </a:r>
            <a:endParaRPr lang="ru-RU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147970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5079687" y="4136084"/>
            <a:ext cx="836545" cy="688441"/>
            <a:chOff x="10720455" y="1117397"/>
            <a:chExt cx="1807574" cy="1183944"/>
          </a:xfrm>
        </p:grpSpPr>
        <p:sp>
          <p:nvSpPr>
            <p:cNvPr id="17" name="Овал 16"/>
            <p:cNvSpPr/>
            <p:nvPr/>
          </p:nvSpPr>
          <p:spPr>
            <a:xfrm>
              <a:off x="10720455" y="1987352"/>
              <a:ext cx="357052" cy="313989"/>
            </a:xfrm>
            <a:prstGeom prst="ellipse">
              <a:avLst/>
            </a:prstGeom>
            <a:ln w="34925">
              <a:solidFill>
                <a:srgbClr val="FFFFFF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Волна 17"/>
            <p:cNvSpPr/>
            <p:nvPr/>
          </p:nvSpPr>
          <p:spPr>
            <a:xfrm>
              <a:off x="10908234" y="1117397"/>
              <a:ext cx="1619795" cy="539931"/>
            </a:xfrm>
            <a:prstGeom prst="wave">
              <a:avLst/>
            </a:prstGeom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/>
                <a:t>г</a:t>
              </a:r>
              <a:r>
                <a:rPr lang="ru-RU" sz="900" b="1" dirty="0" smtClean="0"/>
                <a:t>. </a:t>
              </a:r>
              <a:r>
                <a:rPr lang="ru-RU" sz="900" b="1" dirty="0" err="1" smtClean="0"/>
                <a:t>Пыть-Ях</a:t>
              </a:r>
              <a:endParaRPr lang="ru-RU" sz="900" b="1" dirty="0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0898981" y="1190582"/>
              <a:ext cx="9253" cy="933493"/>
            </a:xfrm>
            <a:prstGeom prst="line">
              <a:avLst/>
            </a:prstGeom>
            <a:ln w="38100"/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Скругленная прямоугольная выноска 19"/>
          <p:cNvSpPr/>
          <p:nvPr/>
        </p:nvSpPr>
        <p:spPr>
          <a:xfrm>
            <a:off x="1657350" y="1266164"/>
            <a:ext cx="9782175" cy="2167124"/>
          </a:xfrm>
          <a:prstGeom prst="wedgeRoundRectCallout">
            <a:avLst>
              <a:gd name="adj1" fmla="val -9375"/>
              <a:gd name="adj2" fmla="val 84261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Общественная организация Федерация спортивного танца города </a:t>
            </a:r>
            <a:r>
              <a:rPr lang="ru-RU" sz="1400" b="1" dirty="0" err="1" smtClean="0"/>
              <a:t>Пыть-Яха</a:t>
            </a:r>
            <a:r>
              <a:rPr lang="ru-RU" sz="1400" b="1" dirty="0" smtClean="0"/>
              <a:t>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Местная мусульманская религиозная организация города </a:t>
            </a:r>
            <a:r>
              <a:rPr lang="ru-RU" sz="1400" b="1" dirty="0" err="1" smtClean="0"/>
              <a:t>Пыть-Яха</a:t>
            </a:r>
            <a:r>
              <a:rPr lang="ru-RU" sz="1400" b="1" dirty="0" smtClean="0"/>
              <a:t>, Мечеть;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 err="1"/>
              <a:t>Пыть-Яхская</a:t>
            </a:r>
            <a:r>
              <a:rPr lang="ru-RU" sz="1400" b="1" dirty="0"/>
              <a:t> местная городская молодежная общественная организация </a:t>
            </a:r>
            <a:r>
              <a:rPr lang="ru-RU" sz="1400" b="1" dirty="0" smtClean="0"/>
              <a:t>«Активист»;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Местная религиозная организация православный Приход храма в честь иконы Божией Матери "Нечаянная радость" </a:t>
            </a:r>
            <a:r>
              <a:rPr lang="ru-RU" sz="1400" b="1" dirty="0" err="1"/>
              <a:t>г.Пыть-Яха</a:t>
            </a:r>
            <a:r>
              <a:rPr lang="ru-RU" sz="1400" b="1" dirty="0"/>
              <a:t> Ханты-Мансийского автономного округа-Югры Тюменской области Ханты-Мансийской Епархии Русской Православной Церкви (Московский Патриархат</a:t>
            </a:r>
            <a:r>
              <a:rPr lang="ru-RU" sz="1400" b="1" dirty="0" smtClean="0"/>
              <a:t>);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 err="1"/>
              <a:t>Пыть-Яхское</a:t>
            </a:r>
            <a:r>
              <a:rPr lang="ru-RU" sz="1400" b="1" dirty="0"/>
              <a:t> городское отделение Российского Союза ветеранов Афганистана </a:t>
            </a:r>
            <a:r>
              <a:rPr lang="ru-RU" sz="1400" b="1" dirty="0" smtClean="0"/>
              <a:t>«Побратимы»;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 err="1"/>
              <a:t>Пыть-Яхская</a:t>
            </a:r>
            <a:r>
              <a:rPr lang="ru-RU" sz="1400" b="1" dirty="0"/>
              <a:t> городская организация Общероссийской общественной </a:t>
            </a:r>
            <a:r>
              <a:rPr lang="ru-RU" sz="1400" b="1" dirty="0" smtClean="0"/>
              <a:t>организации «Всероссийское </a:t>
            </a:r>
            <a:r>
              <a:rPr lang="ru-RU" sz="1400" b="1" dirty="0"/>
              <a:t>общество </a:t>
            </a:r>
            <a:r>
              <a:rPr lang="ru-RU" sz="1400" b="1" dirty="0" smtClean="0"/>
              <a:t>инвалидов»</a:t>
            </a:r>
          </a:p>
        </p:txBody>
      </p:sp>
    </p:spTree>
    <p:extLst>
      <p:ext uri="{BB962C8B-B14F-4D97-AF65-F5344CB8AC3E}">
        <p14:creationId xmlns:p14="http://schemas.microsoft.com/office/powerpoint/2010/main" val="365715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548370" y="3571432"/>
            <a:ext cx="836545" cy="688441"/>
            <a:chOff x="10720455" y="1117397"/>
            <a:chExt cx="1807574" cy="1183944"/>
          </a:xfrm>
        </p:grpSpPr>
        <p:sp>
          <p:nvSpPr>
            <p:cNvPr id="17" name="Овал 16"/>
            <p:cNvSpPr/>
            <p:nvPr/>
          </p:nvSpPr>
          <p:spPr>
            <a:xfrm>
              <a:off x="10720455" y="1987352"/>
              <a:ext cx="357052" cy="313989"/>
            </a:xfrm>
            <a:prstGeom prst="ellipse">
              <a:avLst/>
            </a:prstGeom>
            <a:ln w="34925">
              <a:solidFill>
                <a:srgbClr val="FFFFFF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Волна 17"/>
            <p:cNvSpPr/>
            <p:nvPr/>
          </p:nvSpPr>
          <p:spPr>
            <a:xfrm>
              <a:off x="10908234" y="1117397"/>
              <a:ext cx="1619795" cy="539931"/>
            </a:xfrm>
            <a:prstGeom prst="wave">
              <a:avLst/>
            </a:prstGeom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/>
                <a:t>г</a:t>
              </a:r>
              <a:r>
                <a:rPr lang="ru-RU" sz="900" b="1" dirty="0" smtClean="0"/>
                <a:t>. </a:t>
              </a:r>
              <a:r>
                <a:rPr lang="ru-RU" sz="900" b="1" dirty="0" err="1" smtClean="0"/>
                <a:t>Югорск</a:t>
              </a:r>
              <a:endParaRPr lang="ru-RU" sz="900" b="1" dirty="0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0898981" y="1190582"/>
              <a:ext cx="9253" cy="933493"/>
            </a:xfrm>
            <a:prstGeom prst="line">
              <a:avLst/>
            </a:prstGeom>
            <a:ln w="38100"/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Скругленная прямоугольная выноска 19"/>
          <p:cNvSpPr/>
          <p:nvPr/>
        </p:nvSpPr>
        <p:spPr>
          <a:xfrm>
            <a:off x="3058429" y="1759258"/>
            <a:ext cx="4353220" cy="2885024"/>
          </a:xfrm>
          <a:prstGeom prst="wedgeRoundRectCallout">
            <a:avLst>
              <a:gd name="adj1" fmla="val -66360"/>
              <a:gd name="adj2" fmla="val 19033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Местная общественная организация литературно-творческое объединение города </a:t>
            </a:r>
            <a:r>
              <a:rPr lang="ru-RU" sz="1400" b="1" dirty="0" err="1"/>
              <a:t>Югорска</a:t>
            </a:r>
            <a:r>
              <a:rPr lang="ru-RU" sz="1400" b="1" dirty="0"/>
              <a:t> </a:t>
            </a:r>
            <a:r>
              <a:rPr lang="ru-RU" sz="1400" b="1" dirty="0" smtClean="0"/>
              <a:t>«ЭЛЕГИЯ»;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 smtClean="0"/>
              <a:t>Татаро-башкирская </a:t>
            </a:r>
            <a:r>
              <a:rPr lang="ru-RU" sz="1400" b="1" dirty="0"/>
              <a:t>общественная организация </a:t>
            </a:r>
            <a:r>
              <a:rPr lang="ru-RU" sz="1400" b="1" dirty="0" smtClean="0"/>
              <a:t>«БУЛГАР» </a:t>
            </a:r>
            <a:r>
              <a:rPr lang="ru-RU" sz="1400" b="1" dirty="0"/>
              <a:t>города </a:t>
            </a:r>
            <a:r>
              <a:rPr lang="ru-RU" sz="1400" b="1" dirty="0" err="1" smtClean="0"/>
              <a:t>Югорска</a:t>
            </a:r>
            <a:r>
              <a:rPr lang="ru-RU" sz="1400" b="1" dirty="0" smtClean="0"/>
              <a:t>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Благотворительный фонд социальной и духовной помощи </a:t>
            </a:r>
            <a:r>
              <a:rPr lang="ru-RU" sz="1400" b="1" dirty="0" smtClean="0"/>
              <a:t>«ВЕФИЛЬ»;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Некоммерческая организация благотворительный фонд </a:t>
            </a:r>
            <a:r>
              <a:rPr lang="ru-RU" sz="1400" b="1" dirty="0" smtClean="0"/>
              <a:t>«</a:t>
            </a:r>
            <a:r>
              <a:rPr lang="ru-RU" sz="1400" b="1" dirty="0" err="1" smtClean="0"/>
              <a:t>Югорск</a:t>
            </a:r>
            <a:r>
              <a:rPr lang="ru-RU" sz="1400" b="1" dirty="0" smtClean="0"/>
              <a:t> </a:t>
            </a:r>
            <a:r>
              <a:rPr lang="ru-RU" sz="1400" b="1" dirty="0"/>
              <a:t>без </a:t>
            </a:r>
            <a:r>
              <a:rPr lang="ru-RU" sz="1400" b="1" dirty="0" smtClean="0"/>
              <a:t>наркотиков»;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Казачье общество </a:t>
            </a:r>
            <a:r>
              <a:rPr lang="ru-RU" sz="1400" b="1" dirty="0" smtClean="0"/>
              <a:t>«Станица </a:t>
            </a:r>
            <a:r>
              <a:rPr lang="ru-RU" sz="1400" b="1" dirty="0" err="1" smtClean="0"/>
              <a:t>Югорска</a:t>
            </a:r>
            <a:r>
              <a:rPr lang="ru-RU" sz="1400" b="1" dirty="0" smtClean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46534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5367406" y="3619309"/>
            <a:ext cx="836545" cy="688441"/>
            <a:chOff x="10720455" y="1117397"/>
            <a:chExt cx="1807574" cy="1183944"/>
          </a:xfrm>
        </p:grpSpPr>
        <p:sp>
          <p:nvSpPr>
            <p:cNvPr id="17" name="Овал 16"/>
            <p:cNvSpPr/>
            <p:nvPr/>
          </p:nvSpPr>
          <p:spPr>
            <a:xfrm>
              <a:off x="10720455" y="1987352"/>
              <a:ext cx="357052" cy="313989"/>
            </a:xfrm>
            <a:prstGeom prst="ellipse">
              <a:avLst/>
            </a:prstGeom>
            <a:ln w="34925">
              <a:solidFill>
                <a:srgbClr val="FFFFFF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Волна 17"/>
            <p:cNvSpPr/>
            <p:nvPr/>
          </p:nvSpPr>
          <p:spPr>
            <a:xfrm>
              <a:off x="10908234" y="1117397"/>
              <a:ext cx="1619795" cy="539931"/>
            </a:xfrm>
            <a:prstGeom prst="wave">
              <a:avLst/>
            </a:prstGeom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/>
                <a:t>г</a:t>
              </a:r>
              <a:r>
                <a:rPr lang="ru-RU" sz="900" b="1" dirty="0" smtClean="0"/>
                <a:t>. Сургут</a:t>
              </a:r>
              <a:endParaRPr lang="ru-RU" sz="900" b="1" dirty="0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0898981" y="1190582"/>
              <a:ext cx="9253" cy="933493"/>
            </a:xfrm>
            <a:prstGeom prst="line">
              <a:avLst/>
            </a:prstGeom>
            <a:ln w="38100"/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Скругленная прямоугольная выноска 19"/>
          <p:cNvSpPr/>
          <p:nvPr/>
        </p:nvSpPr>
        <p:spPr>
          <a:xfrm>
            <a:off x="4681366" y="2242083"/>
            <a:ext cx="4353220" cy="841983"/>
          </a:xfrm>
          <a:prstGeom prst="wedgeRoundRectCallout">
            <a:avLst>
              <a:gd name="adj1" fmla="val -21724"/>
              <a:gd name="adj2" fmla="val 117452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Автономная некоммерческая организация дополнительного профессионального образования и развития квалификаций</a:t>
            </a:r>
            <a:endParaRPr lang="ru-RU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327134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4976670" y="3867530"/>
            <a:ext cx="1090755" cy="688441"/>
            <a:chOff x="10720455" y="1117397"/>
            <a:chExt cx="2356861" cy="1183944"/>
          </a:xfrm>
        </p:grpSpPr>
        <p:sp>
          <p:nvSpPr>
            <p:cNvPr id="17" name="Овал 16"/>
            <p:cNvSpPr/>
            <p:nvPr/>
          </p:nvSpPr>
          <p:spPr>
            <a:xfrm>
              <a:off x="10720455" y="1987352"/>
              <a:ext cx="357052" cy="313989"/>
            </a:xfrm>
            <a:prstGeom prst="ellipse">
              <a:avLst/>
            </a:prstGeom>
            <a:ln w="34925">
              <a:solidFill>
                <a:srgbClr val="FFFFFF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Волна 17"/>
            <p:cNvSpPr/>
            <p:nvPr/>
          </p:nvSpPr>
          <p:spPr>
            <a:xfrm>
              <a:off x="10908234" y="1117397"/>
              <a:ext cx="2169082" cy="539932"/>
            </a:xfrm>
            <a:prstGeom prst="wave">
              <a:avLst/>
            </a:prstGeom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/>
                <a:t>г</a:t>
              </a:r>
              <a:r>
                <a:rPr lang="ru-RU" sz="900" b="1" dirty="0" smtClean="0"/>
                <a:t>. Нефтеюганск</a:t>
              </a:r>
              <a:endParaRPr lang="ru-RU" sz="900" b="1" dirty="0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0898981" y="1190582"/>
              <a:ext cx="9253" cy="933493"/>
            </a:xfrm>
            <a:prstGeom prst="line">
              <a:avLst/>
            </a:prstGeom>
            <a:ln w="38100"/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Скругленная прямоугольная выноска 19"/>
          <p:cNvSpPr/>
          <p:nvPr/>
        </p:nvSpPr>
        <p:spPr>
          <a:xfrm>
            <a:off x="1171574" y="1067727"/>
            <a:ext cx="10448925" cy="2244317"/>
          </a:xfrm>
          <a:prstGeom prst="wedgeRoundRectCallout">
            <a:avLst>
              <a:gd name="adj1" fmla="val -12763"/>
              <a:gd name="adj2" fmla="val 75846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 err="1"/>
              <a:t>Нефтеюганское</a:t>
            </a:r>
            <a:r>
              <a:rPr lang="ru-RU" sz="1400" b="1" dirty="0"/>
              <a:t> отделение общественной организации "Спасение Югры" (НО ОО "Спасение Югры</a:t>
            </a:r>
            <a:r>
              <a:rPr lang="ru-RU" sz="1400" b="1" dirty="0" smtClean="0"/>
              <a:t>");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Региональная общественная организация Ханты-Мансийского автономного округа – Югры «Территория культуры и успеха</a:t>
            </a:r>
            <a:r>
              <a:rPr lang="ru-RU" sz="1400" b="1" dirty="0" smtClean="0"/>
              <a:t>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Общественная организация «Клуб самодеятельной песни «Дорога</a:t>
            </a:r>
            <a:r>
              <a:rPr lang="ru-RU" sz="1400" b="1" dirty="0" smtClean="0"/>
              <a:t>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Автономная некоммерческая организация «Центр развития культуры, спорта и туризма «Мастерская </a:t>
            </a:r>
            <a:r>
              <a:rPr lang="ru-RU" sz="1400" b="1" dirty="0" smtClean="0"/>
              <a:t>перемен»;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Местная общественная организация танцевально-спортивный клуб </a:t>
            </a:r>
            <a:r>
              <a:rPr lang="ru-RU" sz="1400" b="1" dirty="0" smtClean="0"/>
              <a:t>«Людмила»;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Общественная организация «Федерация спортивного танца г. Нефтеюганска</a:t>
            </a:r>
            <a:r>
              <a:rPr lang="ru-RU" sz="1400" b="1" dirty="0" smtClean="0"/>
              <a:t>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Региональная общественная организация Ханты-Мансийского автономного округа – Югры культурно-просветительский Центр-фонд «РОД</a:t>
            </a:r>
            <a:r>
              <a:rPr lang="ru-RU" sz="1400" b="1" dirty="0" smtClean="0"/>
              <a:t>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Местная татаро-башкирская общественная организация города Нефтеюганска «Юрюзань»</a:t>
            </a:r>
            <a:endParaRPr lang="ru-RU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55465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950089" y="2755146"/>
            <a:ext cx="1090755" cy="688441"/>
            <a:chOff x="10720455" y="1117397"/>
            <a:chExt cx="2356861" cy="1183944"/>
          </a:xfrm>
        </p:grpSpPr>
        <p:sp>
          <p:nvSpPr>
            <p:cNvPr id="17" name="Овал 16"/>
            <p:cNvSpPr/>
            <p:nvPr/>
          </p:nvSpPr>
          <p:spPr>
            <a:xfrm>
              <a:off x="10720455" y="1987352"/>
              <a:ext cx="357052" cy="313989"/>
            </a:xfrm>
            <a:prstGeom prst="ellipse">
              <a:avLst/>
            </a:prstGeom>
            <a:ln w="34925">
              <a:solidFill>
                <a:srgbClr val="FFFFFF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Волна 17"/>
            <p:cNvSpPr/>
            <p:nvPr/>
          </p:nvSpPr>
          <p:spPr>
            <a:xfrm>
              <a:off x="10908234" y="1117397"/>
              <a:ext cx="2169082" cy="539932"/>
            </a:xfrm>
            <a:prstGeom prst="wave">
              <a:avLst/>
            </a:prstGeom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/>
                <a:t>г</a:t>
              </a:r>
              <a:r>
                <a:rPr lang="ru-RU" sz="900" b="1" dirty="0" smtClean="0"/>
                <a:t>. Радужный</a:t>
              </a:r>
              <a:endParaRPr lang="ru-RU" sz="900" b="1" dirty="0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0898981" y="1190582"/>
              <a:ext cx="9253" cy="933493"/>
            </a:xfrm>
            <a:prstGeom prst="line">
              <a:avLst/>
            </a:prstGeom>
            <a:ln w="38100"/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Скругленная прямоугольная выноска 19"/>
          <p:cNvSpPr/>
          <p:nvPr/>
        </p:nvSpPr>
        <p:spPr>
          <a:xfrm>
            <a:off x="590550" y="1509642"/>
            <a:ext cx="5736211" cy="3075648"/>
          </a:xfrm>
          <a:prstGeom prst="wedgeRoundRectCallout">
            <a:avLst>
              <a:gd name="adj1" fmla="val 62252"/>
              <a:gd name="adj2" fmla="val -4132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Автономная </a:t>
            </a:r>
            <a:r>
              <a:rPr lang="ru-RU" sz="1400" b="1" dirty="0" err="1"/>
              <a:t>некоммереческая</a:t>
            </a:r>
            <a:r>
              <a:rPr lang="ru-RU" sz="1400" b="1" dirty="0"/>
              <a:t> организация "Центр личностного развития </a:t>
            </a:r>
            <a:r>
              <a:rPr lang="ru-RU" sz="1400" b="1" dirty="0" smtClean="0"/>
              <a:t>«Югра»;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Некоммерческая организация </a:t>
            </a:r>
            <a:r>
              <a:rPr lang="ru-RU" sz="1400" b="1" dirty="0" err="1"/>
              <a:t>радужнинское</a:t>
            </a:r>
            <a:r>
              <a:rPr lang="ru-RU" sz="1400" b="1" dirty="0"/>
              <a:t> хуторское казачье </a:t>
            </a:r>
            <a:r>
              <a:rPr lang="ru-RU" sz="1400" b="1" dirty="0" smtClean="0"/>
              <a:t>общество;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 err="1"/>
              <a:t>Радужнинская</a:t>
            </a:r>
            <a:r>
              <a:rPr lang="ru-RU" sz="1400" b="1" dirty="0"/>
              <a:t> местная городская общественная организация ветеранов (пенсионеров) войны, труда, вооруженных сил и правоохранительных </a:t>
            </a:r>
            <a:r>
              <a:rPr lang="ru-RU" sz="1400" b="1" dirty="0" smtClean="0"/>
              <a:t>органов;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 err="1"/>
              <a:t>Радужнинское</a:t>
            </a:r>
            <a:r>
              <a:rPr lang="ru-RU" sz="1400" b="1" dirty="0"/>
              <a:t> отделение общественной организации российского союза семей погибших, инвалидов и ветеранов Афганистана и Чеченских событий </a:t>
            </a:r>
            <a:r>
              <a:rPr lang="ru-RU" sz="1400" b="1" dirty="0" smtClean="0"/>
              <a:t>«Войн»;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Региональная общественная организация развития внедорожного автоспорта и автотуризма </a:t>
            </a:r>
            <a:r>
              <a:rPr lang="ru-RU" sz="1400" b="1" dirty="0" smtClean="0"/>
              <a:t>«Клуб 4x4»</a:t>
            </a:r>
          </a:p>
        </p:txBody>
      </p:sp>
    </p:spTree>
    <p:extLst>
      <p:ext uri="{BB962C8B-B14F-4D97-AF65-F5344CB8AC3E}">
        <p14:creationId xmlns:p14="http://schemas.microsoft.com/office/powerpoint/2010/main" val="121658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4006" y="3639232"/>
            <a:ext cx="23086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ans Cyrl 500" panose="02000000000000000000" pitchFamily="50" charset="-52"/>
              </a:rPr>
              <a:t>Нижневартовский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Sans Cyrl 500" panose="02000000000000000000" pitchFamily="50" charset="-52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ans Cyrl 500" panose="02000000000000000000" pitchFamily="50" charset="-52"/>
              </a:rPr>
              <a:t>район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Sans Cyrl 500" panose="02000000000000000000" pitchFamily="50" charset="-5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1168887" y="1339496"/>
            <a:ext cx="4444968" cy="4998720"/>
          </a:xfrm>
          <a:prstGeom prst="wedgeRoundRectCallout">
            <a:avLst>
              <a:gd name="adj1" fmla="val 86368"/>
              <a:gd name="adj2" fmla="val -13633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b="1" dirty="0"/>
              <a:t>Общественная Организация «Центр семейной культуры</a:t>
            </a:r>
            <a:r>
              <a:rPr lang="ru-RU" b="1" dirty="0" smtClean="0"/>
              <a:t>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endParaRPr lang="ru-RU" b="1" dirty="0" smtClean="0"/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b="1" dirty="0"/>
              <a:t>Местная татаро-башкирская организация «</a:t>
            </a:r>
            <a:r>
              <a:rPr lang="ru-RU" b="1" dirty="0" err="1"/>
              <a:t>Курай</a:t>
            </a:r>
            <a:r>
              <a:rPr lang="ru-RU" b="1" dirty="0"/>
              <a:t>» (</a:t>
            </a:r>
            <a:r>
              <a:rPr lang="ru-RU" b="1" dirty="0" err="1" smtClean="0"/>
              <a:t>ФЛЕЙТфА</a:t>
            </a:r>
            <a:r>
              <a:rPr lang="ru-RU" b="1" dirty="0"/>
              <a:t>) </a:t>
            </a:r>
            <a:r>
              <a:rPr lang="ru-RU" b="1" dirty="0" err="1"/>
              <a:t>Нижневартовского</a:t>
            </a:r>
            <a:r>
              <a:rPr lang="ru-RU" b="1" dirty="0"/>
              <a:t> </a:t>
            </a:r>
            <a:r>
              <a:rPr lang="ru-RU" b="1" dirty="0" smtClean="0"/>
              <a:t>района;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endParaRPr lang="ru-RU" b="1" dirty="0" smtClean="0"/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b="1" dirty="0"/>
              <a:t>Община коренных малочисленных народов Севера «Верхне-</a:t>
            </a:r>
            <a:r>
              <a:rPr lang="ru-RU" b="1" dirty="0" err="1"/>
              <a:t>Вахская</a:t>
            </a:r>
            <a:r>
              <a:rPr lang="ru-RU" b="1" dirty="0" smtClean="0"/>
              <a:t>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endParaRPr lang="ru-RU" b="1" dirty="0" smtClean="0"/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b="1" dirty="0"/>
              <a:t>Община коренных </a:t>
            </a:r>
            <a:r>
              <a:rPr lang="ru-RU" b="1" dirty="0" smtClean="0"/>
              <a:t>малочисленных </a:t>
            </a:r>
            <a:r>
              <a:rPr lang="ru-RU" b="1" dirty="0"/>
              <a:t>народов Севера «Устье</a:t>
            </a:r>
            <a:r>
              <a:rPr lang="ru-RU" b="1" dirty="0" smtClean="0"/>
              <a:t>»;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endParaRPr lang="ru-RU" b="1" dirty="0" smtClean="0"/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b="1" dirty="0"/>
              <a:t>Община коренных малочисленных народов Севера «Возрождение»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7204321" y="2539878"/>
            <a:ext cx="1142899" cy="1142899"/>
            <a:chOff x="9652414" y="1871304"/>
            <a:chExt cx="1142899" cy="1142899"/>
          </a:xfrm>
        </p:grpSpPr>
        <p:sp>
          <p:nvSpPr>
            <p:cNvPr id="16" name="Овал 15"/>
            <p:cNvSpPr/>
            <p:nvPr/>
          </p:nvSpPr>
          <p:spPr>
            <a:xfrm>
              <a:off x="9652414" y="1871304"/>
              <a:ext cx="1142899" cy="1142899"/>
            </a:xfrm>
            <a:prstGeom prst="ellipse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9728284" y="1952706"/>
              <a:ext cx="985626" cy="9856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rgbClr val="002060"/>
                  </a:solidFill>
                </a:rPr>
                <a:t>5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871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91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201533" y="4899259"/>
            <a:ext cx="1234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Нефтеюганский</a:t>
            </a:r>
            <a:endParaRPr lang="ru-RU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5141303" y="4899259"/>
            <a:ext cx="1142899" cy="1142899"/>
            <a:chOff x="9652414" y="1871304"/>
            <a:chExt cx="1142899" cy="1142899"/>
          </a:xfrm>
        </p:grpSpPr>
        <p:sp>
          <p:nvSpPr>
            <p:cNvPr id="17" name="Овал 16"/>
            <p:cNvSpPr/>
            <p:nvPr/>
          </p:nvSpPr>
          <p:spPr>
            <a:xfrm>
              <a:off x="9652414" y="1871304"/>
              <a:ext cx="1142899" cy="1142899"/>
            </a:xfrm>
            <a:prstGeom prst="ellipse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9728284" y="1952706"/>
              <a:ext cx="985626" cy="9856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rgbClr val="002060"/>
                  </a:solidFill>
                </a:rPr>
                <a:t>7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9" name="Скругленная прямоугольная выноска 18"/>
          <p:cNvSpPr/>
          <p:nvPr/>
        </p:nvSpPr>
        <p:spPr>
          <a:xfrm>
            <a:off x="1168886" y="1339496"/>
            <a:ext cx="10509308" cy="3076048"/>
          </a:xfrm>
          <a:prstGeom prst="wedgeRoundRectCallout">
            <a:avLst>
              <a:gd name="adj1" fmla="val 168"/>
              <a:gd name="adj2" fmla="val 82341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Некоммерческая унитарная организация Фонд "Благотворительный фонд "</a:t>
            </a:r>
            <a:r>
              <a:rPr lang="ru-RU" sz="1400" b="1" dirty="0" err="1"/>
              <a:t>Благорадность</a:t>
            </a:r>
            <a:r>
              <a:rPr lang="ru-RU" sz="1400" b="1" dirty="0"/>
              <a:t>" (НУОФ" ФБ "Благодарность</a:t>
            </a:r>
            <a:r>
              <a:rPr lang="ru-RU" sz="1400" b="1" dirty="0" smtClean="0"/>
              <a:t>");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 err="1"/>
              <a:t>Нефтеюганская</a:t>
            </a:r>
            <a:r>
              <a:rPr lang="ru-RU" sz="1400" b="1" dirty="0"/>
              <a:t> районная организация общероссийской общественной организации "Всероссийское общество инвалидов" (НРОО ВОИ</a:t>
            </a:r>
            <a:r>
              <a:rPr lang="ru-RU" sz="1400" b="1" dirty="0" smtClean="0"/>
              <a:t>);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Местная  общественная организация народов Северного Кавказа "Терек" </a:t>
            </a:r>
            <a:r>
              <a:rPr lang="ru-RU" sz="1400" b="1" dirty="0" err="1"/>
              <a:t>Нефтеюганского</a:t>
            </a:r>
            <a:r>
              <a:rPr lang="ru-RU" sz="1400" b="1" dirty="0"/>
              <a:t> района (МОО НСК "ТЕРЕК"НР</a:t>
            </a:r>
            <a:r>
              <a:rPr lang="ru-RU" sz="1400" b="1" dirty="0" smtClean="0"/>
              <a:t>);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Региональная общественная организация «Народы Кавказа Ханты-Мансийского автономного округа – Югры» (РОО Народы Кавказа ХМАО – Югры</a:t>
            </a:r>
            <a:r>
              <a:rPr lang="ru-RU" sz="1400" b="1" dirty="0" smtClean="0"/>
              <a:t>»);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Общественная организация ветеранов (пенсионеров) войны, труда, Вооруженных сил и правоохранительных органов </a:t>
            </a:r>
            <a:r>
              <a:rPr lang="ru-RU" sz="1400" b="1" dirty="0" err="1"/>
              <a:t>Нефтеюганского</a:t>
            </a:r>
            <a:r>
              <a:rPr lang="ru-RU" sz="1400" b="1" dirty="0"/>
              <a:t> района (ВОП </a:t>
            </a:r>
            <a:r>
              <a:rPr lang="ru-RU" sz="1400" b="1" dirty="0" err="1"/>
              <a:t>Нефтеюганского</a:t>
            </a:r>
            <a:r>
              <a:rPr lang="ru-RU" sz="1400" b="1" dirty="0"/>
              <a:t> района</a:t>
            </a:r>
            <a:r>
              <a:rPr lang="ru-RU" sz="1400" b="1" dirty="0" smtClean="0"/>
              <a:t>);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Общественная организация ветеранов (пенсионеров), войны, труда, Вооруженных сил и правоохранительных органов </a:t>
            </a:r>
            <a:r>
              <a:rPr lang="ru-RU" sz="1400" b="1" dirty="0" err="1"/>
              <a:t>пгт</a:t>
            </a:r>
            <a:r>
              <a:rPr lang="ru-RU" sz="1400" b="1" dirty="0"/>
              <a:t>. </a:t>
            </a:r>
            <a:r>
              <a:rPr lang="ru-RU" sz="1400" b="1" dirty="0" err="1"/>
              <a:t>Пойковский</a:t>
            </a:r>
            <a:r>
              <a:rPr lang="ru-RU" sz="1400" b="1" dirty="0"/>
              <a:t> (ВОП</a:t>
            </a:r>
            <a:r>
              <a:rPr lang="ru-RU" sz="1400" b="1" dirty="0" smtClean="0"/>
              <a:t>);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Местная общественная организация ветеранов войн и вооруженных конфликтов, военной службы, правоохранительных органов, участников военных действий «Воинское братство </a:t>
            </a:r>
            <a:r>
              <a:rPr lang="ru-RU" sz="1400" b="1" dirty="0" err="1"/>
              <a:t>Нефтеюганского</a:t>
            </a:r>
            <a:r>
              <a:rPr lang="ru-RU" sz="1400" b="1" dirty="0"/>
              <a:t> района» (Местная общественная организация «Воинское братство </a:t>
            </a:r>
            <a:r>
              <a:rPr lang="ru-RU" sz="1400" b="1" dirty="0" err="1"/>
              <a:t>Нефтеюганского</a:t>
            </a:r>
            <a:r>
              <a:rPr lang="ru-RU" sz="1400" b="1" dirty="0"/>
              <a:t> района» </a:t>
            </a:r>
            <a:endParaRPr lang="ru-RU" sz="1400" b="1" dirty="0" smtClean="0"/>
          </a:p>
          <a:p>
            <a:pPr marL="285750" indent="-285750">
              <a:buFont typeface="Calibri" panose="020F0502020204030204" pitchFamily="34" charset="0"/>
              <a:buChar char="◊"/>
            </a:pPr>
            <a:endParaRPr lang="ru-RU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329968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75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86104" y="2264709"/>
            <a:ext cx="7885939" cy="3484877"/>
            <a:chOff x="586104" y="2264709"/>
            <a:chExt cx="7885939" cy="3484877"/>
          </a:xfrm>
        </p:grpSpPr>
        <p:sp>
          <p:nvSpPr>
            <p:cNvPr id="5" name="TextBox 4"/>
            <p:cNvSpPr txBox="1"/>
            <p:nvPr/>
          </p:nvSpPr>
          <p:spPr>
            <a:xfrm>
              <a:off x="4242345" y="4899259"/>
              <a:ext cx="115288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100" b="1" dirty="0" err="1" smtClean="0">
                  <a:solidFill>
                    <a:schemeClr val="bg1"/>
                  </a:solidFill>
                </a:rPr>
                <a:t>Нефтеюганский</a:t>
              </a:r>
              <a:endParaRPr lang="ru-RU" sz="11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район</a:t>
              </a:r>
              <a:endParaRPr lang="ru-RU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681366" y="3228144"/>
              <a:ext cx="86113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100" b="1" dirty="0" err="1" smtClean="0">
                  <a:solidFill>
                    <a:schemeClr val="bg1"/>
                  </a:solidFill>
                </a:rPr>
                <a:t>Сургутский</a:t>
              </a:r>
              <a:endParaRPr lang="ru-RU" sz="11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район</a:t>
              </a:r>
              <a:endParaRPr lang="ru-RU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65274" y="3828986"/>
              <a:ext cx="13067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100" b="1" dirty="0" err="1" smtClean="0">
                  <a:solidFill>
                    <a:schemeClr val="bg1"/>
                  </a:solidFill>
                </a:rPr>
                <a:t>Нижневартовский</a:t>
              </a:r>
              <a:endParaRPr lang="ru-RU" sz="11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район</a:t>
              </a:r>
              <a:endParaRPr lang="ru-RU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86104" y="2301341"/>
              <a:ext cx="16177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Березовский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район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74017" y="5318699"/>
              <a:ext cx="94128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100" b="1" dirty="0" err="1" smtClean="0">
                  <a:solidFill>
                    <a:schemeClr val="bg1"/>
                  </a:solidFill>
                </a:rPr>
                <a:t>Кондинский</a:t>
              </a:r>
              <a:endParaRPr lang="ru-RU" sz="11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район</a:t>
              </a:r>
              <a:endParaRPr lang="ru-RU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82253" y="4259873"/>
              <a:ext cx="137890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Ханты-Мансийский</a:t>
              </a:r>
            </a:p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район</a:t>
              </a:r>
              <a:endParaRPr lang="ru-RU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16758" y="2264709"/>
              <a:ext cx="91563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Белоярский</a:t>
              </a:r>
            </a:p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район</a:t>
              </a:r>
              <a:endParaRPr lang="ru-RU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89211" y="3538978"/>
              <a:ext cx="98456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Октябрьский</a:t>
              </a:r>
            </a:p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район</a:t>
              </a:r>
              <a:endParaRPr lang="ru-RU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57717" y="4016031"/>
              <a:ext cx="81785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Советский</a:t>
              </a:r>
            </a:p>
            <a:p>
              <a:pPr algn="ctr"/>
              <a:r>
                <a:rPr lang="ru-RU" sz="1100" b="1" dirty="0" smtClean="0">
                  <a:solidFill>
                    <a:schemeClr val="bg1"/>
                  </a:solidFill>
                </a:rPr>
                <a:t>район</a:t>
              </a:r>
              <a:endParaRPr lang="ru-RU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335154" y="1069742"/>
            <a:ext cx="1142899" cy="1142899"/>
            <a:chOff x="9652414" y="1871304"/>
            <a:chExt cx="1142899" cy="1142899"/>
          </a:xfrm>
        </p:grpSpPr>
        <p:sp>
          <p:nvSpPr>
            <p:cNvPr id="17" name="Овал 16"/>
            <p:cNvSpPr/>
            <p:nvPr/>
          </p:nvSpPr>
          <p:spPr>
            <a:xfrm>
              <a:off x="9652414" y="1871304"/>
              <a:ext cx="1142899" cy="1142899"/>
            </a:xfrm>
            <a:prstGeom prst="ellipse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9728284" y="1952706"/>
              <a:ext cx="985626" cy="9856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rgbClr val="002060"/>
                  </a:solidFill>
                </a:rPr>
                <a:t>5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9" name="Скругленная прямоугольная выноска 18"/>
          <p:cNvSpPr/>
          <p:nvPr/>
        </p:nvSpPr>
        <p:spPr>
          <a:xfrm>
            <a:off x="3647110" y="1339496"/>
            <a:ext cx="5416679" cy="4573624"/>
          </a:xfrm>
          <a:prstGeom prst="wedgeRoundRectCallout">
            <a:avLst>
              <a:gd name="adj1" fmla="val -65110"/>
              <a:gd name="adj2" fmla="val -39113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Местная общественная организация "Центр развития инициатив в сфере культуры и спорта Березовского района", МОО "</a:t>
            </a:r>
            <a:r>
              <a:rPr lang="ru-RU" sz="1400" b="1" dirty="0" smtClean="0"/>
              <a:t>ЦРИКС«;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Березовская районная общественная организация ветеранов (пенсионеров) войны, труда, вооруженных сил и правоохранительных органов (РСВ</a:t>
            </a:r>
            <a:r>
              <a:rPr lang="ru-RU" sz="1400" b="1" dirty="0" smtClean="0"/>
              <a:t>);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Районная общественная организация всероссийского общества инвалидов (Березовская районная организация инвалидов</a:t>
            </a:r>
            <a:r>
              <a:rPr lang="ru-RU" sz="1400" b="1" dirty="0" smtClean="0"/>
              <a:t>);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Местная религиозная организация Православный Приход Храма Рождества Пресвятой Богородицы </a:t>
            </a:r>
            <a:r>
              <a:rPr lang="ru-RU" sz="1400" b="1" dirty="0" err="1"/>
              <a:t>пгт</a:t>
            </a:r>
            <a:r>
              <a:rPr lang="ru-RU" sz="1400" b="1" dirty="0"/>
              <a:t>. Березово Ханты-мансийского автономного округа - Югры Тюменской области Югорской Епархии Русской Православной Церкви (Московский Патриархат</a:t>
            </a:r>
            <a:r>
              <a:rPr lang="ru-RU" sz="1400" b="1" dirty="0" smtClean="0"/>
              <a:t>);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Местная религиозная организация Православный Приход Храма Преображения Господня </a:t>
            </a:r>
            <a:r>
              <a:rPr lang="ru-RU" sz="1400" b="1" dirty="0" err="1"/>
              <a:t>гп</a:t>
            </a:r>
            <a:r>
              <a:rPr lang="ru-RU" sz="1400" b="1" dirty="0"/>
              <a:t>. </a:t>
            </a:r>
            <a:r>
              <a:rPr lang="ru-RU" sz="1400" b="1" dirty="0" err="1"/>
              <a:t>Игрим</a:t>
            </a:r>
            <a:r>
              <a:rPr lang="ru-RU" sz="1400" b="1" dirty="0"/>
              <a:t> Ханты-мансийского автономного округа - Югры Тюменской области Югорской Епархии Русской Православной Церкви (Московский Патриархат)</a:t>
            </a:r>
            <a:endParaRPr lang="ru-RU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124101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5934214" y="3484765"/>
            <a:ext cx="836545" cy="688441"/>
            <a:chOff x="10720455" y="1117397"/>
            <a:chExt cx="1807574" cy="1183944"/>
          </a:xfrm>
        </p:grpSpPr>
        <p:sp>
          <p:nvSpPr>
            <p:cNvPr id="17" name="Овал 16"/>
            <p:cNvSpPr/>
            <p:nvPr/>
          </p:nvSpPr>
          <p:spPr>
            <a:xfrm>
              <a:off x="10720455" y="1987352"/>
              <a:ext cx="357052" cy="313989"/>
            </a:xfrm>
            <a:prstGeom prst="ellipse">
              <a:avLst/>
            </a:prstGeom>
            <a:ln w="34925">
              <a:solidFill>
                <a:srgbClr val="FFFFFF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Волна 17"/>
            <p:cNvSpPr/>
            <p:nvPr/>
          </p:nvSpPr>
          <p:spPr>
            <a:xfrm>
              <a:off x="10908234" y="1117397"/>
              <a:ext cx="1619795" cy="539931"/>
            </a:xfrm>
            <a:prstGeom prst="wave">
              <a:avLst/>
            </a:prstGeom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/>
                <a:t>г</a:t>
              </a:r>
              <a:r>
                <a:rPr lang="ru-RU" sz="900" b="1" dirty="0" smtClean="0"/>
                <a:t>. </a:t>
              </a:r>
              <a:r>
                <a:rPr lang="ru-RU" sz="900" b="1" dirty="0" err="1" smtClean="0"/>
                <a:t>Лангепас</a:t>
              </a:r>
              <a:endParaRPr lang="ru-RU" sz="900" b="1" dirty="0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0898981" y="1190582"/>
              <a:ext cx="9253" cy="933493"/>
            </a:xfrm>
            <a:prstGeom prst="line">
              <a:avLst/>
            </a:prstGeom>
            <a:ln w="38100"/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Скругленная прямоугольная выноска 19"/>
          <p:cNvSpPr/>
          <p:nvPr/>
        </p:nvSpPr>
        <p:spPr>
          <a:xfrm>
            <a:off x="6256960" y="1943089"/>
            <a:ext cx="5416679" cy="1176194"/>
          </a:xfrm>
          <a:prstGeom prst="wedgeRoundRectCallout">
            <a:avLst>
              <a:gd name="adj1" fmla="val -39964"/>
              <a:gd name="adj2" fmla="val 88838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Автономная некоммерческая организация "Центр культурных программ "Инициатива" (АНО "ЦКП "Инициатива")</a:t>
            </a:r>
            <a:endParaRPr lang="ru-RU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146277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5977893" y="3190368"/>
            <a:ext cx="836545" cy="688441"/>
            <a:chOff x="10720455" y="1117397"/>
            <a:chExt cx="1807574" cy="1183944"/>
          </a:xfrm>
        </p:grpSpPr>
        <p:sp>
          <p:nvSpPr>
            <p:cNvPr id="17" name="Овал 16"/>
            <p:cNvSpPr/>
            <p:nvPr/>
          </p:nvSpPr>
          <p:spPr>
            <a:xfrm>
              <a:off x="10720455" y="1987352"/>
              <a:ext cx="357052" cy="313989"/>
            </a:xfrm>
            <a:prstGeom prst="ellipse">
              <a:avLst/>
            </a:prstGeom>
            <a:ln w="34925">
              <a:solidFill>
                <a:srgbClr val="FFFFFF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Волна 17"/>
            <p:cNvSpPr/>
            <p:nvPr/>
          </p:nvSpPr>
          <p:spPr>
            <a:xfrm>
              <a:off x="10908234" y="1117397"/>
              <a:ext cx="1619795" cy="539931"/>
            </a:xfrm>
            <a:prstGeom prst="wave">
              <a:avLst/>
            </a:prstGeom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/>
                <a:t>г</a:t>
              </a:r>
              <a:r>
                <a:rPr lang="ru-RU" sz="900" b="1" dirty="0" smtClean="0"/>
                <a:t>. </a:t>
              </a:r>
              <a:r>
                <a:rPr lang="ru-RU" sz="900" b="1" dirty="0" err="1" smtClean="0"/>
                <a:t>Покачи</a:t>
              </a:r>
              <a:endParaRPr lang="ru-RU" sz="900" b="1" dirty="0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0898981" y="1190582"/>
              <a:ext cx="9253" cy="933493"/>
            </a:xfrm>
            <a:prstGeom prst="line">
              <a:avLst/>
            </a:prstGeom>
            <a:ln w="38100"/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Скругленная прямоугольная выноска 19"/>
          <p:cNvSpPr/>
          <p:nvPr/>
        </p:nvSpPr>
        <p:spPr>
          <a:xfrm>
            <a:off x="4681367" y="1131319"/>
            <a:ext cx="6963698" cy="1653247"/>
          </a:xfrm>
          <a:prstGeom prst="wedgeRoundRectCallout">
            <a:avLst>
              <a:gd name="adj1" fmla="val -20678"/>
              <a:gd name="adj2" fmla="val 75587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Региональное молодежное общественное экологическое движение "Третья планета от Солнца", РМОЭД "Третья планета от </a:t>
            </a:r>
            <a:r>
              <a:rPr lang="ru-RU" sz="1400" b="1" dirty="0" smtClean="0"/>
              <a:t>Солнца«;</a:t>
            </a:r>
          </a:p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Автономная </a:t>
            </a:r>
            <a:r>
              <a:rPr lang="ru-RU" sz="1400" b="1" dirty="0" err="1"/>
              <a:t>некомерческая</a:t>
            </a:r>
            <a:r>
              <a:rPr lang="ru-RU" sz="1400" b="1" dirty="0"/>
              <a:t> организация Центр сопровождения социальных программ и творческого развития детей и взрослых "Вектор доброты", АНО "Вектор доброты"</a:t>
            </a:r>
            <a:endParaRPr lang="ru-RU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93935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6365" y="177212"/>
            <a:ext cx="9024651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Единый реестр поставщиков  услуг в социальной сфере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Ханты - Мансийского автономного округа - Югры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7" y="654265"/>
            <a:ext cx="9651511" cy="59984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42345" y="4899259"/>
            <a:ext cx="11528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Нефтеюганский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366" y="3228144"/>
            <a:ext cx="8611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Сургутский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5274" y="3828986"/>
            <a:ext cx="13067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Нижневартовский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306" y="2301341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Березовский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017" y="5318699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schemeClr val="bg1"/>
                </a:solidFill>
              </a:rPr>
              <a:t>Кондинский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2253" y="4259873"/>
            <a:ext cx="1378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Ханты-Мансийский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6758" y="226470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Белоярский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9211" y="3538978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Октябрьский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7717" y="4016031"/>
            <a:ext cx="817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Советский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район</a:t>
            </a:r>
            <a:endParaRPr lang="ru-RU" sz="1100" b="1" dirty="0">
              <a:solidFill>
                <a:schemeClr val="bg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538030" y="2928390"/>
            <a:ext cx="836545" cy="688441"/>
            <a:chOff x="10720455" y="1117397"/>
            <a:chExt cx="1807574" cy="1183944"/>
          </a:xfrm>
        </p:grpSpPr>
        <p:sp>
          <p:nvSpPr>
            <p:cNvPr id="17" name="Овал 16"/>
            <p:cNvSpPr/>
            <p:nvPr/>
          </p:nvSpPr>
          <p:spPr>
            <a:xfrm>
              <a:off x="10720455" y="1987352"/>
              <a:ext cx="357052" cy="313989"/>
            </a:xfrm>
            <a:prstGeom prst="ellipse">
              <a:avLst/>
            </a:prstGeom>
            <a:ln w="34925">
              <a:solidFill>
                <a:srgbClr val="FFFFFF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Волна 17"/>
            <p:cNvSpPr/>
            <p:nvPr/>
          </p:nvSpPr>
          <p:spPr>
            <a:xfrm>
              <a:off x="10908234" y="1117397"/>
              <a:ext cx="1619795" cy="539931"/>
            </a:xfrm>
            <a:prstGeom prst="wave">
              <a:avLst/>
            </a:prstGeom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/>
                <a:t>г</a:t>
              </a:r>
              <a:r>
                <a:rPr lang="ru-RU" sz="900" b="1" dirty="0" smtClean="0"/>
                <a:t>. </a:t>
              </a:r>
              <a:r>
                <a:rPr lang="ru-RU" sz="900" b="1" dirty="0" err="1" smtClean="0"/>
                <a:t>Нягань</a:t>
              </a:r>
              <a:endParaRPr lang="ru-RU" sz="900" b="1" dirty="0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0898981" y="1190582"/>
              <a:ext cx="9253" cy="933493"/>
            </a:xfrm>
            <a:prstGeom prst="line">
              <a:avLst/>
            </a:prstGeom>
            <a:ln w="38100"/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Скругленная прямоугольная выноска 19"/>
          <p:cNvSpPr/>
          <p:nvPr/>
        </p:nvSpPr>
        <p:spPr>
          <a:xfrm>
            <a:off x="2566841" y="1538320"/>
            <a:ext cx="4033984" cy="777964"/>
          </a:xfrm>
          <a:prstGeom prst="wedgeRoundRectCallout">
            <a:avLst>
              <a:gd name="adj1" fmla="val -36348"/>
              <a:gd name="adj2" fmla="val 139253"/>
              <a:gd name="adj3" fmla="val 16667"/>
            </a:avLst>
          </a:prstGeom>
          <a:solidFill>
            <a:srgbClr val="00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alibri" panose="020F0502020204030204" pitchFamily="34" charset="0"/>
              <a:buChar char="◊"/>
            </a:pPr>
            <a:r>
              <a:rPr lang="ru-RU" sz="1400" b="1" dirty="0"/>
              <a:t>Автономная некоммерческая организация «Творческая лаборатория «АРТ проект»</a:t>
            </a:r>
            <a:endParaRPr lang="ru-RU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181658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1297</Words>
  <Application>Microsoft Office PowerPoint</Application>
  <PresentationFormat>Широкоэкранный</PresentationFormat>
  <Paragraphs>374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America XIX</vt:lpstr>
      <vt:lpstr>Arial</vt:lpstr>
      <vt:lpstr>Calibri</vt:lpstr>
      <vt:lpstr>Calibri Light</vt:lpstr>
      <vt:lpstr>Intro </vt:lpstr>
      <vt:lpstr>Museo Sans Cyrl 500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Шипшилей</dc:creator>
  <cp:lastModifiedBy>Сергей Шипшилей</cp:lastModifiedBy>
  <cp:revision>23</cp:revision>
  <dcterms:created xsi:type="dcterms:W3CDTF">2018-04-05T13:17:32Z</dcterms:created>
  <dcterms:modified xsi:type="dcterms:W3CDTF">2018-04-07T06:18:11Z</dcterms:modified>
</cp:coreProperties>
</file>